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57" r:id="rId4"/>
    <p:sldId id="278" r:id="rId5"/>
    <p:sldId id="258" r:id="rId6"/>
    <p:sldId id="259" r:id="rId7"/>
    <p:sldId id="264" r:id="rId8"/>
    <p:sldId id="269" r:id="rId9"/>
    <p:sldId id="273" r:id="rId10"/>
    <p:sldId id="279" r:id="rId11"/>
    <p:sldId id="274" r:id="rId12"/>
    <p:sldId id="280" r:id="rId13"/>
    <p:sldId id="281" r:id="rId14"/>
    <p:sldId id="275" r:id="rId15"/>
    <p:sldId id="276" r:id="rId16"/>
    <p:sldId id="268" r:id="rId17"/>
    <p:sldId id="277" r:id="rId18"/>
    <p:sldId id="261" r:id="rId19"/>
    <p:sldId id="271" r:id="rId20"/>
    <p:sldId id="26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600" autoAdjust="0"/>
    <p:restoredTop sz="94660"/>
  </p:normalViewPr>
  <p:slideViewPr>
    <p:cSldViewPr snapToGrid="0">
      <p:cViewPr varScale="1">
        <p:scale>
          <a:sx n="94" d="100"/>
          <a:sy n="94" d="100"/>
        </p:scale>
        <p:origin x="106" y="2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9748C-C006-4241-87E4-5B68D17700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40D4F59-2B30-43B0-9539-7E62C96F00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79C005A-1872-4B76-A6D2-00FE65E4DA09}"/>
              </a:ext>
            </a:extLst>
          </p:cNvPr>
          <p:cNvSpPr>
            <a:spLocks noGrp="1"/>
          </p:cNvSpPr>
          <p:nvPr>
            <p:ph type="dt" sz="half" idx="10"/>
          </p:nvPr>
        </p:nvSpPr>
        <p:spPr/>
        <p:txBody>
          <a:bodyPr/>
          <a:lstStyle/>
          <a:p>
            <a:fld id="{C1446CC2-EC25-4877-9324-8E6B392E2242}" type="datetimeFigureOut">
              <a:rPr lang="en-IN" smtClean="0"/>
              <a:t>04-05-2022</a:t>
            </a:fld>
            <a:endParaRPr lang="en-IN"/>
          </a:p>
        </p:txBody>
      </p:sp>
      <p:sp>
        <p:nvSpPr>
          <p:cNvPr id="5" name="Footer Placeholder 4">
            <a:extLst>
              <a:ext uri="{FF2B5EF4-FFF2-40B4-BE49-F238E27FC236}">
                <a16:creationId xmlns:a16="http://schemas.microsoft.com/office/drawing/2014/main" id="{2C497349-8BCC-42B8-94E2-7DF8709D93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BE42A5-6EC6-4B70-87B6-C97795B1F065}"/>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891639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AB720-9DBB-4E25-9CE1-D085CD8DCBF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FD406FC-DAD6-47AB-8172-E771EEA774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A41DE4-3DC8-497C-B16C-6724ACCAD0F8}"/>
              </a:ext>
            </a:extLst>
          </p:cNvPr>
          <p:cNvSpPr>
            <a:spLocks noGrp="1"/>
          </p:cNvSpPr>
          <p:nvPr>
            <p:ph type="dt" sz="half" idx="10"/>
          </p:nvPr>
        </p:nvSpPr>
        <p:spPr/>
        <p:txBody>
          <a:bodyPr/>
          <a:lstStyle/>
          <a:p>
            <a:fld id="{C1446CC2-EC25-4877-9324-8E6B392E2242}" type="datetimeFigureOut">
              <a:rPr lang="en-IN" smtClean="0"/>
              <a:t>04-05-2022</a:t>
            </a:fld>
            <a:endParaRPr lang="en-IN"/>
          </a:p>
        </p:txBody>
      </p:sp>
      <p:sp>
        <p:nvSpPr>
          <p:cNvPr id="5" name="Footer Placeholder 4">
            <a:extLst>
              <a:ext uri="{FF2B5EF4-FFF2-40B4-BE49-F238E27FC236}">
                <a16:creationId xmlns:a16="http://schemas.microsoft.com/office/drawing/2014/main" id="{EFE13A3A-BDAF-4738-950A-58B8F442D5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A833EA-4EA8-42F6-8363-6C63CA49F3F6}"/>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4142372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859A17-CB88-4D6C-A9E3-18F20E88EA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CFFC65-E8BC-489D-937D-97F3422664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9EEAE2-3E11-413C-BB29-023F8B1B735A}"/>
              </a:ext>
            </a:extLst>
          </p:cNvPr>
          <p:cNvSpPr>
            <a:spLocks noGrp="1"/>
          </p:cNvSpPr>
          <p:nvPr>
            <p:ph type="dt" sz="half" idx="10"/>
          </p:nvPr>
        </p:nvSpPr>
        <p:spPr/>
        <p:txBody>
          <a:bodyPr/>
          <a:lstStyle/>
          <a:p>
            <a:fld id="{C1446CC2-EC25-4877-9324-8E6B392E2242}" type="datetimeFigureOut">
              <a:rPr lang="en-IN" smtClean="0"/>
              <a:t>04-05-2022</a:t>
            </a:fld>
            <a:endParaRPr lang="en-IN"/>
          </a:p>
        </p:txBody>
      </p:sp>
      <p:sp>
        <p:nvSpPr>
          <p:cNvPr id="5" name="Footer Placeholder 4">
            <a:extLst>
              <a:ext uri="{FF2B5EF4-FFF2-40B4-BE49-F238E27FC236}">
                <a16:creationId xmlns:a16="http://schemas.microsoft.com/office/drawing/2014/main" id="{1BE91FDE-0ECE-41DA-89D1-B8D123AA93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F57889-9F5A-48B1-B736-5601D79F0808}"/>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987255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5D27D-6E26-44D0-B1DE-BDCC00E540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3D6139-9E4F-4B6A-A719-F444791AE1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8A4C7F-7E25-4959-912E-E9ADC05A6C26}"/>
              </a:ext>
            </a:extLst>
          </p:cNvPr>
          <p:cNvSpPr>
            <a:spLocks noGrp="1"/>
          </p:cNvSpPr>
          <p:nvPr>
            <p:ph type="dt" sz="half" idx="10"/>
          </p:nvPr>
        </p:nvSpPr>
        <p:spPr/>
        <p:txBody>
          <a:bodyPr/>
          <a:lstStyle/>
          <a:p>
            <a:fld id="{C1446CC2-EC25-4877-9324-8E6B392E2242}" type="datetimeFigureOut">
              <a:rPr lang="en-IN" smtClean="0"/>
              <a:t>04-05-2022</a:t>
            </a:fld>
            <a:endParaRPr lang="en-IN"/>
          </a:p>
        </p:txBody>
      </p:sp>
      <p:sp>
        <p:nvSpPr>
          <p:cNvPr id="5" name="Footer Placeholder 4">
            <a:extLst>
              <a:ext uri="{FF2B5EF4-FFF2-40B4-BE49-F238E27FC236}">
                <a16:creationId xmlns:a16="http://schemas.microsoft.com/office/drawing/2014/main" id="{41CFE4D0-6560-4687-9DC0-181DB895ED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D088C3-4344-433D-95ED-924FDFF0D58D}"/>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502574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05537-028E-4066-AD3D-066DE6A352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AC186D3-9DA5-4297-82FA-A70D09A7EF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A9E3C8-31CC-461D-B85E-EC051D965384}"/>
              </a:ext>
            </a:extLst>
          </p:cNvPr>
          <p:cNvSpPr>
            <a:spLocks noGrp="1"/>
          </p:cNvSpPr>
          <p:nvPr>
            <p:ph type="dt" sz="half" idx="10"/>
          </p:nvPr>
        </p:nvSpPr>
        <p:spPr/>
        <p:txBody>
          <a:bodyPr/>
          <a:lstStyle/>
          <a:p>
            <a:fld id="{C1446CC2-EC25-4877-9324-8E6B392E2242}" type="datetimeFigureOut">
              <a:rPr lang="en-IN" smtClean="0"/>
              <a:t>04-05-2022</a:t>
            </a:fld>
            <a:endParaRPr lang="en-IN"/>
          </a:p>
        </p:txBody>
      </p:sp>
      <p:sp>
        <p:nvSpPr>
          <p:cNvPr id="5" name="Footer Placeholder 4">
            <a:extLst>
              <a:ext uri="{FF2B5EF4-FFF2-40B4-BE49-F238E27FC236}">
                <a16:creationId xmlns:a16="http://schemas.microsoft.com/office/drawing/2014/main" id="{639366BF-A800-4D18-9AB9-352C062AC1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DCBF89-279E-494D-8CFB-4F6C5A181B13}"/>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75933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28718-9EFA-4B02-96D9-4A0302B2854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FACA64-D41E-4A9B-BF11-97F3CF3E0B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2BBFE20-0842-4456-8F11-4D1AAB049E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058FD50-58E8-48A0-AFE5-0187081B4467}"/>
              </a:ext>
            </a:extLst>
          </p:cNvPr>
          <p:cNvSpPr>
            <a:spLocks noGrp="1"/>
          </p:cNvSpPr>
          <p:nvPr>
            <p:ph type="dt" sz="half" idx="10"/>
          </p:nvPr>
        </p:nvSpPr>
        <p:spPr/>
        <p:txBody>
          <a:bodyPr/>
          <a:lstStyle/>
          <a:p>
            <a:fld id="{C1446CC2-EC25-4877-9324-8E6B392E2242}" type="datetimeFigureOut">
              <a:rPr lang="en-IN" smtClean="0"/>
              <a:t>04-05-2022</a:t>
            </a:fld>
            <a:endParaRPr lang="en-IN"/>
          </a:p>
        </p:txBody>
      </p:sp>
      <p:sp>
        <p:nvSpPr>
          <p:cNvPr id="6" name="Footer Placeholder 5">
            <a:extLst>
              <a:ext uri="{FF2B5EF4-FFF2-40B4-BE49-F238E27FC236}">
                <a16:creationId xmlns:a16="http://schemas.microsoft.com/office/drawing/2014/main" id="{6AB16493-0EDF-482C-B8E6-5E6CD56114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0060CC-9048-4A65-B971-03E5E0271B75}"/>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4233458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79927-1DC7-40DA-B4F9-22D30CBD70E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2D714CF-E2D2-4D6A-A2B8-6EE41E43CA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A53F11-CE9D-4C61-A751-28BC315A8C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6DFB39A-F736-411A-B6AA-C66970E96F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50FF2C-BA6F-4447-BFC6-FF8FEB3846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78DBEF-1570-4C25-9AC3-E49C66CC7145}"/>
              </a:ext>
            </a:extLst>
          </p:cNvPr>
          <p:cNvSpPr>
            <a:spLocks noGrp="1"/>
          </p:cNvSpPr>
          <p:nvPr>
            <p:ph type="dt" sz="half" idx="10"/>
          </p:nvPr>
        </p:nvSpPr>
        <p:spPr/>
        <p:txBody>
          <a:bodyPr/>
          <a:lstStyle/>
          <a:p>
            <a:fld id="{C1446CC2-EC25-4877-9324-8E6B392E2242}" type="datetimeFigureOut">
              <a:rPr lang="en-IN" smtClean="0"/>
              <a:t>04-05-2022</a:t>
            </a:fld>
            <a:endParaRPr lang="en-IN"/>
          </a:p>
        </p:txBody>
      </p:sp>
      <p:sp>
        <p:nvSpPr>
          <p:cNvPr id="8" name="Footer Placeholder 7">
            <a:extLst>
              <a:ext uri="{FF2B5EF4-FFF2-40B4-BE49-F238E27FC236}">
                <a16:creationId xmlns:a16="http://schemas.microsoft.com/office/drawing/2014/main" id="{4D96FC07-8A4A-4837-B81D-A6E6CB199E7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6EF1916-FC48-4735-8704-F0149E8A97DB}"/>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3795307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D3800-1306-4103-B635-8FB6D1CFFD9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F1C56FC-E9F3-4B3D-AEAD-51A328D97FFC}"/>
              </a:ext>
            </a:extLst>
          </p:cNvPr>
          <p:cNvSpPr>
            <a:spLocks noGrp="1"/>
          </p:cNvSpPr>
          <p:nvPr>
            <p:ph type="dt" sz="half" idx="10"/>
          </p:nvPr>
        </p:nvSpPr>
        <p:spPr/>
        <p:txBody>
          <a:bodyPr/>
          <a:lstStyle/>
          <a:p>
            <a:fld id="{C1446CC2-EC25-4877-9324-8E6B392E2242}" type="datetimeFigureOut">
              <a:rPr lang="en-IN" smtClean="0"/>
              <a:t>04-05-2022</a:t>
            </a:fld>
            <a:endParaRPr lang="en-IN"/>
          </a:p>
        </p:txBody>
      </p:sp>
      <p:sp>
        <p:nvSpPr>
          <p:cNvPr id="4" name="Footer Placeholder 3">
            <a:extLst>
              <a:ext uri="{FF2B5EF4-FFF2-40B4-BE49-F238E27FC236}">
                <a16:creationId xmlns:a16="http://schemas.microsoft.com/office/drawing/2014/main" id="{44D7D824-3A01-432E-88C1-931933B24E7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7C5EEC9-CE29-42DC-B7C7-A47EC1718C1E}"/>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684679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D0EC5A-98C6-4232-9C44-101597DF1A97}"/>
              </a:ext>
            </a:extLst>
          </p:cNvPr>
          <p:cNvSpPr>
            <a:spLocks noGrp="1"/>
          </p:cNvSpPr>
          <p:nvPr>
            <p:ph type="dt" sz="half" idx="10"/>
          </p:nvPr>
        </p:nvSpPr>
        <p:spPr/>
        <p:txBody>
          <a:bodyPr/>
          <a:lstStyle/>
          <a:p>
            <a:fld id="{C1446CC2-EC25-4877-9324-8E6B392E2242}" type="datetimeFigureOut">
              <a:rPr lang="en-IN" smtClean="0"/>
              <a:t>04-05-2022</a:t>
            </a:fld>
            <a:endParaRPr lang="en-IN"/>
          </a:p>
        </p:txBody>
      </p:sp>
      <p:sp>
        <p:nvSpPr>
          <p:cNvPr id="3" name="Footer Placeholder 2">
            <a:extLst>
              <a:ext uri="{FF2B5EF4-FFF2-40B4-BE49-F238E27FC236}">
                <a16:creationId xmlns:a16="http://schemas.microsoft.com/office/drawing/2014/main" id="{9272C958-04FD-4186-9937-2FB999F9514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A504BCD-A3B5-465D-8490-BB48814D3BD6}"/>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3674702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95342-AD9E-498F-9AD8-519001749B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0BCB26E-AB79-44E8-B81A-E5B72DFEE8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E7AFAF8-7FFD-4AB2-A73C-6FBEE6EDAB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9EF94A-C800-48D2-BD86-7FA8E15BE3B5}"/>
              </a:ext>
            </a:extLst>
          </p:cNvPr>
          <p:cNvSpPr>
            <a:spLocks noGrp="1"/>
          </p:cNvSpPr>
          <p:nvPr>
            <p:ph type="dt" sz="half" idx="10"/>
          </p:nvPr>
        </p:nvSpPr>
        <p:spPr/>
        <p:txBody>
          <a:bodyPr/>
          <a:lstStyle/>
          <a:p>
            <a:fld id="{C1446CC2-EC25-4877-9324-8E6B392E2242}" type="datetimeFigureOut">
              <a:rPr lang="en-IN" smtClean="0"/>
              <a:t>04-05-2022</a:t>
            </a:fld>
            <a:endParaRPr lang="en-IN"/>
          </a:p>
        </p:txBody>
      </p:sp>
      <p:sp>
        <p:nvSpPr>
          <p:cNvPr id="6" name="Footer Placeholder 5">
            <a:extLst>
              <a:ext uri="{FF2B5EF4-FFF2-40B4-BE49-F238E27FC236}">
                <a16:creationId xmlns:a16="http://schemas.microsoft.com/office/drawing/2014/main" id="{FBCB0EFC-5256-4483-A23B-98D82C6C34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35EF6F-12F6-4A8A-9163-BD48E255A9B0}"/>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318404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42F62-716F-4E9B-A309-CEFA04CA82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6CAF624-563F-438B-92CB-D908C842C5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D9326F5-F45B-48BA-9C09-65AE88DB4C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346B5B-8C25-483E-B656-529D095F49F4}"/>
              </a:ext>
            </a:extLst>
          </p:cNvPr>
          <p:cNvSpPr>
            <a:spLocks noGrp="1"/>
          </p:cNvSpPr>
          <p:nvPr>
            <p:ph type="dt" sz="half" idx="10"/>
          </p:nvPr>
        </p:nvSpPr>
        <p:spPr/>
        <p:txBody>
          <a:bodyPr/>
          <a:lstStyle/>
          <a:p>
            <a:fld id="{C1446CC2-EC25-4877-9324-8E6B392E2242}" type="datetimeFigureOut">
              <a:rPr lang="en-IN" smtClean="0"/>
              <a:t>04-05-2022</a:t>
            </a:fld>
            <a:endParaRPr lang="en-IN"/>
          </a:p>
        </p:txBody>
      </p:sp>
      <p:sp>
        <p:nvSpPr>
          <p:cNvPr id="6" name="Footer Placeholder 5">
            <a:extLst>
              <a:ext uri="{FF2B5EF4-FFF2-40B4-BE49-F238E27FC236}">
                <a16:creationId xmlns:a16="http://schemas.microsoft.com/office/drawing/2014/main" id="{CB2BDFB4-265C-4554-A5CE-E1AF9D1227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B09778-1C69-4157-BF3D-4773612A0365}"/>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982029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91279C-D7EC-4834-90DE-5441CF594D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89D870-7D7A-4D95-A98C-65019CC6C9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3E2731-9320-43AC-9952-C8DCF291FD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446CC2-EC25-4877-9324-8E6B392E2242}" type="datetimeFigureOut">
              <a:rPr lang="en-IN" smtClean="0"/>
              <a:t>04-05-2022</a:t>
            </a:fld>
            <a:endParaRPr lang="en-IN"/>
          </a:p>
        </p:txBody>
      </p:sp>
      <p:sp>
        <p:nvSpPr>
          <p:cNvPr id="5" name="Footer Placeholder 4">
            <a:extLst>
              <a:ext uri="{FF2B5EF4-FFF2-40B4-BE49-F238E27FC236}">
                <a16:creationId xmlns:a16="http://schemas.microsoft.com/office/drawing/2014/main" id="{DD195C7F-A3CD-4079-B5A6-575BEF6EB8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D4532FF-3406-4A07-9735-DF0C97797B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7C31DC-0250-48BF-812C-FEEB12CA24AF}" type="slidenum">
              <a:rPr lang="en-IN" smtClean="0"/>
              <a:t>‹#›</a:t>
            </a:fld>
            <a:endParaRPr lang="en-IN"/>
          </a:p>
        </p:txBody>
      </p:sp>
    </p:spTree>
    <p:extLst>
      <p:ext uri="{BB962C8B-B14F-4D97-AF65-F5344CB8AC3E}">
        <p14:creationId xmlns:p14="http://schemas.microsoft.com/office/powerpoint/2010/main" val="1432555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FCFE6-4994-446E-B27A-ED9BCAD62211}"/>
              </a:ext>
            </a:extLst>
          </p:cNvPr>
          <p:cNvSpPr>
            <a:spLocks noGrp="1"/>
          </p:cNvSpPr>
          <p:nvPr>
            <p:ph type="ctrTitle"/>
          </p:nvPr>
        </p:nvSpPr>
        <p:spPr>
          <a:xfrm>
            <a:off x="968188" y="449036"/>
            <a:ext cx="9699812" cy="2383971"/>
          </a:xfrm>
        </p:spPr>
        <p:txBody>
          <a:bodyPr>
            <a:normAutofit/>
          </a:bodyPr>
          <a:lstStyle/>
          <a:p>
            <a:r>
              <a:rPr lang="en-IN" sz="4000" dirty="0">
                <a:solidFill>
                  <a:schemeClr val="accent1">
                    <a:lumMod val="75000"/>
                  </a:schemeClr>
                </a:solidFill>
              </a:rPr>
              <a:t>Design And Analysis of Algorithms</a:t>
            </a:r>
            <a:br>
              <a:rPr lang="en-IN" sz="4000" dirty="0">
                <a:solidFill>
                  <a:schemeClr val="accent1">
                    <a:lumMod val="75000"/>
                  </a:schemeClr>
                </a:solidFill>
              </a:rPr>
            </a:br>
            <a:br>
              <a:rPr lang="en-IN" sz="4000" dirty="0">
                <a:solidFill>
                  <a:schemeClr val="accent1">
                    <a:lumMod val="75000"/>
                  </a:schemeClr>
                </a:solidFill>
              </a:rPr>
            </a:br>
            <a:r>
              <a:rPr lang="en-IN" sz="4000" dirty="0">
                <a:solidFill>
                  <a:schemeClr val="accent2">
                    <a:lumMod val="50000"/>
                  </a:schemeClr>
                </a:solidFill>
              </a:rPr>
              <a:t>ESTABLISHING ELECTRIC GRID IN A TOWN USING BORUVKA’S ALGORITH </a:t>
            </a:r>
          </a:p>
        </p:txBody>
      </p:sp>
      <p:sp>
        <p:nvSpPr>
          <p:cNvPr id="3" name="Subtitle 2">
            <a:extLst>
              <a:ext uri="{FF2B5EF4-FFF2-40B4-BE49-F238E27FC236}">
                <a16:creationId xmlns:a16="http://schemas.microsoft.com/office/drawing/2014/main" id="{827370EC-E742-4D78-A1C2-EAF840F46BFE}"/>
              </a:ext>
            </a:extLst>
          </p:cNvPr>
          <p:cNvSpPr>
            <a:spLocks noGrp="1"/>
          </p:cNvSpPr>
          <p:nvPr>
            <p:ph type="subTitle" idx="1"/>
          </p:nvPr>
        </p:nvSpPr>
        <p:spPr>
          <a:xfrm>
            <a:off x="1524000" y="2947307"/>
            <a:ext cx="9144000" cy="3282043"/>
          </a:xfrm>
        </p:spPr>
        <p:txBody>
          <a:bodyPr>
            <a:normAutofit fontScale="92500" lnSpcReduction="10000"/>
          </a:bodyPr>
          <a:lstStyle/>
          <a:p>
            <a:r>
              <a:rPr lang="en-IN" dirty="0">
                <a:solidFill>
                  <a:schemeClr val="accent6">
                    <a:lumMod val="75000"/>
                  </a:schemeClr>
                </a:solidFill>
              </a:rPr>
              <a:t>by</a:t>
            </a:r>
          </a:p>
          <a:p>
            <a:r>
              <a:rPr lang="en-IN" dirty="0">
                <a:solidFill>
                  <a:schemeClr val="accent6">
                    <a:lumMod val="75000"/>
                  </a:schemeClr>
                </a:solidFill>
              </a:rPr>
              <a:t>V. Abhiram (2010030180)</a:t>
            </a:r>
          </a:p>
          <a:p>
            <a:r>
              <a:rPr lang="en-IN" dirty="0">
                <a:solidFill>
                  <a:schemeClr val="accent6">
                    <a:lumMod val="75000"/>
                  </a:schemeClr>
                </a:solidFill>
              </a:rPr>
              <a:t>                       R. Vivek Vardhan Reddy (2010030142)</a:t>
            </a:r>
          </a:p>
          <a:p>
            <a:r>
              <a:rPr lang="en-IN" dirty="0">
                <a:solidFill>
                  <a:schemeClr val="accent6">
                    <a:lumMod val="75000"/>
                  </a:schemeClr>
                </a:solidFill>
              </a:rPr>
              <a:t>       K. Sidharth Rao(2010030443)</a:t>
            </a:r>
          </a:p>
          <a:p>
            <a:r>
              <a:rPr lang="en-IN" dirty="0">
                <a:solidFill>
                  <a:schemeClr val="accent6">
                    <a:lumMod val="75000"/>
                  </a:schemeClr>
                </a:solidFill>
              </a:rPr>
              <a:t>                   A.  Raghavendra Goud(2010030394)</a:t>
            </a:r>
          </a:p>
          <a:p>
            <a:endParaRPr lang="en-IN" dirty="0">
              <a:solidFill>
                <a:schemeClr val="accent6">
                  <a:lumMod val="75000"/>
                </a:schemeClr>
              </a:solidFill>
            </a:endParaRPr>
          </a:p>
          <a:p>
            <a:r>
              <a:rPr lang="en-IN" dirty="0">
                <a:solidFill>
                  <a:schemeClr val="accent6">
                    <a:lumMod val="75000"/>
                  </a:schemeClr>
                </a:solidFill>
              </a:rPr>
              <a:t>Under the guidance of </a:t>
            </a:r>
          </a:p>
          <a:p>
            <a:r>
              <a:rPr lang="en-IN" dirty="0">
                <a:solidFill>
                  <a:schemeClr val="accent6">
                    <a:lumMod val="75000"/>
                  </a:schemeClr>
                </a:solidFill>
              </a:rPr>
              <a:t>(Ms. P. Sree Lakshmi)</a:t>
            </a:r>
          </a:p>
        </p:txBody>
      </p:sp>
    </p:spTree>
    <p:extLst>
      <p:ext uri="{BB962C8B-B14F-4D97-AF65-F5344CB8AC3E}">
        <p14:creationId xmlns:p14="http://schemas.microsoft.com/office/powerpoint/2010/main" val="3271420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BA197-0C6F-03F5-EF9D-5BBB2E5B4FF3}"/>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F0EB6138-7535-034D-9A9A-5FA84F38E8EA}"/>
              </a:ext>
            </a:extLst>
          </p:cNvPr>
          <p:cNvSpPr>
            <a:spLocks noGrp="1"/>
          </p:cNvSpPr>
          <p:nvPr>
            <p:ph idx="1"/>
          </p:nvPr>
        </p:nvSpPr>
        <p:spPr/>
        <p:txBody>
          <a:bodyPr>
            <a:noAutofit/>
          </a:bodyPr>
          <a:lstStyle/>
          <a:p>
            <a:pPr marL="0" indent="0">
              <a:buNone/>
            </a:pPr>
            <a:r>
              <a:rPr lang="en-IN" sz="2400" dirty="0"/>
              <a:t>Boruvka’s.py</a:t>
            </a:r>
          </a:p>
          <a:p>
            <a:pPr marL="457200">
              <a:lnSpc>
                <a:spcPct val="150000"/>
              </a:lnSpc>
            </a:pPr>
            <a:r>
              <a:rPr lang="en-IN" sz="2400" dirty="0">
                <a:effectLst/>
                <a:ea typeface="Calibri" panose="020F0502020204030204" pitchFamily="34" charset="0"/>
                <a:cs typeface="Gautami" panose="020B0502040204020203" pitchFamily="34" charset="0"/>
              </a:rPr>
              <a:t>In this python file, we declared all the logical functions, which will help us to find the optimum path to establish electric grid in town.</a:t>
            </a:r>
          </a:p>
          <a:p>
            <a:pPr marL="457200">
              <a:lnSpc>
                <a:spcPct val="150000"/>
              </a:lnSpc>
            </a:pPr>
            <a:r>
              <a:rPr lang="en-IN" sz="2400" dirty="0">
                <a:effectLst/>
                <a:ea typeface="Calibri" panose="020F0502020204030204" pitchFamily="34" charset="0"/>
                <a:cs typeface="Gautami" panose="020B0502040204020203" pitchFamily="34" charset="0"/>
              </a:rPr>
              <a:t>The class “def </a:t>
            </a:r>
            <a:r>
              <a:rPr lang="en-IN" sz="2400" dirty="0" err="1">
                <a:effectLst/>
                <a:ea typeface="Calibri" panose="020F0502020204030204" pitchFamily="34" charset="0"/>
                <a:cs typeface="Gautami" panose="020B0502040204020203" pitchFamily="34" charset="0"/>
              </a:rPr>
              <a:t>find_cheapest</a:t>
            </a:r>
            <a:r>
              <a:rPr lang="en-IN" sz="2400" dirty="0">
                <a:effectLst/>
                <a:ea typeface="Calibri" panose="020F0502020204030204" pitchFamily="34" charset="0"/>
                <a:cs typeface="Gautami" panose="020B0502040204020203" pitchFamily="34" charset="0"/>
              </a:rPr>
              <a:t>(self):” will help us to find the neighbouring streets with least distance, so that they can be connected, which results in formation of a path for the grid. This class will be repeated until all the streets are covered.</a:t>
            </a:r>
            <a:endParaRPr lang="en-IN" sz="2400" dirty="0"/>
          </a:p>
          <a:p>
            <a:pPr marL="0" indent="0">
              <a:buNone/>
            </a:pPr>
            <a:endParaRPr lang="en-IN" sz="2400" dirty="0"/>
          </a:p>
        </p:txBody>
      </p:sp>
    </p:spTree>
    <p:extLst>
      <p:ext uri="{BB962C8B-B14F-4D97-AF65-F5344CB8AC3E}">
        <p14:creationId xmlns:p14="http://schemas.microsoft.com/office/powerpoint/2010/main" val="3127451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0A92D6-F9DE-48CD-8F3E-5158ABCB8F55}"/>
              </a:ext>
            </a:extLst>
          </p:cNvPr>
          <p:cNvSpPr>
            <a:spLocks noGrp="1"/>
          </p:cNvSpPr>
          <p:nvPr>
            <p:ph idx="1"/>
          </p:nvPr>
        </p:nvSpPr>
        <p:spPr>
          <a:xfrm>
            <a:off x="838200" y="386080"/>
            <a:ext cx="10515600" cy="5790883"/>
          </a:xfrm>
        </p:spPr>
        <p:txBody>
          <a:bodyPr>
            <a:noAutofit/>
          </a:bodyPr>
          <a:lstStyle/>
          <a:p>
            <a:pPr marL="457200">
              <a:lnSpc>
                <a:spcPct val="150000"/>
              </a:lnSpc>
            </a:pPr>
            <a:endParaRPr lang="en-IN" sz="2400" dirty="0">
              <a:effectLst/>
              <a:ea typeface="Calibri" panose="020F0502020204030204" pitchFamily="34" charset="0"/>
              <a:cs typeface="Gautami" panose="020B0502040204020203" pitchFamily="34" charset="0"/>
            </a:endParaRPr>
          </a:p>
          <a:p>
            <a:pPr marL="457200">
              <a:lnSpc>
                <a:spcPct val="150000"/>
              </a:lnSpc>
              <a:spcAft>
                <a:spcPts val="800"/>
              </a:spcAft>
            </a:pPr>
            <a:r>
              <a:rPr lang="en-IN" sz="2400" dirty="0">
                <a:effectLst/>
                <a:ea typeface="Calibri" panose="020F0502020204030204" pitchFamily="34" charset="0"/>
                <a:cs typeface="Gautami" panose="020B0502040204020203" pitchFamily="34" charset="0"/>
              </a:rPr>
              <a:t>The class “union (self, x, y):” is used to club all the sub-divided towns/streets, and they fill be further joined and will be formed as one path, which will be followed to establish the electric grid.</a:t>
            </a:r>
          </a:p>
          <a:p>
            <a:pPr marL="0" lvl="0" indent="0">
              <a:lnSpc>
                <a:spcPct val="150000"/>
              </a:lnSpc>
              <a:buNone/>
            </a:pPr>
            <a:r>
              <a:rPr lang="en-IN" sz="2400" dirty="0">
                <a:effectLst/>
                <a:ea typeface="Calibri" panose="020F0502020204030204" pitchFamily="34" charset="0"/>
                <a:cs typeface="Gautami" panose="020B0502040204020203" pitchFamily="34" charset="0"/>
              </a:rPr>
              <a:t>Graph.py</a:t>
            </a:r>
          </a:p>
          <a:p>
            <a:pPr marL="457200">
              <a:lnSpc>
                <a:spcPct val="150000"/>
              </a:lnSpc>
            </a:pPr>
            <a:r>
              <a:rPr lang="en-IN" sz="2400" dirty="0">
                <a:effectLst/>
                <a:ea typeface="Calibri" panose="020F0502020204030204" pitchFamily="34" charset="0"/>
                <a:cs typeface="Gautami" panose="020B0502040204020203" pitchFamily="34" charset="0"/>
              </a:rPr>
              <a:t>Here, we use the package “</a:t>
            </a:r>
            <a:r>
              <a:rPr lang="en-IN" sz="2400" dirty="0" err="1">
                <a:effectLst/>
                <a:ea typeface="Calibri" panose="020F0502020204030204" pitchFamily="34" charset="0"/>
                <a:cs typeface="Gautami" panose="020B0502040204020203" pitchFamily="34" charset="0"/>
              </a:rPr>
              <a:t>matplotlib.pyplot</a:t>
            </a:r>
            <a:r>
              <a:rPr lang="en-IN" sz="2400" dirty="0">
                <a:effectLst/>
                <a:ea typeface="Calibri" panose="020F0502020204030204" pitchFamily="34" charset="0"/>
                <a:cs typeface="Gautami" panose="020B0502040204020203" pitchFamily="34" charset="0"/>
              </a:rPr>
              <a:t>”. This package will give us the benefit of working with graphs. Then, we use the package “network”. It is a package used to create, manipulate, and study the structure, dynamics and functions of complex graph networks. </a:t>
            </a:r>
            <a:endParaRPr lang="en-IN" sz="2400" dirty="0"/>
          </a:p>
        </p:txBody>
      </p:sp>
    </p:spTree>
    <p:extLst>
      <p:ext uri="{BB962C8B-B14F-4D97-AF65-F5344CB8AC3E}">
        <p14:creationId xmlns:p14="http://schemas.microsoft.com/office/powerpoint/2010/main" val="106486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8468E-BAE7-8A71-776D-17645C07F99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2035417-87D1-661C-D5E5-BFBF419CF1EE}"/>
              </a:ext>
            </a:extLst>
          </p:cNvPr>
          <p:cNvSpPr>
            <a:spLocks noGrp="1"/>
          </p:cNvSpPr>
          <p:nvPr>
            <p:ph idx="1"/>
          </p:nvPr>
        </p:nvSpPr>
        <p:spPr/>
        <p:txBody>
          <a:bodyPr>
            <a:noAutofit/>
          </a:bodyPr>
          <a:lstStyle/>
          <a:p>
            <a:pPr marL="457200">
              <a:lnSpc>
                <a:spcPct val="150000"/>
              </a:lnSpc>
            </a:pPr>
            <a:r>
              <a:rPr lang="en-IN" sz="2400" dirty="0">
                <a:effectLst/>
                <a:ea typeface="Calibri" panose="020F0502020204030204" pitchFamily="34" charset="0"/>
                <a:cs typeface="Gautami" panose="020B0502040204020203" pitchFamily="34" charset="0"/>
              </a:rPr>
              <a:t>This code is used for the assigning the attributes to the graphs, which will decide on the size of the appearance, the colour which will be used to represent the graph and the font and it’s size, which will be used for displaying the text on data.</a:t>
            </a:r>
          </a:p>
          <a:p>
            <a:pPr marL="0" lvl="0" indent="0">
              <a:lnSpc>
                <a:spcPct val="150000"/>
              </a:lnSpc>
              <a:buNone/>
            </a:pPr>
            <a:r>
              <a:rPr lang="en-IN" sz="2400" dirty="0">
                <a:effectLst/>
                <a:ea typeface="Calibri" panose="020F0502020204030204" pitchFamily="34" charset="0"/>
                <a:cs typeface="Gautami" panose="020B0502040204020203" pitchFamily="34" charset="0"/>
              </a:rPr>
              <a:t> </a:t>
            </a:r>
          </a:p>
        </p:txBody>
      </p:sp>
    </p:spTree>
    <p:extLst>
      <p:ext uri="{BB962C8B-B14F-4D97-AF65-F5344CB8AC3E}">
        <p14:creationId xmlns:p14="http://schemas.microsoft.com/office/powerpoint/2010/main" val="3829660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59317-0809-ADD4-1FED-F3AC6C78E3B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DE5FB43-DE88-DEE6-59B9-B16CED75FD16}"/>
              </a:ext>
            </a:extLst>
          </p:cNvPr>
          <p:cNvSpPr>
            <a:spLocks noGrp="1"/>
          </p:cNvSpPr>
          <p:nvPr>
            <p:ph idx="1"/>
          </p:nvPr>
        </p:nvSpPr>
        <p:spPr/>
        <p:txBody>
          <a:bodyPr>
            <a:noAutofit/>
          </a:bodyPr>
          <a:lstStyle/>
          <a:p>
            <a:pPr marL="0" lvl="0" indent="0">
              <a:lnSpc>
                <a:spcPct val="150000"/>
              </a:lnSpc>
              <a:buNone/>
            </a:pPr>
            <a:r>
              <a:rPr lang="en-IN" sz="2000" dirty="0">
                <a:effectLst/>
                <a:ea typeface="Calibri" panose="020F0502020204030204" pitchFamily="34" charset="0"/>
                <a:cs typeface="Gautami" panose="020B0502040204020203" pitchFamily="34" charset="0"/>
              </a:rPr>
              <a:t>Test.py</a:t>
            </a:r>
          </a:p>
          <a:p>
            <a:pPr marL="457200">
              <a:lnSpc>
                <a:spcPct val="150000"/>
              </a:lnSpc>
            </a:pPr>
            <a:r>
              <a:rPr lang="en-IN" sz="2000" dirty="0">
                <a:effectLst/>
                <a:ea typeface="Calibri" panose="020F0502020204030204" pitchFamily="34" charset="0"/>
                <a:cs typeface="Gautami" panose="020B0502040204020203" pitchFamily="34" charset="0"/>
              </a:rPr>
              <a:t>In this code, we use an additional package called “random”. This package will enable the computer to generate random graphs, according to the specifications mentioned by the user. Here, we even import the previous two codes too, as this is the final part of the code. </a:t>
            </a:r>
          </a:p>
          <a:p>
            <a:pPr marL="457200">
              <a:lnSpc>
                <a:spcPct val="150000"/>
              </a:lnSpc>
              <a:spcAft>
                <a:spcPts val="800"/>
              </a:spcAft>
            </a:pPr>
            <a:r>
              <a:rPr lang="en-IN" sz="2000" dirty="0">
                <a:effectLst/>
                <a:ea typeface="Calibri" panose="020F0502020204030204" pitchFamily="34" charset="0"/>
                <a:cs typeface="Gautami" panose="020B0502040204020203" pitchFamily="34" charset="0"/>
              </a:rPr>
              <a:t>We use the class “def </a:t>
            </a:r>
            <a:r>
              <a:rPr lang="en-IN" sz="2000" dirty="0" err="1">
                <a:effectLst/>
                <a:ea typeface="Calibri" panose="020F0502020204030204" pitchFamily="34" charset="0"/>
                <a:cs typeface="Gautami" panose="020B0502040204020203" pitchFamily="34" charset="0"/>
              </a:rPr>
              <a:t>MST_problem</a:t>
            </a:r>
            <a:r>
              <a:rPr lang="en-IN" sz="2000" dirty="0">
                <a:effectLst/>
                <a:ea typeface="Calibri" panose="020F0502020204030204" pitchFamily="34" charset="0"/>
                <a:cs typeface="Gautami" panose="020B0502040204020203" pitchFamily="34" charset="0"/>
              </a:rPr>
              <a:t>(n)”. Here, we have to give the specifications of the graph which we want to work on, then we have to call the classes used in the previous parts of code. Thus, we get the final output of the graph, in a coloured format, which specifies us the electric grid established in town. </a:t>
            </a:r>
          </a:p>
          <a:p>
            <a:pPr marL="0" indent="0">
              <a:buNone/>
            </a:pPr>
            <a:endParaRPr lang="en-IN" sz="2000" dirty="0"/>
          </a:p>
          <a:p>
            <a:endParaRPr lang="en-IN" sz="2000" dirty="0"/>
          </a:p>
        </p:txBody>
      </p:sp>
    </p:spTree>
    <p:extLst>
      <p:ext uri="{BB962C8B-B14F-4D97-AF65-F5344CB8AC3E}">
        <p14:creationId xmlns:p14="http://schemas.microsoft.com/office/powerpoint/2010/main" val="1189797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8C3E7-DA2F-4778-8C92-99EC656FE6F4}"/>
              </a:ext>
            </a:extLst>
          </p:cNvPr>
          <p:cNvSpPr>
            <a:spLocks noGrp="1"/>
          </p:cNvSpPr>
          <p:nvPr>
            <p:ph type="title"/>
          </p:nvPr>
        </p:nvSpPr>
        <p:spPr/>
        <p:txBody>
          <a:bodyPr/>
          <a:lstStyle/>
          <a:p>
            <a:r>
              <a:rPr lang="en-IN" b="1" dirty="0">
                <a:solidFill>
                  <a:schemeClr val="accent2">
                    <a:lumMod val="50000"/>
                  </a:schemeClr>
                </a:solidFill>
              </a:rPr>
              <a:t>Output</a:t>
            </a:r>
          </a:p>
        </p:txBody>
      </p:sp>
      <p:pic>
        <p:nvPicPr>
          <p:cNvPr id="4" name="Content Placeholder 3">
            <a:extLst>
              <a:ext uri="{FF2B5EF4-FFF2-40B4-BE49-F238E27FC236}">
                <a16:creationId xmlns:a16="http://schemas.microsoft.com/office/drawing/2014/main" id="{1ADB9D50-2946-41C6-9D05-A510CFB258D0}"/>
              </a:ext>
            </a:extLst>
          </p:cNvPr>
          <p:cNvPicPr>
            <a:picLocks noGrp="1" noChangeAspect="1"/>
          </p:cNvPicPr>
          <p:nvPr>
            <p:ph idx="1"/>
          </p:nvPr>
        </p:nvPicPr>
        <p:blipFill>
          <a:blip r:embed="rId2"/>
          <a:stretch>
            <a:fillRect/>
          </a:stretch>
        </p:blipFill>
        <p:spPr>
          <a:xfrm>
            <a:off x="1724169" y="1330960"/>
            <a:ext cx="8743661" cy="4226560"/>
          </a:xfrm>
          <a:prstGeom prst="rect">
            <a:avLst/>
          </a:prstGeom>
        </p:spPr>
      </p:pic>
      <p:sp>
        <p:nvSpPr>
          <p:cNvPr id="6" name="TextBox 5">
            <a:extLst>
              <a:ext uri="{FF2B5EF4-FFF2-40B4-BE49-F238E27FC236}">
                <a16:creationId xmlns:a16="http://schemas.microsoft.com/office/drawing/2014/main" id="{BAB73E0F-3ECC-4E64-A857-1B9EB482B011}"/>
              </a:ext>
            </a:extLst>
          </p:cNvPr>
          <p:cNvSpPr txBox="1"/>
          <p:nvPr/>
        </p:nvSpPr>
        <p:spPr>
          <a:xfrm>
            <a:off x="2482070" y="5557520"/>
            <a:ext cx="7985760" cy="463397"/>
          </a:xfrm>
          <a:prstGeom prst="rect">
            <a:avLst/>
          </a:prstGeom>
          <a:noFill/>
        </p:spPr>
        <p:txBody>
          <a:bodyPr wrap="square">
            <a:spAutoFit/>
          </a:bodyPr>
          <a:lstStyle/>
          <a:p>
            <a:pPr marL="180340" algn="ctr">
              <a:lnSpc>
                <a:spcPct val="150000"/>
              </a:lnSpc>
              <a:spcAft>
                <a:spcPts val="800"/>
              </a:spcAft>
            </a:pPr>
            <a:r>
              <a:rPr lang="en-IN" sz="1800" dirty="0">
                <a:effectLst/>
                <a:latin typeface="Times New Roman" panose="02020603050405020304" pitchFamily="18" charset="0"/>
                <a:ea typeface="Calibri" panose="020F0502020204030204" pitchFamily="34" charset="0"/>
                <a:cs typeface="Gautami" panose="020B0502040204020203" pitchFamily="34" charset="0"/>
              </a:rPr>
              <a:t>Generation of Random Graph by the computer by using the </a:t>
            </a:r>
            <a:r>
              <a:rPr lang="en-IN" dirty="0">
                <a:effectLst/>
                <a:latin typeface="Times New Roman" panose="02020603050405020304" pitchFamily="18" charset="0"/>
                <a:ea typeface="Calibri" panose="020F0502020204030204" pitchFamily="34" charset="0"/>
                <a:cs typeface="Gautami" panose="020B0502040204020203" pitchFamily="34" charset="0"/>
              </a:rPr>
              <a:t>package “random”</a:t>
            </a:r>
            <a:endParaRPr lang="en-IN" dirty="0">
              <a:effectLst/>
              <a:latin typeface="Calibri" panose="020F0502020204030204" pitchFamily="34" charset="0"/>
              <a:ea typeface="Calibri" panose="020F0502020204030204" pitchFamily="34" charset="0"/>
              <a:cs typeface="Gautami" panose="020B0502040204020203" pitchFamily="34" charset="0"/>
            </a:endParaRPr>
          </a:p>
        </p:txBody>
      </p:sp>
    </p:spTree>
    <p:extLst>
      <p:ext uri="{BB962C8B-B14F-4D97-AF65-F5344CB8AC3E}">
        <p14:creationId xmlns:p14="http://schemas.microsoft.com/office/powerpoint/2010/main" val="1700674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22B8DBD-A54F-490D-AEAE-9E899E7AC8F7}"/>
              </a:ext>
            </a:extLst>
          </p:cNvPr>
          <p:cNvPicPr>
            <a:picLocks noChangeAspect="1"/>
          </p:cNvPicPr>
          <p:nvPr/>
        </p:nvPicPr>
        <p:blipFill>
          <a:blip r:embed="rId2"/>
          <a:stretch>
            <a:fillRect/>
          </a:stretch>
        </p:blipFill>
        <p:spPr>
          <a:xfrm>
            <a:off x="2900997" y="1127761"/>
            <a:ext cx="6390005" cy="4345622"/>
          </a:xfrm>
          <a:prstGeom prst="rect">
            <a:avLst/>
          </a:prstGeom>
        </p:spPr>
      </p:pic>
      <p:sp>
        <p:nvSpPr>
          <p:cNvPr id="6" name="TextBox 5">
            <a:extLst>
              <a:ext uri="{FF2B5EF4-FFF2-40B4-BE49-F238E27FC236}">
                <a16:creationId xmlns:a16="http://schemas.microsoft.com/office/drawing/2014/main" id="{1C83D86A-D23B-4521-9E71-8A07CD892F49}"/>
              </a:ext>
            </a:extLst>
          </p:cNvPr>
          <p:cNvSpPr txBox="1"/>
          <p:nvPr/>
        </p:nvSpPr>
        <p:spPr>
          <a:xfrm>
            <a:off x="182879" y="5885153"/>
            <a:ext cx="11826240" cy="463397"/>
          </a:xfrm>
          <a:prstGeom prst="rect">
            <a:avLst/>
          </a:prstGeom>
          <a:noFill/>
        </p:spPr>
        <p:txBody>
          <a:bodyPr wrap="square">
            <a:spAutoFit/>
          </a:bodyPr>
          <a:lstStyle/>
          <a:p>
            <a:pPr marL="180340" algn="ctr">
              <a:lnSpc>
                <a:spcPct val="150000"/>
              </a:lnSpc>
              <a:spcAft>
                <a:spcPts val="800"/>
              </a:spcAft>
            </a:pPr>
            <a:r>
              <a:rPr lang="en-IN" sz="1800" dirty="0">
                <a:effectLst/>
                <a:latin typeface="Times New Roman" panose="02020603050405020304" pitchFamily="18" charset="0"/>
                <a:ea typeface="Calibri" panose="020F0502020204030204" pitchFamily="34" charset="0"/>
                <a:cs typeface="Gautami" panose="020B0502040204020203" pitchFamily="34" charset="0"/>
              </a:rPr>
              <a:t>The shortest path of the graph, which follows </a:t>
            </a:r>
            <a:r>
              <a:rPr lang="en-IN" sz="1800" dirty="0" err="1">
                <a:effectLst/>
                <a:latin typeface="Times New Roman" panose="02020603050405020304" pitchFamily="18" charset="0"/>
                <a:ea typeface="Calibri" panose="020F0502020204030204" pitchFamily="34" charset="0"/>
                <a:cs typeface="Gautami" panose="020B0502040204020203" pitchFamily="34" charset="0"/>
              </a:rPr>
              <a:t>Boruvka’s</a:t>
            </a:r>
            <a:r>
              <a:rPr lang="en-IN" sz="1800" dirty="0">
                <a:effectLst/>
                <a:latin typeface="Times New Roman" panose="02020603050405020304" pitchFamily="18" charset="0"/>
                <a:ea typeface="Calibri" panose="020F0502020204030204" pitchFamily="34" charset="0"/>
                <a:cs typeface="Gautami" panose="020B0502040204020203" pitchFamily="34" charset="0"/>
              </a:rPr>
              <a:t> Algorithm. The shortest path is highlighted in red colour.</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p:txBody>
      </p:sp>
    </p:spTree>
    <p:extLst>
      <p:ext uri="{BB962C8B-B14F-4D97-AF65-F5344CB8AC3E}">
        <p14:creationId xmlns:p14="http://schemas.microsoft.com/office/powerpoint/2010/main" val="775825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D4941-2D39-4D25-92D1-4BFD2817360D}"/>
              </a:ext>
            </a:extLst>
          </p:cNvPr>
          <p:cNvSpPr>
            <a:spLocks noGrp="1"/>
          </p:cNvSpPr>
          <p:nvPr>
            <p:ph type="title"/>
          </p:nvPr>
        </p:nvSpPr>
        <p:spPr/>
        <p:txBody>
          <a:bodyPr/>
          <a:lstStyle/>
          <a:p>
            <a:r>
              <a:rPr lang="en-IN" b="1" dirty="0">
                <a:solidFill>
                  <a:schemeClr val="accent2">
                    <a:lumMod val="50000"/>
                  </a:schemeClr>
                </a:solidFill>
              </a:rPr>
              <a:t>Future Scope</a:t>
            </a:r>
          </a:p>
        </p:txBody>
      </p:sp>
      <p:sp>
        <p:nvSpPr>
          <p:cNvPr id="3" name="Content Placeholder 2">
            <a:extLst>
              <a:ext uri="{FF2B5EF4-FFF2-40B4-BE49-F238E27FC236}">
                <a16:creationId xmlns:a16="http://schemas.microsoft.com/office/drawing/2014/main" id="{9B63F51A-1D42-4038-88BF-FFE812DD245D}"/>
              </a:ext>
            </a:extLst>
          </p:cNvPr>
          <p:cNvSpPr>
            <a:spLocks noGrp="1"/>
          </p:cNvSpPr>
          <p:nvPr>
            <p:ph idx="1"/>
          </p:nvPr>
        </p:nvSpPr>
        <p:spPr/>
        <p:txBody>
          <a:bodyPr>
            <a:normAutofit/>
          </a:bodyPr>
          <a:lstStyle/>
          <a:p>
            <a:pPr marL="0" indent="0">
              <a:buNone/>
            </a:pPr>
            <a:r>
              <a:rPr lang="en-US" sz="2400" dirty="0"/>
              <a:t>In the future, we will explore and test our developed algorithm “</a:t>
            </a:r>
            <a:r>
              <a:rPr lang="en-US" sz="2400" b="1" dirty="0"/>
              <a:t>BORUVKA’S</a:t>
            </a:r>
            <a:r>
              <a:rPr lang="en-US" sz="2400" dirty="0"/>
              <a:t>” in various domains. It is an important combinatorial optimization problem which is improved in recent times. The availability of reliable software, extremely fast and inexpensive hardware and high –level languages that make the modeling of complex problems faster have led to much greater demand for optimization tools. Keeping the above points of view our future work will more emphasize much larger problems on personal computers, much of the necessary data is routinely collected and tools exist to speed up both the modeling and the post optimality </a:t>
            </a:r>
            <a:r>
              <a:rPr lang="en-US" sz="2400" dirty="0" err="1"/>
              <a:t>analysis.The</a:t>
            </a:r>
            <a:r>
              <a:rPr lang="en-US" sz="2400" dirty="0"/>
              <a:t> front end can be also added to this.</a:t>
            </a:r>
            <a:endParaRPr lang="en-IN" sz="2400" dirty="0"/>
          </a:p>
        </p:txBody>
      </p:sp>
    </p:spTree>
    <p:extLst>
      <p:ext uri="{BB962C8B-B14F-4D97-AF65-F5344CB8AC3E}">
        <p14:creationId xmlns:p14="http://schemas.microsoft.com/office/powerpoint/2010/main" val="1338874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13DC6-BD48-FB12-B35F-5199D9067740}"/>
              </a:ext>
            </a:extLst>
          </p:cNvPr>
          <p:cNvSpPr>
            <a:spLocks noGrp="1"/>
          </p:cNvSpPr>
          <p:nvPr>
            <p:ph type="title"/>
          </p:nvPr>
        </p:nvSpPr>
        <p:spPr/>
        <p:txBody>
          <a:bodyPr/>
          <a:lstStyle/>
          <a:p>
            <a:r>
              <a:rPr lang="en-IN" b="1" dirty="0">
                <a:solidFill>
                  <a:schemeClr val="accent2">
                    <a:lumMod val="50000"/>
                  </a:schemeClr>
                </a:solidFill>
              </a:rPr>
              <a:t>Conclusion</a:t>
            </a:r>
          </a:p>
        </p:txBody>
      </p:sp>
      <p:sp>
        <p:nvSpPr>
          <p:cNvPr id="3" name="Content Placeholder 2">
            <a:extLst>
              <a:ext uri="{FF2B5EF4-FFF2-40B4-BE49-F238E27FC236}">
                <a16:creationId xmlns:a16="http://schemas.microsoft.com/office/drawing/2014/main" id="{56D25256-BE26-D791-379A-5A580A5C6AA2}"/>
              </a:ext>
            </a:extLst>
          </p:cNvPr>
          <p:cNvSpPr>
            <a:spLocks noGrp="1"/>
          </p:cNvSpPr>
          <p:nvPr>
            <p:ph idx="1"/>
          </p:nvPr>
        </p:nvSpPr>
        <p:spPr/>
        <p:txBody>
          <a:bodyPr>
            <a:normAutofit/>
          </a:bodyPr>
          <a:lstStyle/>
          <a:p>
            <a:pPr marL="0" indent="0">
              <a:buNone/>
            </a:pPr>
            <a:r>
              <a:rPr lang="en-IN" sz="2400" dirty="0">
                <a:effectLst/>
                <a:ea typeface="Calibri" panose="020F0502020204030204" pitchFamily="34" charset="0"/>
                <a:cs typeface="Gautami" panose="020B0502040204020203" pitchFamily="34" charset="0"/>
              </a:rPr>
              <a:t>Through this, we have seen how “BORUVKA’S” algorithm can be used to establish an Electric Grid in a Town. The major advantage of </a:t>
            </a:r>
            <a:r>
              <a:rPr lang="en-IN" sz="2400" dirty="0" err="1">
                <a:effectLst/>
                <a:ea typeface="Calibri" panose="020F0502020204030204" pitchFamily="34" charset="0"/>
                <a:cs typeface="Gautami" panose="020B0502040204020203" pitchFamily="34" charset="0"/>
              </a:rPr>
              <a:t>Boruvka’s</a:t>
            </a:r>
            <a:r>
              <a:rPr lang="en-IN" sz="2400" dirty="0">
                <a:effectLst/>
                <a:ea typeface="Calibri" panose="020F0502020204030204" pitchFamily="34" charset="0"/>
                <a:cs typeface="Gautami" panose="020B0502040204020203" pitchFamily="34" charset="0"/>
              </a:rPr>
              <a:t> algorithm over other algorithm is that, each node (street in the case of our project) will be individually assessed to know which is the nearest neighbouring town. By doing this, all the streets will be interconnected and the street nearest to the main power supply will be connected to it, thus providing electric supply throughout the town.</a:t>
            </a:r>
          </a:p>
          <a:p>
            <a:endParaRPr lang="en-IN" sz="2400" dirty="0"/>
          </a:p>
        </p:txBody>
      </p:sp>
    </p:spTree>
    <p:extLst>
      <p:ext uri="{BB962C8B-B14F-4D97-AF65-F5344CB8AC3E}">
        <p14:creationId xmlns:p14="http://schemas.microsoft.com/office/powerpoint/2010/main" val="26175256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E2495-BC54-4067-8E7F-D378A5039021}"/>
              </a:ext>
            </a:extLst>
          </p:cNvPr>
          <p:cNvSpPr>
            <a:spLocks noGrp="1"/>
          </p:cNvSpPr>
          <p:nvPr>
            <p:ph type="title"/>
          </p:nvPr>
        </p:nvSpPr>
        <p:spPr/>
        <p:txBody>
          <a:bodyPr/>
          <a:lstStyle/>
          <a:p>
            <a:r>
              <a:rPr lang="en-IN" b="1" dirty="0">
                <a:solidFill>
                  <a:schemeClr val="accent2">
                    <a:lumMod val="50000"/>
                  </a:schemeClr>
                </a:solidFill>
              </a:rPr>
              <a:t>Github Commits</a:t>
            </a:r>
          </a:p>
        </p:txBody>
      </p:sp>
      <p:pic>
        <p:nvPicPr>
          <p:cNvPr id="5" name="Content Placeholder 4">
            <a:extLst>
              <a:ext uri="{FF2B5EF4-FFF2-40B4-BE49-F238E27FC236}">
                <a16:creationId xmlns:a16="http://schemas.microsoft.com/office/drawing/2014/main" id="{91046804-2E12-47BC-8C1A-BEB07E6FD0E2}"/>
              </a:ext>
            </a:extLst>
          </p:cNvPr>
          <p:cNvPicPr>
            <a:picLocks noGrp="1" noChangeAspect="1"/>
          </p:cNvPicPr>
          <p:nvPr>
            <p:ph idx="1"/>
          </p:nvPr>
        </p:nvPicPr>
        <p:blipFill>
          <a:blip r:embed="rId2"/>
          <a:stretch>
            <a:fillRect/>
          </a:stretch>
        </p:blipFill>
        <p:spPr>
          <a:xfrm>
            <a:off x="838200" y="2119987"/>
            <a:ext cx="10515600" cy="3762613"/>
          </a:xfrm>
        </p:spPr>
      </p:pic>
    </p:spTree>
    <p:extLst>
      <p:ext uri="{BB962C8B-B14F-4D97-AF65-F5344CB8AC3E}">
        <p14:creationId xmlns:p14="http://schemas.microsoft.com/office/powerpoint/2010/main" val="5200403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D38A234-CC86-4CDC-A732-7DEDA035C470}"/>
              </a:ext>
            </a:extLst>
          </p:cNvPr>
          <p:cNvPicPr>
            <a:picLocks noGrp="1" noChangeAspect="1"/>
          </p:cNvPicPr>
          <p:nvPr>
            <p:ph idx="1"/>
          </p:nvPr>
        </p:nvPicPr>
        <p:blipFill>
          <a:blip r:embed="rId2"/>
          <a:stretch>
            <a:fillRect/>
          </a:stretch>
        </p:blipFill>
        <p:spPr>
          <a:xfrm>
            <a:off x="1605925" y="1521229"/>
            <a:ext cx="8429051" cy="4655734"/>
          </a:xfrm>
        </p:spPr>
      </p:pic>
    </p:spTree>
    <p:extLst>
      <p:ext uri="{BB962C8B-B14F-4D97-AF65-F5344CB8AC3E}">
        <p14:creationId xmlns:p14="http://schemas.microsoft.com/office/powerpoint/2010/main" val="4088045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D4D08E-3490-4F31-A46D-019C870F8836}"/>
              </a:ext>
            </a:extLst>
          </p:cNvPr>
          <p:cNvSpPr>
            <a:spLocks noGrp="1"/>
          </p:cNvSpPr>
          <p:nvPr>
            <p:ph type="title"/>
          </p:nvPr>
        </p:nvSpPr>
        <p:spPr/>
        <p:txBody>
          <a:bodyPr/>
          <a:lstStyle/>
          <a:p>
            <a:r>
              <a:rPr lang="en-IN" b="1" dirty="0"/>
              <a:t>ABSTRACT</a:t>
            </a:r>
          </a:p>
        </p:txBody>
      </p:sp>
      <p:sp>
        <p:nvSpPr>
          <p:cNvPr id="5" name="Content Placeholder 4">
            <a:extLst>
              <a:ext uri="{FF2B5EF4-FFF2-40B4-BE49-F238E27FC236}">
                <a16:creationId xmlns:a16="http://schemas.microsoft.com/office/drawing/2014/main" id="{AB896263-3F46-4189-A24C-5D37A9A33C79}"/>
              </a:ext>
            </a:extLst>
          </p:cNvPr>
          <p:cNvSpPr>
            <a:spLocks noGrp="1"/>
          </p:cNvSpPr>
          <p:nvPr>
            <p:ph idx="1"/>
          </p:nvPr>
        </p:nvSpPr>
        <p:spPr/>
        <p:txBody>
          <a:bodyPr>
            <a:normAutofit/>
          </a:bodyPr>
          <a:lstStyle/>
          <a:p>
            <a:r>
              <a:rPr lang="en-US" sz="2400" b="0" i="0" dirty="0">
                <a:solidFill>
                  <a:srgbClr val="333333"/>
                </a:solidFill>
                <a:effectLst/>
              </a:rPr>
              <a:t>Minimum spanning tree can be obtained for connected weighted edges with no negative weight using classical algorithms such as </a:t>
            </a:r>
            <a:r>
              <a:rPr lang="en-US" sz="2400" b="0" i="0" dirty="0" err="1">
                <a:solidFill>
                  <a:srgbClr val="333333"/>
                </a:solidFill>
                <a:effectLst/>
              </a:rPr>
              <a:t>Boruvka's</a:t>
            </a:r>
            <a:r>
              <a:rPr lang="en-US" sz="2400" b="0" i="0" dirty="0">
                <a:solidFill>
                  <a:srgbClr val="333333"/>
                </a:solidFill>
                <a:effectLst/>
              </a:rPr>
              <a:t>, Prim's and Kruskal. </a:t>
            </a:r>
            <a:r>
              <a:rPr lang="en-US" sz="2400" dirty="0">
                <a:solidFill>
                  <a:srgbClr val="333333"/>
                </a:solidFill>
              </a:rPr>
              <a:t>Here, we would like to</a:t>
            </a:r>
            <a:r>
              <a:rPr lang="en-US" sz="2400" b="0" i="0" dirty="0">
                <a:solidFill>
                  <a:srgbClr val="333333"/>
                </a:solidFill>
                <a:effectLst/>
              </a:rPr>
              <a:t> presents a survey on the classical and the more recent algorithms with different techniques. </a:t>
            </a:r>
            <a:r>
              <a:rPr lang="en-US" sz="2400" dirty="0">
                <a:solidFill>
                  <a:srgbClr val="333333"/>
                </a:solidFill>
              </a:rPr>
              <a:t>It</a:t>
            </a:r>
            <a:r>
              <a:rPr lang="en-US" sz="2400" b="0" i="0" dirty="0">
                <a:solidFill>
                  <a:srgbClr val="333333"/>
                </a:solidFill>
                <a:effectLst/>
              </a:rPr>
              <a:t> also contains comparisons of MST algorithm and their advantages and disadvantages. </a:t>
            </a:r>
            <a:endParaRPr lang="en-IN" sz="2400" dirty="0"/>
          </a:p>
        </p:txBody>
      </p:sp>
    </p:spTree>
    <p:extLst>
      <p:ext uri="{BB962C8B-B14F-4D97-AF65-F5344CB8AC3E}">
        <p14:creationId xmlns:p14="http://schemas.microsoft.com/office/powerpoint/2010/main" val="20932533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3E181-6CB8-4C66-9588-9712C8DB5DDC}"/>
              </a:ext>
            </a:extLst>
          </p:cNvPr>
          <p:cNvSpPr>
            <a:spLocks noGrp="1"/>
          </p:cNvSpPr>
          <p:nvPr>
            <p:ph type="title"/>
          </p:nvPr>
        </p:nvSpPr>
        <p:spPr/>
        <p:txBody>
          <a:bodyPr/>
          <a:lstStyle/>
          <a:p>
            <a:endParaRPr lang="en-IN" dirty="0">
              <a:solidFill>
                <a:schemeClr val="accent2">
                  <a:lumMod val="50000"/>
                </a:schemeClr>
              </a:solidFill>
            </a:endParaRPr>
          </a:p>
        </p:txBody>
      </p:sp>
      <p:sp>
        <p:nvSpPr>
          <p:cNvPr id="3" name="Content Placeholder 2">
            <a:extLst>
              <a:ext uri="{FF2B5EF4-FFF2-40B4-BE49-F238E27FC236}">
                <a16:creationId xmlns:a16="http://schemas.microsoft.com/office/drawing/2014/main" id="{0D677678-E6FC-43AF-8710-22E963C7CB46}"/>
              </a:ext>
            </a:extLst>
          </p:cNvPr>
          <p:cNvSpPr>
            <a:spLocks noGrp="1"/>
          </p:cNvSpPr>
          <p:nvPr>
            <p:ph idx="1"/>
          </p:nvPr>
        </p:nvSpPr>
        <p:spPr/>
        <p:txBody>
          <a:bodyPr>
            <a:normAutofit/>
          </a:bodyPr>
          <a:lstStyle/>
          <a:p>
            <a:pPr marL="0" indent="0" algn="ctr">
              <a:buNone/>
            </a:pPr>
            <a:endParaRPr lang="en-US" sz="4400" dirty="0"/>
          </a:p>
          <a:p>
            <a:pPr marL="0" indent="0" algn="ctr">
              <a:buNone/>
            </a:pPr>
            <a:endParaRPr lang="en-US" sz="4400" dirty="0"/>
          </a:p>
          <a:p>
            <a:pPr marL="0" indent="0" algn="ctr">
              <a:buNone/>
            </a:pPr>
            <a:r>
              <a:rPr lang="en-US" sz="4400" dirty="0"/>
              <a:t>THANK YOU</a:t>
            </a:r>
            <a:endParaRPr lang="en-IN" sz="4400" dirty="0"/>
          </a:p>
        </p:txBody>
      </p:sp>
    </p:spTree>
    <p:extLst>
      <p:ext uri="{BB962C8B-B14F-4D97-AF65-F5344CB8AC3E}">
        <p14:creationId xmlns:p14="http://schemas.microsoft.com/office/powerpoint/2010/main" val="2477139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918B2-4F24-4C89-A5D0-F8501987442F}"/>
              </a:ext>
            </a:extLst>
          </p:cNvPr>
          <p:cNvSpPr>
            <a:spLocks noGrp="1"/>
          </p:cNvSpPr>
          <p:nvPr>
            <p:ph type="title"/>
          </p:nvPr>
        </p:nvSpPr>
        <p:spPr/>
        <p:txBody>
          <a:bodyPr/>
          <a:lstStyle/>
          <a:p>
            <a:r>
              <a:rPr lang="en-IN" b="1" dirty="0">
                <a:solidFill>
                  <a:schemeClr val="accent2">
                    <a:lumMod val="50000"/>
                  </a:schemeClr>
                </a:solidFill>
              </a:rPr>
              <a:t>Problem statement</a:t>
            </a:r>
          </a:p>
        </p:txBody>
      </p:sp>
      <p:sp>
        <p:nvSpPr>
          <p:cNvPr id="3" name="Content Placeholder 2">
            <a:extLst>
              <a:ext uri="{FF2B5EF4-FFF2-40B4-BE49-F238E27FC236}">
                <a16:creationId xmlns:a16="http://schemas.microsoft.com/office/drawing/2014/main" id="{DA0304B7-7EFB-4778-A43C-CF1BBB0CFB1F}"/>
              </a:ext>
            </a:extLst>
          </p:cNvPr>
          <p:cNvSpPr>
            <a:spLocks noGrp="1"/>
          </p:cNvSpPr>
          <p:nvPr>
            <p:ph idx="1"/>
          </p:nvPr>
        </p:nvSpPr>
        <p:spPr/>
        <p:txBody>
          <a:bodyPr>
            <a:noAutofit/>
          </a:bodyPr>
          <a:lstStyle/>
          <a:p>
            <a:pPr marL="0" indent="0">
              <a:buNone/>
            </a:pPr>
            <a:r>
              <a:rPr lang="en-US" sz="2400" dirty="0"/>
              <a:t>Lets take a situation where we have a city which has so many towns in it, and the distances between pairs of the town are known. The goal is to create a system of electric power lines that would minimize the total distance (and thus the construction cost), yet reach every town. In this scenario, it is not necessary to connect each town to the “source of electricity” directly – it is enough to connect it to another town that already got the power. </a:t>
            </a:r>
          </a:p>
        </p:txBody>
      </p:sp>
    </p:spTree>
    <p:extLst>
      <p:ext uri="{BB962C8B-B14F-4D97-AF65-F5344CB8AC3E}">
        <p14:creationId xmlns:p14="http://schemas.microsoft.com/office/powerpoint/2010/main" val="4013130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5E704-5D1D-5E19-8133-687AD3E25CF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F3E6177-E494-22C2-F9E2-E0FD059E3277}"/>
              </a:ext>
            </a:extLst>
          </p:cNvPr>
          <p:cNvSpPr>
            <a:spLocks noGrp="1"/>
          </p:cNvSpPr>
          <p:nvPr>
            <p:ph idx="1"/>
          </p:nvPr>
        </p:nvSpPr>
        <p:spPr/>
        <p:txBody>
          <a:bodyPr>
            <a:noAutofit/>
          </a:bodyPr>
          <a:lstStyle/>
          <a:p>
            <a:pPr marL="0" indent="0" algn="l" fontAlgn="base">
              <a:buNone/>
            </a:pPr>
            <a:r>
              <a:rPr lang="en-IN" sz="2400" dirty="0"/>
              <a:t>The problem which we chose comes under the domain of GREEDY METHOD. </a:t>
            </a:r>
            <a:r>
              <a:rPr lang="en-US" sz="2400" b="0" i="0" dirty="0">
                <a:effectLst/>
              </a:rPr>
              <a:t>Greedy is an algorithmic paradigm that builds up a solution piece by piece, always choosing the next piece that offers the most obvious and immediate benefit. So the problems where choosing locally optimal also leads to global solution are best fit for Greedy.</a:t>
            </a:r>
          </a:p>
          <a:p>
            <a:pPr marL="0" indent="0" algn="l" fontAlgn="base">
              <a:buNone/>
            </a:pPr>
            <a:r>
              <a:rPr lang="en-US" sz="2400" dirty="0"/>
              <a:t>In this scenario, we have to find the MINIMUM COST SPANNING TREE. </a:t>
            </a:r>
            <a:r>
              <a:rPr lang="en-US" sz="2400" b="0" i="0" dirty="0">
                <a:effectLst/>
              </a:rPr>
              <a:t>The cost of the spanning tree is the sum of the weights of all the edges in the tree. There can be many spanning trees. Minimum spanning tree is the spanning tree where the cost is minimum among all the spanning trees.</a:t>
            </a:r>
          </a:p>
          <a:p>
            <a:pPr marL="0" indent="0">
              <a:buNone/>
            </a:pPr>
            <a:br>
              <a:rPr lang="en-US" sz="2400" dirty="0"/>
            </a:br>
            <a:endParaRPr lang="en-US" sz="2400" dirty="0"/>
          </a:p>
          <a:p>
            <a:endParaRPr lang="en-IN" sz="2400" dirty="0"/>
          </a:p>
        </p:txBody>
      </p:sp>
    </p:spTree>
    <p:extLst>
      <p:ext uri="{BB962C8B-B14F-4D97-AF65-F5344CB8AC3E}">
        <p14:creationId xmlns:p14="http://schemas.microsoft.com/office/powerpoint/2010/main" val="1709377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19C24-F6AF-4CCF-9D66-0ABCAB5A628E}"/>
              </a:ext>
            </a:extLst>
          </p:cNvPr>
          <p:cNvSpPr>
            <a:spLocks noGrp="1"/>
          </p:cNvSpPr>
          <p:nvPr>
            <p:ph type="title"/>
          </p:nvPr>
        </p:nvSpPr>
        <p:spPr/>
        <p:txBody>
          <a:bodyPr/>
          <a:lstStyle/>
          <a:p>
            <a:r>
              <a:rPr lang="en-IN" b="1" dirty="0">
                <a:solidFill>
                  <a:schemeClr val="accent2">
                    <a:lumMod val="50000"/>
                  </a:schemeClr>
                </a:solidFill>
              </a:rPr>
              <a:t>Existing solutions/ Naïve solutions</a:t>
            </a:r>
          </a:p>
        </p:txBody>
      </p:sp>
      <p:sp>
        <p:nvSpPr>
          <p:cNvPr id="3" name="Content Placeholder 2">
            <a:extLst>
              <a:ext uri="{FF2B5EF4-FFF2-40B4-BE49-F238E27FC236}">
                <a16:creationId xmlns:a16="http://schemas.microsoft.com/office/drawing/2014/main" id="{8A7E5BF9-49EB-40A0-9E84-D30467DC69EA}"/>
              </a:ext>
            </a:extLst>
          </p:cNvPr>
          <p:cNvSpPr>
            <a:spLocks noGrp="1"/>
          </p:cNvSpPr>
          <p:nvPr>
            <p:ph idx="1"/>
          </p:nvPr>
        </p:nvSpPr>
        <p:spPr>
          <a:xfrm>
            <a:off x="790852" y="1803430"/>
            <a:ext cx="10515600" cy="5258756"/>
          </a:xfrm>
        </p:spPr>
        <p:txBody>
          <a:bodyPr>
            <a:normAutofit/>
          </a:bodyPr>
          <a:lstStyle/>
          <a:p>
            <a:r>
              <a:rPr lang="en-US" sz="2400" dirty="0"/>
              <a:t>PRIM’S ALGORITHM:-</a:t>
            </a:r>
          </a:p>
          <a:p>
            <a:pPr marL="0" indent="0">
              <a:buNone/>
            </a:pPr>
            <a:r>
              <a:rPr lang="en-US" sz="2400" i="0" dirty="0">
                <a:effectLst/>
                <a:latin typeface="inter-bold"/>
              </a:rPr>
              <a:t>Prim's Algorithm</a:t>
            </a:r>
            <a:r>
              <a:rPr lang="en-US" sz="2400" b="0" i="0" dirty="0">
                <a:effectLst/>
                <a:latin typeface="inter-regular"/>
              </a:rPr>
              <a:t> is a greedy algorithm that is used to find the minimum spanning tree from a graph. Prim's algorithm finds the subset of edges that includes every vertex of the graph such that the sum of the weights of the edges can be minimized.</a:t>
            </a:r>
            <a:endParaRPr lang="en-US" sz="2400" dirty="0">
              <a:latin typeface="inter-regular"/>
            </a:endParaRPr>
          </a:p>
          <a:p>
            <a:r>
              <a:rPr lang="en-US" sz="2400" dirty="0">
                <a:latin typeface="Calibri BODY"/>
              </a:rPr>
              <a:t>KRUSKAL’S ALGORITHM:-</a:t>
            </a:r>
          </a:p>
          <a:p>
            <a:pPr marL="0" indent="0" algn="just">
              <a:buNone/>
            </a:pPr>
            <a:r>
              <a:rPr lang="en-US" sz="2400" i="0" dirty="0">
                <a:effectLst/>
                <a:latin typeface="inter-bold"/>
              </a:rPr>
              <a:t>Kruskal's Algorithm</a:t>
            </a:r>
            <a:r>
              <a:rPr lang="en-US" sz="2400" i="0" dirty="0">
                <a:effectLst/>
                <a:latin typeface="inter-regular"/>
              </a:rPr>
              <a:t> is used to find the minimum spanning tree for a connected weighted graph. The main target of the algorithm is to find the subset of edges by using which we can traverse every vertex of the graph. It follows the greedy approach that finds an optimum solution at every stage instead of focusing on a global optimum.</a:t>
            </a:r>
          </a:p>
          <a:p>
            <a:pPr marL="0" indent="0" algn="just">
              <a:buNone/>
            </a:pPr>
            <a:endParaRPr lang="en-US" sz="2400" dirty="0">
              <a:latin typeface="inter-regular"/>
            </a:endParaRPr>
          </a:p>
          <a:p>
            <a:pPr marL="0" indent="0" algn="just">
              <a:buNone/>
            </a:pPr>
            <a:endParaRPr lang="en-US" sz="2400" i="0" dirty="0">
              <a:effectLst/>
              <a:latin typeface="inter-regular"/>
            </a:endParaRPr>
          </a:p>
        </p:txBody>
      </p:sp>
    </p:spTree>
    <p:extLst>
      <p:ext uri="{BB962C8B-B14F-4D97-AF65-F5344CB8AC3E}">
        <p14:creationId xmlns:p14="http://schemas.microsoft.com/office/powerpoint/2010/main" val="3735240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9C607-0321-4664-A0D0-86C179313E4F}"/>
              </a:ext>
            </a:extLst>
          </p:cNvPr>
          <p:cNvSpPr>
            <a:spLocks noGrp="1"/>
          </p:cNvSpPr>
          <p:nvPr>
            <p:ph type="title"/>
          </p:nvPr>
        </p:nvSpPr>
        <p:spPr/>
        <p:txBody>
          <a:bodyPr/>
          <a:lstStyle/>
          <a:p>
            <a:r>
              <a:rPr lang="en-IN" b="1" dirty="0">
                <a:solidFill>
                  <a:schemeClr val="accent2">
                    <a:lumMod val="50000"/>
                  </a:schemeClr>
                </a:solidFill>
              </a:rPr>
              <a:t>Proposed Algorithm Design Technique</a:t>
            </a:r>
          </a:p>
        </p:txBody>
      </p:sp>
      <p:sp>
        <p:nvSpPr>
          <p:cNvPr id="3" name="Content Placeholder 2">
            <a:extLst>
              <a:ext uri="{FF2B5EF4-FFF2-40B4-BE49-F238E27FC236}">
                <a16:creationId xmlns:a16="http://schemas.microsoft.com/office/drawing/2014/main" id="{D7F674A8-B697-455E-AE71-EE2E42A1C10C}"/>
              </a:ext>
            </a:extLst>
          </p:cNvPr>
          <p:cNvSpPr>
            <a:spLocks noGrp="1"/>
          </p:cNvSpPr>
          <p:nvPr>
            <p:ph idx="1"/>
          </p:nvPr>
        </p:nvSpPr>
        <p:spPr/>
        <p:txBody>
          <a:bodyPr>
            <a:noAutofit/>
          </a:bodyPr>
          <a:lstStyle/>
          <a:p>
            <a:pPr marL="0" indent="0" algn="ctr">
              <a:buNone/>
            </a:pPr>
            <a:r>
              <a:rPr lang="en-US" sz="2600" b="1" dirty="0"/>
              <a:t>BORUVKA’S ALGORITHM</a:t>
            </a:r>
          </a:p>
          <a:p>
            <a:pPr marL="0" indent="0">
              <a:buNone/>
            </a:pPr>
            <a:r>
              <a:rPr lang="en-US" sz="2600" i="0" dirty="0">
                <a:solidFill>
                  <a:srgbClr val="202122"/>
                </a:solidFill>
                <a:effectLst/>
              </a:rPr>
              <a:t>Boruvka's algorithm is a </a:t>
            </a:r>
            <a:r>
              <a:rPr lang="en-US" sz="2600" dirty="0"/>
              <a:t>greedy algorithm</a:t>
            </a:r>
            <a:r>
              <a:rPr lang="en-US" sz="2600" i="0" dirty="0">
                <a:solidFill>
                  <a:srgbClr val="202122"/>
                </a:solidFill>
                <a:effectLst/>
              </a:rPr>
              <a:t> for finding a </a:t>
            </a:r>
            <a:r>
              <a:rPr lang="en-US" sz="2600" dirty="0"/>
              <a:t>minimum spanning tree</a:t>
            </a:r>
            <a:r>
              <a:rPr lang="en-US" sz="2600" i="0" dirty="0">
                <a:solidFill>
                  <a:srgbClr val="202122"/>
                </a:solidFill>
                <a:effectLst/>
              </a:rPr>
              <a:t> in a graph. The algorithm begins by finding the minimum-weight edge incident to each vertex of the graph, and adding all of those edges to the tree. Then, it repeats a similar process of finding the minimum-weight edge from each tree constructed so far to a different tree, and adding all of those edges to the forest. Each repetition of this process reduces the number of trees, within each connected component of the graph, to at most half of this former value, so after logarithmically many repetitions the process finishes.</a:t>
            </a:r>
          </a:p>
        </p:txBody>
      </p:sp>
    </p:spTree>
    <p:extLst>
      <p:ext uri="{BB962C8B-B14F-4D97-AF65-F5344CB8AC3E}">
        <p14:creationId xmlns:p14="http://schemas.microsoft.com/office/powerpoint/2010/main" val="1873897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D14DB-B49E-4236-BDFB-D9B984CE94AE}"/>
              </a:ext>
            </a:extLst>
          </p:cNvPr>
          <p:cNvSpPr>
            <a:spLocks noGrp="1"/>
          </p:cNvSpPr>
          <p:nvPr>
            <p:ph type="title"/>
          </p:nvPr>
        </p:nvSpPr>
        <p:spPr>
          <a:xfrm>
            <a:off x="0" y="-947651"/>
            <a:ext cx="11353800" cy="2638339"/>
          </a:xfrm>
        </p:spPr>
        <p:txBody>
          <a:bodyPr/>
          <a:lstStyle/>
          <a:p>
            <a:r>
              <a:rPr lang="en-IN" b="1" dirty="0">
                <a:solidFill>
                  <a:schemeClr val="accent2">
                    <a:lumMod val="50000"/>
                  </a:schemeClr>
                </a:solidFill>
              </a:rPr>
              <a:t>Flowchart</a:t>
            </a:r>
          </a:p>
        </p:txBody>
      </p:sp>
      <p:pic>
        <p:nvPicPr>
          <p:cNvPr id="5" name="Picture 4">
            <a:extLst>
              <a:ext uri="{FF2B5EF4-FFF2-40B4-BE49-F238E27FC236}">
                <a16:creationId xmlns:a16="http://schemas.microsoft.com/office/drawing/2014/main" id="{9B3BD5D4-7B8C-4885-9721-23A6227451A1}"/>
              </a:ext>
            </a:extLst>
          </p:cNvPr>
          <p:cNvPicPr>
            <a:picLocks noChangeAspect="1"/>
          </p:cNvPicPr>
          <p:nvPr/>
        </p:nvPicPr>
        <p:blipFill>
          <a:blip r:embed="rId2"/>
          <a:stretch>
            <a:fillRect/>
          </a:stretch>
        </p:blipFill>
        <p:spPr>
          <a:xfrm>
            <a:off x="1570045" y="698268"/>
            <a:ext cx="9051910" cy="6159731"/>
          </a:xfrm>
          <a:prstGeom prst="rect">
            <a:avLst/>
          </a:prstGeom>
        </p:spPr>
      </p:pic>
    </p:spTree>
    <p:extLst>
      <p:ext uri="{BB962C8B-B14F-4D97-AF65-F5344CB8AC3E}">
        <p14:creationId xmlns:p14="http://schemas.microsoft.com/office/powerpoint/2010/main" val="1016302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117E7-7DB5-4558-8563-312C0315C55D}"/>
              </a:ext>
            </a:extLst>
          </p:cNvPr>
          <p:cNvSpPr>
            <a:spLocks noGrp="1"/>
          </p:cNvSpPr>
          <p:nvPr>
            <p:ph type="title"/>
          </p:nvPr>
        </p:nvSpPr>
        <p:spPr/>
        <p:txBody>
          <a:bodyPr/>
          <a:lstStyle/>
          <a:p>
            <a:r>
              <a:rPr lang="en-IN" b="1" dirty="0">
                <a:solidFill>
                  <a:schemeClr val="accent2">
                    <a:lumMod val="50000"/>
                  </a:schemeClr>
                </a:solidFill>
              </a:rPr>
              <a:t>Hardware and Software Requirements</a:t>
            </a:r>
          </a:p>
        </p:txBody>
      </p:sp>
      <p:sp>
        <p:nvSpPr>
          <p:cNvPr id="3" name="Content Placeholder 2">
            <a:extLst>
              <a:ext uri="{FF2B5EF4-FFF2-40B4-BE49-F238E27FC236}">
                <a16:creationId xmlns:a16="http://schemas.microsoft.com/office/drawing/2014/main" id="{9AC03C0E-AEFB-483D-B00D-8E3CB37335EE}"/>
              </a:ext>
            </a:extLst>
          </p:cNvPr>
          <p:cNvSpPr>
            <a:spLocks noGrp="1"/>
          </p:cNvSpPr>
          <p:nvPr>
            <p:ph idx="1"/>
          </p:nvPr>
        </p:nvSpPr>
        <p:spPr>
          <a:xfrm>
            <a:off x="690638" y="1690688"/>
            <a:ext cx="6773333" cy="4257676"/>
          </a:xfrm>
        </p:spPr>
        <p:txBody>
          <a:bodyPr>
            <a:noAutofit/>
          </a:bodyPr>
          <a:lstStyle/>
          <a:p>
            <a:pPr algn="l">
              <a:buFont typeface="Arial" panose="020B0604020202020204" pitchFamily="34" charset="0"/>
              <a:buChar char="•"/>
            </a:pPr>
            <a:r>
              <a:rPr lang="en-US" sz="2400" b="1" i="0" dirty="0">
                <a:effectLst/>
              </a:rPr>
              <a:t>HARDWARE:</a:t>
            </a:r>
          </a:p>
          <a:p>
            <a:pPr algn="l">
              <a:buFont typeface="Arial" panose="020B0604020202020204" pitchFamily="34" charset="0"/>
              <a:buChar char="•"/>
            </a:pPr>
            <a:r>
              <a:rPr lang="en-US" sz="2400" b="0" i="0" dirty="0">
                <a:effectLst/>
              </a:rPr>
              <a:t>Modern Operating System:</a:t>
            </a:r>
          </a:p>
          <a:p>
            <a:pPr marL="742950" lvl="1" indent="-285750" algn="l">
              <a:buFont typeface="Arial" panose="020B0604020202020204" pitchFamily="34" charset="0"/>
              <a:buChar char="•"/>
            </a:pPr>
            <a:r>
              <a:rPr lang="en-US" b="0" i="0" dirty="0">
                <a:effectLst/>
              </a:rPr>
              <a:t>Windows 7 or 10</a:t>
            </a:r>
          </a:p>
          <a:p>
            <a:pPr marL="742950" lvl="1" indent="-285750" algn="l">
              <a:buFont typeface="Arial" panose="020B0604020202020204" pitchFamily="34" charset="0"/>
              <a:buChar char="•"/>
            </a:pPr>
            <a:r>
              <a:rPr lang="en-US" b="0" i="0" dirty="0">
                <a:effectLst/>
              </a:rPr>
              <a:t>Mac OS X 10.11 or higher, 64-bit</a:t>
            </a:r>
          </a:p>
          <a:p>
            <a:pPr marL="742950" lvl="1" indent="-285750" algn="l">
              <a:buFont typeface="Arial" panose="020B0604020202020204" pitchFamily="34" charset="0"/>
              <a:buChar char="•"/>
            </a:pPr>
            <a:r>
              <a:rPr lang="en-US" b="0" i="0" dirty="0">
                <a:effectLst/>
              </a:rPr>
              <a:t>Linux: RHEL 6/7, 64-bit (almost all libraries also work in Ubuntu)</a:t>
            </a:r>
          </a:p>
          <a:p>
            <a:pPr algn="l">
              <a:buFont typeface="Arial" panose="020B0604020202020204" pitchFamily="34" charset="0"/>
              <a:buChar char="•"/>
            </a:pPr>
            <a:r>
              <a:rPr lang="en-US" sz="2400" b="0" i="0" dirty="0">
                <a:effectLst/>
              </a:rPr>
              <a:t>x86 64-bit CPU (Intel / AMD architecture)</a:t>
            </a:r>
          </a:p>
          <a:p>
            <a:pPr algn="l">
              <a:buFont typeface="Arial" panose="020B0604020202020204" pitchFamily="34" charset="0"/>
              <a:buChar char="•"/>
            </a:pPr>
            <a:r>
              <a:rPr lang="en-US" sz="2400" b="0" i="0" dirty="0">
                <a:effectLst/>
              </a:rPr>
              <a:t>4 GB RAM</a:t>
            </a:r>
          </a:p>
          <a:p>
            <a:pPr algn="l">
              <a:buFont typeface="Arial" panose="020B0604020202020204" pitchFamily="34" charset="0"/>
              <a:buChar char="•"/>
            </a:pPr>
            <a:r>
              <a:rPr lang="en-US" sz="2400" b="0" i="0" dirty="0">
                <a:effectLst/>
              </a:rPr>
              <a:t>5 GB free disk space</a:t>
            </a:r>
          </a:p>
          <a:p>
            <a:pPr algn="l">
              <a:buFont typeface="Arial" panose="020B0604020202020204" pitchFamily="34" charset="0"/>
              <a:buChar char="•"/>
            </a:pPr>
            <a:r>
              <a:rPr lang="en-US" sz="2400" b="1" dirty="0"/>
              <a:t>SOFTWARE:</a:t>
            </a:r>
          </a:p>
          <a:p>
            <a:pPr algn="l">
              <a:buFont typeface="Arial" panose="020B0604020202020204" pitchFamily="34" charset="0"/>
              <a:buChar char="•"/>
            </a:pPr>
            <a:r>
              <a:rPr lang="en-US" sz="2400" dirty="0"/>
              <a:t>Python3</a:t>
            </a:r>
          </a:p>
          <a:p>
            <a:pPr algn="l">
              <a:buFont typeface="Arial" panose="020B0604020202020204" pitchFamily="34" charset="0"/>
              <a:buChar char="•"/>
            </a:pPr>
            <a:r>
              <a:rPr lang="en-US" sz="2400" dirty="0" err="1"/>
              <a:t>Pycharm</a:t>
            </a:r>
            <a:r>
              <a:rPr lang="en-US" sz="2400" dirty="0"/>
              <a:t> community(IDE)</a:t>
            </a:r>
          </a:p>
          <a:p>
            <a:pPr algn="l">
              <a:buFont typeface="Arial" panose="020B0604020202020204" pitchFamily="34" charset="0"/>
              <a:buChar char="•"/>
            </a:pPr>
            <a:endParaRPr lang="en-US" sz="2400" dirty="0"/>
          </a:p>
          <a:p>
            <a:pPr algn="l">
              <a:buFont typeface="Arial" panose="020B0604020202020204" pitchFamily="34" charset="0"/>
              <a:buChar char="•"/>
            </a:pPr>
            <a:endParaRPr lang="en-US" sz="2400" b="1" i="0" dirty="0">
              <a:effectLst/>
            </a:endParaRPr>
          </a:p>
          <a:p>
            <a:endParaRPr lang="en-IN" sz="2400" dirty="0"/>
          </a:p>
        </p:txBody>
      </p:sp>
    </p:spTree>
    <p:extLst>
      <p:ext uri="{BB962C8B-B14F-4D97-AF65-F5344CB8AC3E}">
        <p14:creationId xmlns:p14="http://schemas.microsoft.com/office/powerpoint/2010/main" val="3740053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43F5B-77A1-5DD6-CCE6-649379FDCD5C}"/>
              </a:ext>
            </a:extLst>
          </p:cNvPr>
          <p:cNvSpPr>
            <a:spLocks noGrp="1"/>
          </p:cNvSpPr>
          <p:nvPr>
            <p:ph type="title"/>
          </p:nvPr>
        </p:nvSpPr>
        <p:spPr/>
        <p:txBody>
          <a:bodyPr/>
          <a:lstStyle/>
          <a:p>
            <a:r>
              <a:rPr lang="en-IN" b="1" dirty="0">
                <a:solidFill>
                  <a:schemeClr val="accent2">
                    <a:lumMod val="50000"/>
                  </a:schemeClr>
                </a:solidFill>
              </a:rPr>
              <a:t>Implementation</a:t>
            </a:r>
          </a:p>
        </p:txBody>
      </p:sp>
      <p:sp>
        <p:nvSpPr>
          <p:cNvPr id="3" name="Content Placeholder 2">
            <a:extLst>
              <a:ext uri="{FF2B5EF4-FFF2-40B4-BE49-F238E27FC236}">
                <a16:creationId xmlns:a16="http://schemas.microsoft.com/office/drawing/2014/main" id="{B72ECFA2-E2F0-4322-5A62-AF253B0309CF}"/>
              </a:ext>
            </a:extLst>
          </p:cNvPr>
          <p:cNvSpPr>
            <a:spLocks noGrp="1"/>
          </p:cNvSpPr>
          <p:nvPr>
            <p:ph idx="1"/>
          </p:nvPr>
        </p:nvSpPr>
        <p:spPr/>
        <p:txBody>
          <a:bodyPr>
            <a:noAutofit/>
          </a:bodyPr>
          <a:lstStyle/>
          <a:p>
            <a:pPr marL="0" indent="0">
              <a:lnSpc>
                <a:spcPct val="150000"/>
              </a:lnSpc>
              <a:spcAft>
                <a:spcPts val="800"/>
              </a:spcAft>
              <a:buNone/>
            </a:pPr>
            <a:r>
              <a:rPr lang="en-IN" sz="2400" dirty="0">
                <a:effectLst/>
                <a:ea typeface="Calibri" panose="020F0502020204030204" pitchFamily="34" charset="0"/>
                <a:cs typeface="Gautami" panose="020B0502040204020203" pitchFamily="34" charset="0"/>
              </a:rPr>
              <a:t>We have implemented this algorithm using python language. We created three python files and combined them to get the final output. The three python files used are</a:t>
            </a:r>
            <a:r>
              <a:rPr lang="en-IN" sz="2400" dirty="0">
                <a:ea typeface="Calibri" panose="020F0502020204030204" pitchFamily="34" charset="0"/>
                <a:cs typeface="Gautami" panose="020B0502040204020203" pitchFamily="34" charset="0"/>
              </a:rPr>
              <a:t>:</a:t>
            </a:r>
          </a:p>
          <a:p>
            <a:pPr marL="0" indent="0">
              <a:lnSpc>
                <a:spcPct val="150000"/>
              </a:lnSpc>
              <a:spcAft>
                <a:spcPts val="800"/>
              </a:spcAft>
              <a:buNone/>
            </a:pPr>
            <a:r>
              <a:rPr lang="en-IN" sz="2400" dirty="0">
                <a:effectLst/>
                <a:ea typeface="Calibri" panose="020F0502020204030204" pitchFamily="34" charset="0"/>
                <a:cs typeface="Gautami" panose="020B0502040204020203" pitchFamily="34" charset="0"/>
              </a:rPr>
              <a:t>Boruvkas.py</a:t>
            </a:r>
          </a:p>
          <a:p>
            <a:pPr marL="0" indent="0">
              <a:lnSpc>
                <a:spcPct val="150000"/>
              </a:lnSpc>
              <a:spcAft>
                <a:spcPts val="800"/>
              </a:spcAft>
              <a:buNone/>
            </a:pPr>
            <a:r>
              <a:rPr lang="en-IN" sz="2400" dirty="0">
                <a:ea typeface="Calibri" panose="020F0502020204030204" pitchFamily="34" charset="0"/>
                <a:cs typeface="Gautami" panose="020B0502040204020203" pitchFamily="34" charset="0"/>
              </a:rPr>
              <a:t>Graph.py</a:t>
            </a:r>
          </a:p>
          <a:p>
            <a:pPr marL="0" indent="0">
              <a:lnSpc>
                <a:spcPct val="150000"/>
              </a:lnSpc>
              <a:spcAft>
                <a:spcPts val="800"/>
              </a:spcAft>
              <a:buNone/>
            </a:pPr>
            <a:r>
              <a:rPr lang="en-IN" sz="2400" dirty="0">
                <a:effectLst/>
                <a:ea typeface="Calibri" panose="020F0502020204030204" pitchFamily="34" charset="0"/>
                <a:cs typeface="Gautami" panose="020B0502040204020203" pitchFamily="34" charset="0"/>
              </a:rPr>
              <a:t>Test.py</a:t>
            </a:r>
          </a:p>
        </p:txBody>
      </p:sp>
    </p:spTree>
    <p:extLst>
      <p:ext uri="{BB962C8B-B14F-4D97-AF65-F5344CB8AC3E}">
        <p14:creationId xmlns:p14="http://schemas.microsoft.com/office/powerpoint/2010/main" val="5889426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1540</TotalTime>
  <Words>1296</Words>
  <Application>Microsoft Office PowerPoint</Application>
  <PresentationFormat>Widescreen</PresentationFormat>
  <Paragraphs>66</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Calibri BODY</vt:lpstr>
      <vt:lpstr>Calibri Light</vt:lpstr>
      <vt:lpstr>inter-bold</vt:lpstr>
      <vt:lpstr>inter-regular</vt:lpstr>
      <vt:lpstr>Times New Roman</vt:lpstr>
      <vt:lpstr>Office Theme</vt:lpstr>
      <vt:lpstr>Design And Analysis of Algorithms  ESTABLISHING ELECTRIC GRID IN A TOWN USING BORUVKA’S ALGORITH </vt:lpstr>
      <vt:lpstr>ABSTRACT</vt:lpstr>
      <vt:lpstr>Problem statement</vt:lpstr>
      <vt:lpstr>PowerPoint Presentation</vt:lpstr>
      <vt:lpstr>Existing solutions/ Naïve solutions</vt:lpstr>
      <vt:lpstr>Proposed Algorithm Design Technique</vt:lpstr>
      <vt:lpstr>Flowchart</vt:lpstr>
      <vt:lpstr>Hardware and Software Requirements</vt:lpstr>
      <vt:lpstr>Implementation</vt:lpstr>
      <vt:lpstr>PowerPoint Presentation</vt:lpstr>
      <vt:lpstr>PowerPoint Presentation</vt:lpstr>
      <vt:lpstr>PowerPoint Presentation</vt:lpstr>
      <vt:lpstr>PowerPoint Presentation</vt:lpstr>
      <vt:lpstr>Output</vt:lpstr>
      <vt:lpstr>PowerPoint Presentation</vt:lpstr>
      <vt:lpstr>Future Scope</vt:lpstr>
      <vt:lpstr>Conclusion</vt:lpstr>
      <vt:lpstr>Github Commits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Analysis of Algorithms Project Name</dc:title>
  <dc:creator>Deepthi Kalavala</dc:creator>
  <cp:lastModifiedBy>Abhiram abhi</cp:lastModifiedBy>
  <cp:revision>19</cp:revision>
  <dcterms:created xsi:type="dcterms:W3CDTF">2022-02-18T09:01:51Z</dcterms:created>
  <dcterms:modified xsi:type="dcterms:W3CDTF">2022-05-04T07:48:38Z</dcterms:modified>
</cp:coreProperties>
</file>