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63" r:id="rId6"/>
    <p:sldId id="259" r:id="rId7"/>
    <p:sldId id="260" r:id="rId8"/>
    <p:sldId id="264" r:id="rId9"/>
    <p:sldId id="265" r:id="rId10"/>
    <p:sldId id="266" r:id="rId11"/>
    <p:sldId id="267" r:id="rId12"/>
    <p:sldId id="261" r:id="rId13"/>
    <p:sldId id="271" r:id="rId14"/>
    <p:sldId id="268" r:id="rId15"/>
    <p:sldId id="26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p:cViewPr varScale="1">
        <p:scale>
          <a:sx n="94" d="100"/>
          <a:sy n="94" d="100"/>
        </p:scale>
        <p:origin x="10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08-04-2022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08-04-2022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000" dirty="0">
                <a:solidFill>
                  <a:schemeClr val="accent1">
                    <a:lumMod val="75000"/>
                  </a:schemeClr>
                </a:solidFill>
              </a:rPr>
              <a:t>Design And Analysis of Algorithms</a:t>
            </a:r>
            <a:br>
              <a:rPr lang="en-IN" sz="4000" dirty="0">
                <a:solidFill>
                  <a:schemeClr val="accent1">
                    <a:lumMod val="75000"/>
                  </a:schemeClr>
                </a:solidFill>
              </a:rPr>
            </a:br>
            <a:br>
              <a:rPr lang="en-IN" sz="4000" dirty="0">
                <a:solidFill>
                  <a:schemeClr val="accent1">
                    <a:lumMod val="75000"/>
                  </a:schemeClr>
                </a:solidFill>
              </a:rPr>
            </a:br>
            <a:r>
              <a:rPr lang="en-IN" sz="4000" dirty="0">
                <a:solidFill>
                  <a:schemeClr val="accent2">
                    <a:lumMod val="50000"/>
                  </a:schemeClr>
                </a:solidFill>
              </a:rPr>
              <a:t>ESTABLISHING ELECTRIC GRID IN A TOWN USING BORUVKA’S ALGORITH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602037"/>
            <a:ext cx="9144000" cy="3153869"/>
          </a:xfrm>
        </p:spPr>
        <p:txBody>
          <a:bodyPr>
            <a:normAutofit fontScale="92500" lnSpcReduction="10000"/>
          </a:bodyPr>
          <a:lstStyle/>
          <a:p>
            <a:r>
              <a:rPr lang="en-IN" dirty="0">
                <a:solidFill>
                  <a:schemeClr val="accent6">
                    <a:lumMod val="75000"/>
                  </a:schemeClr>
                </a:solidFill>
              </a:rPr>
              <a:t>By</a:t>
            </a:r>
          </a:p>
          <a:p>
            <a:r>
              <a:rPr lang="en-IN" dirty="0">
                <a:solidFill>
                  <a:schemeClr val="accent6">
                    <a:lumMod val="75000"/>
                  </a:schemeClr>
                </a:solidFill>
              </a:rPr>
              <a:t>V. Abhiram (2010030180)</a:t>
            </a:r>
          </a:p>
          <a:p>
            <a:r>
              <a:rPr lang="en-IN" dirty="0">
                <a:solidFill>
                  <a:schemeClr val="accent6">
                    <a:lumMod val="75000"/>
                  </a:schemeClr>
                </a:solidFill>
              </a:rPr>
              <a:t>R. Vivek Vardhan Reddy (2010030142)</a:t>
            </a:r>
          </a:p>
          <a:p>
            <a:r>
              <a:rPr lang="en-IN" dirty="0">
                <a:solidFill>
                  <a:schemeClr val="accent6">
                    <a:lumMod val="75000"/>
                  </a:schemeClr>
                </a:solidFill>
              </a:rPr>
              <a:t>K. Sidharth Rao(2010030443)</a:t>
            </a:r>
          </a:p>
          <a:p>
            <a:pPr marL="457200" indent="-457200">
              <a:buAutoNum type="alphaUcPeriod"/>
            </a:pPr>
            <a:r>
              <a:rPr lang="en-IN" dirty="0">
                <a:solidFill>
                  <a:schemeClr val="accent6">
                    <a:lumMod val="75000"/>
                  </a:schemeClr>
                </a:solidFill>
              </a:rPr>
              <a:t>Raghavendra Goud(2010030394)</a:t>
            </a:r>
          </a:p>
          <a:p>
            <a:endParaRPr lang="en-IN" dirty="0">
              <a:solidFill>
                <a:schemeClr val="accent6">
                  <a:lumMod val="75000"/>
                </a:schemeClr>
              </a:solidFill>
            </a:endParaRPr>
          </a:p>
          <a:p>
            <a:r>
              <a:rPr lang="en-IN" dirty="0">
                <a:solidFill>
                  <a:schemeClr val="accent6">
                    <a:lumMod val="75000"/>
                  </a:schemeClr>
                </a:solidFill>
              </a:rPr>
              <a:t>Under the guidance of </a:t>
            </a:r>
          </a:p>
          <a:p>
            <a:r>
              <a:rPr lang="en-IN" dirty="0">
                <a:solidFill>
                  <a:schemeClr val="accent6">
                    <a:lumMod val="75000"/>
                  </a:schemeClr>
                </a:solidFill>
              </a:rPr>
              <a:t>(</a:t>
            </a:r>
            <a:r>
              <a:rPr lang="en-IN" dirty="0" err="1">
                <a:solidFill>
                  <a:schemeClr val="accent6">
                    <a:lumMod val="75000"/>
                  </a:schemeClr>
                </a:solidFill>
              </a:rPr>
              <a:t>Dr.</a:t>
            </a:r>
            <a:r>
              <a:rPr lang="en-IN" dirty="0">
                <a:solidFill>
                  <a:schemeClr val="accent6">
                    <a:lumMod val="75000"/>
                  </a:schemeClr>
                </a:solidFill>
              </a:rPr>
              <a:t> P. Sree Lakshmi)</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D23A-D489-4525-A033-F6CC477BA3AF}"/>
              </a:ext>
            </a:extLst>
          </p:cNvPr>
          <p:cNvSpPr>
            <a:spLocks noGrp="1"/>
          </p:cNvSpPr>
          <p:nvPr>
            <p:ph type="title"/>
          </p:nvPr>
        </p:nvSpPr>
        <p:spPr/>
        <p:txBody>
          <a:bodyPr/>
          <a:lstStyle/>
          <a:p>
            <a:r>
              <a:rPr lang="en-US" b="1" dirty="0"/>
              <a:t>CODE AND IMPLEMENTATION</a:t>
            </a:r>
            <a:endParaRPr lang="en-IN" b="1" dirty="0"/>
          </a:p>
        </p:txBody>
      </p:sp>
      <p:pic>
        <p:nvPicPr>
          <p:cNvPr id="5" name="Content Placeholder 4">
            <a:extLst>
              <a:ext uri="{FF2B5EF4-FFF2-40B4-BE49-F238E27FC236}">
                <a16:creationId xmlns:a16="http://schemas.microsoft.com/office/drawing/2014/main" id="{4326C80E-4D55-4A44-A025-D6C3367BFF83}"/>
              </a:ext>
            </a:extLst>
          </p:cNvPr>
          <p:cNvPicPr>
            <a:picLocks noGrp="1" noChangeAspect="1"/>
          </p:cNvPicPr>
          <p:nvPr>
            <p:ph idx="1"/>
          </p:nvPr>
        </p:nvPicPr>
        <p:blipFill>
          <a:blip r:embed="rId2"/>
          <a:stretch>
            <a:fillRect/>
          </a:stretch>
        </p:blipFill>
        <p:spPr>
          <a:xfrm>
            <a:off x="838201" y="1816747"/>
            <a:ext cx="4692822" cy="4351338"/>
          </a:xfrm>
        </p:spPr>
      </p:pic>
      <p:pic>
        <p:nvPicPr>
          <p:cNvPr id="7" name="Picture 6">
            <a:extLst>
              <a:ext uri="{FF2B5EF4-FFF2-40B4-BE49-F238E27FC236}">
                <a16:creationId xmlns:a16="http://schemas.microsoft.com/office/drawing/2014/main" id="{425048EE-39CA-44DB-9233-890A4AC5E000}"/>
              </a:ext>
            </a:extLst>
          </p:cNvPr>
          <p:cNvPicPr>
            <a:picLocks noChangeAspect="1"/>
          </p:cNvPicPr>
          <p:nvPr/>
        </p:nvPicPr>
        <p:blipFill>
          <a:blip r:embed="rId3"/>
          <a:stretch>
            <a:fillRect/>
          </a:stretch>
        </p:blipFill>
        <p:spPr>
          <a:xfrm>
            <a:off x="6406296" y="1816747"/>
            <a:ext cx="4692822" cy="4351338"/>
          </a:xfrm>
          <a:prstGeom prst="rect">
            <a:avLst/>
          </a:prstGeom>
        </p:spPr>
      </p:pic>
    </p:spTree>
    <p:extLst>
      <p:ext uri="{BB962C8B-B14F-4D97-AF65-F5344CB8AC3E}">
        <p14:creationId xmlns:p14="http://schemas.microsoft.com/office/powerpoint/2010/main" val="191023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6A62-E09F-4964-8460-57BF11F925F3}"/>
              </a:ext>
            </a:extLst>
          </p:cNvPr>
          <p:cNvSpPr>
            <a:spLocks noGrp="1"/>
          </p:cNvSpPr>
          <p:nvPr>
            <p:ph type="title"/>
          </p:nvPr>
        </p:nvSpPr>
        <p:spPr/>
        <p:txBody>
          <a:bodyPr/>
          <a:lstStyle/>
          <a:p>
            <a:r>
              <a:rPr lang="en-US" b="1" dirty="0"/>
              <a:t>ALPHA TESTING</a:t>
            </a:r>
            <a:endParaRPr lang="en-IN" b="1" dirty="0"/>
          </a:p>
        </p:txBody>
      </p:sp>
      <p:pic>
        <p:nvPicPr>
          <p:cNvPr id="5" name="Content Placeholder 4">
            <a:extLst>
              <a:ext uri="{FF2B5EF4-FFF2-40B4-BE49-F238E27FC236}">
                <a16:creationId xmlns:a16="http://schemas.microsoft.com/office/drawing/2014/main" id="{1F64C764-C84C-4726-BC4B-41353293DC83}"/>
              </a:ext>
            </a:extLst>
          </p:cNvPr>
          <p:cNvPicPr>
            <a:picLocks noGrp="1" noChangeAspect="1"/>
          </p:cNvPicPr>
          <p:nvPr>
            <p:ph idx="1"/>
          </p:nvPr>
        </p:nvPicPr>
        <p:blipFill>
          <a:blip r:embed="rId2"/>
          <a:stretch>
            <a:fillRect/>
          </a:stretch>
        </p:blipFill>
        <p:spPr>
          <a:xfrm>
            <a:off x="2375968" y="2524713"/>
            <a:ext cx="7440063" cy="2953162"/>
          </a:xfrm>
        </p:spPr>
      </p:pic>
    </p:spTree>
    <p:extLst>
      <p:ext uri="{BB962C8B-B14F-4D97-AF65-F5344CB8AC3E}">
        <p14:creationId xmlns:p14="http://schemas.microsoft.com/office/powerpoint/2010/main" val="336585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COMMITS</a:t>
            </a:r>
          </a:p>
        </p:txBody>
      </p:sp>
      <p:pic>
        <p:nvPicPr>
          <p:cNvPr id="5" name="Content Placeholder 4">
            <a:extLst>
              <a:ext uri="{FF2B5EF4-FFF2-40B4-BE49-F238E27FC236}">
                <a16:creationId xmlns:a16="http://schemas.microsoft.com/office/drawing/2014/main" id="{91046804-2E12-47BC-8C1A-BEB07E6FD0E2}"/>
              </a:ext>
            </a:extLst>
          </p:cNvPr>
          <p:cNvPicPr>
            <a:picLocks noGrp="1" noChangeAspect="1"/>
          </p:cNvPicPr>
          <p:nvPr>
            <p:ph idx="1"/>
          </p:nvPr>
        </p:nvPicPr>
        <p:blipFill>
          <a:blip r:embed="rId2"/>
          <a:stretch>
            <a:fillRect/>
          </a:stretch>
        </p:blipFill>
        <p:spPr>
          <a:xfrm>
            <a:off x="838200" y="2119987"/>
            <a:ext cx="10515600" cy="3762613"/>
          </a:xfrm>
        </p:spPr>
      </p:pic>
    </p:spTree>
    <p:extLst>
      <p:ext uri="{BB962C8B-B14F-4D97-AF65-F5344CB8AC3E}">
        <p14:creationId xmlns:p14="http://schemas.microsoft.com/office/powerpoint/2010/main" val="52004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38A234-CC86-4CDC-A732-7DEDA035C470}"/>
              </a:ext>
            </a:extLst>
          </p:cNvPr>
          <p:cNvPicPr>
            <a:picLocks noGrp="1" noChangeAspect="1"/>
          </p:cNvPicPr>
          <p:nvPr>
            <p:ph idx="1"/>
          </p:nvPr>
        </p:nvPicPr>
        <p:blipFill>
          <a:blip r:embed="rId2"/>
          <a:stretch>
            <a:fillRect/>
          </a:stretch>
        </p:blipFill>
        <p:spPr>
          <a:xfrm>
            <a:off x="1605925" y="1521229"/>
            <a:ext cx="8429051" cy="4655734"/>
          </a:xfrm>
        </p:spPr>
      </p:pic>
    </p:spTree>
    <p:extLst>
      <p:ext uri="{BB962C8B-B14F-4D97-AF65-F5344CB8AC3E}">
        <p14:creationId xmlns:p14="http://schemas.microsoft.com/office/powerpoint/2010/main" val="408804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941-2D39-4D25-92D1-4BFD2817360D}"/>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9B63F51A-1D42-4038-88BF-FFE812DD245D}"/>
              </a:ext>
            </a:extLst>
          </p:cNvPr>
          <p:cNvSpPr>
            <a:spLocks noGrp="1"/>
          </p:cNvSpPr>
          <p:nvPr>
            <p:ph idx="1"/>
          </p:nvPr>
        </p:nvSpPr>
        <p:spPr/>
        <p:txBody>
          <a:bodyPr/>
          <a:lstStyle/>
          <a:p>
            <a:r>
              <a:rPr lang="en-US" dirty="0"/>
              <a:t>In the future, we will explore and test our developed algorithm “</a:t>
            </a:r>
            <a:r>
              <a:rPr lang="en-US" b="1" dirty="0"/>
              <a:t>BORUVKA’S</a:t>
            </a:r>
            <a:r>
              <a:rPr lang="en-US" dirty="0"/>
              <a:t>” in various domains. It is an important combinatorial optimization problem which is improved in recent times. The availability of reliable software, extremely fast and inexpensive hardware and high –level languages that make the modeling of complex problems faster have led to much greater demand for optimization tools. Keeping the above points of view our future work will more emphasize much larger problems on personal computers, much of the necessary data is routinely collected and tools exist to speed up both the modeling and the post optimality </a:t>
            </a:r>
            <a:r>
              <a:rPr lang="en-US" dirty="0" err="1"/>
              <a:t>analysis.The</a:t>
            </a:r>
            <a:r>
              <a:rPr lang="en-US" dirty="0"/>
              <a:t> front end can be also added to this.</a:t>
            </a:r>
            <a:endParaRPr lang="en-IN" dirty="0"/>
          </a:p>
        </p:txBody>
      </p:sp>
    </p:spTree>
    <p:extLst>
      <p:ext uri="{BB962C8B-B14F-4D97-AF65-F5344CB8AC3E}">
        <p14:creationId xmlns:p14="http://schemas.microsoft.com/office/powerpoint/2010/main" val="13388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17E7-7DB5-4558-8563-312C0315C55D}"/>
              </a:ext>
            </a:extLst>
          </p:cNvPr>
          <p:cNvSpPr>
            <a:spLocks noGrp="1"/>
          </p:cNvSpPr>
          <p:nvPr>
            <p:ph type="title"/>
          </p:nvPr>
        </p:nvSpPr>
        <p:spPr/>
        <p:txBody>
          <a:bodyPr/>
          <a:lstStyle/>
          <a:p>
            <a:r>
              <a:rPr lang="en-IN" b="1" dirty="0"/>
              <a:t>HARDWARE AND SOFTWARE REQUIREMENTS</a:t>
            </a:r>
          </a:p>
        </p:txBody>
      </p:sp>
      <p:sp>
        <p:nvSpPr>
          <p:cNvPr id="3" name="Content Placeholder 2">
            <a:extLst>
              <a:ext uri="{FF2B5EF4-FFF2-40B4-BE49-F238E27FC236}">
                <a16:creationId xmlns:a16="http://schemas.microsoft.com/office/drawing/2014/main" id="{9AC03C0E-AEFB-483D-B00D-8E3CB37335EE}"/>
              </a:ext>
            </a:extLst>
          </p:cNvPr>
          <p:cNvSpPr>
            <a:spLocks noGrp="1"/>
          </p:cNvSpPr>
          <p:nvPr>
            <p:ph idx="1"/>
          </p:nvPr>
        </p:nvSpPr>
        <p:spPr>
          <a:xfrm>
            <a:off x="592667" y="2235199"/>
            <a:ext cx="6773333" cy="4257676"/>
          </a:xfrm>
        </p:spPr>
        <p:txBody>
          <a:bodyPr>
            <a:normAutofit fontScale="85000" lnSpcReduction="20000"/>
          </a:bodyPr>
          <a:lstStyle/>
          <a:p>
            <a:pPr algn="l">
              <a:buFont typeface="Arial" panose="020B0604020202020204" pitchFamily="34" charset="0"/>
              <a:buChar char="•"/>
            </a:pPr>
            <a:r>
              <a:rPr lang="en-US" b="1" i="0" dirty="0">
                <a:solidFill>
                  <a:srgbClr val="555555"/>
                </a:solidFill>
                <a:effectLst/>
                <a:latin typeface="Open Sans" panose="020B0606030504020204" pitchFamily="34" charset="0"/>
              </a:rPr>
              <a:t>HARDWARE:</a:t>
            </a:r>
          </a:p>
          <a:p>
            <a:pPr algn="l">
              <a:buFont typeface="Arial" panose="020B0604020202020204" pitchFamily="34" charset="0"/>
              <a:buChar char="•"/>
            </a:pPr>
            <a:r>
              <a:rPr lang="en-US" b="0" i="0" dirty="0">
                <a:solidFill>
                  <a:srgbClr val="555555"/>
                </a:solidFill>
                <a:effectLst/>
                <a:latin typeface="Open Sans" panose="020B0606030504020204" pitchFamily="34" charset="0"/>
              </a:rPr>
              <a:t>Modern Operating System:</a:t>
            </a:r>
          </a:p>
          <a:p>
            <a:pPr marL="742950" lvl="1" indent="-285750" algn="l">
              <a:buFont typeface="Arial" panose="020B0604020202020204" pitchFamily="34" charset="0"/>
              <a:buChar char="•"/>
            </a:pPr>
            <a:r>
              <a:rPr lang="en-US" b="0" i="0" dirty="0">
                <a:solidFill>
                  <a:srgbClr val="555555"/>
                </a:solidFill>
                <a:effectLst/>
                <a:latin typeface="Open Sans" panose="020B0606030504020204" pitchFamily="34" charset="0"/>
              </a:rPr>
              <a:t>Windows 7 or 10</a:t>
            </a:r>
          </a:p>
          <a:p>
            <a:pPr marL="742950" lvl="1" indent="-285750" algn="l">
              <a:buFont typeface="Arial" panose="020B0604020202020204" pitchFamily="34" charset="0"/>
              <a:buChar char="•"/>
            </a:pPr>
            <a:r>
              <a:rPr lang="en-US" b="0" i="0" dirty="0">
                <a:solidFill>
                  <a:srgbClr val="555555"/>
                </a:solidFill>
                <a:effectLst/>
                <a:latin typeface="Open Sans" panose="020B0606030504020204" pitchFamily="34" charset="0"/>
              </a:rPr>
              <a:t>Mac OS X 10.11 or higher, 64-bit</a:t>
            </a:r>
          </a:p>
          <a:p>
            <a:pPr marL="742950" lvl="1" indent="-285750" algn="l">
              <a:buFont typeface="Arial" panose="020B0604020202020204" pitchFamily="34" charset="0"/>
              <a:buChar char="•"/>
            </a:pPr>
            <a:r>
              <a:rPr lang="en-US" b="0" i="0" dirty="0">
                <a:solidFill>
                  <a:srgbClr val="555555"/>
                </a:solidFill>
                <a:effectLst/>
                <a:latin typeface="Open Sans" panose="020B0606030504020204" pitchFamily="34" charset="0"/>
              </a:rPr>
              <a:t>Linux: RHEL 6/7, 64-bit (almost all libraries also work in Ubuntu)</a:t>
            </a:r>
          </a:p>
          <a:p>
            <a:pPr algn="l">
              <a:buFont typeface="Arial" panose="020B0604020202020204" pitchFamily="34" charset="0"/>
              <a:buChar char="•"/>
            </a:pPr>
            <a:r>
              <a:rPr lang="en-US" b="0" i="0" dirty="0">
                <a:solidFill>
                  <a:srgbClr val="555555"/>
                </a:solidFill>
                <a:effectLst/>
                <a:latin typeface="Open Sans" panose="020B0606030504020204" pitchFamily="34" charset="0"/>
              </a:rPr>
              <a:t>x86 64-bit CPU (Intel / AMD architecture)</a:t>
            </a:r>
          </a:p>
          <a:p>
            <a:pPr algn="l">
              <a:buFont typeface="Arial" panose="020B0604020202020204" pitchFamily="34" charset="0"/>
              <a:buChar char="•"/>
            </a:pPr>
            <a:r>
              <a:rPr lang="en-US" b="0" i="0" dirty="0">
                <a:solidFill>
                  <a:srgbClr val="555555"/>
                </a:solidFill>
                <a:effectLst/>
                <a:latin typeface="Open Sans" panose="020B0606030504020204" pitchFamily="34" charset="0"/>
              </a:rPr>
              <a:t>4 GB RAM</a:t>
            </a:r>
          </a:p>
          <a:p>
            <a:pPr algn="l">
              <a:buFont typeface="Arial" panose="020B0604020202020204" pitchFamily="34" charset="0"/>
              <a:buChar char="•"/>
            </a:pPr>
            <a:r>
              <a:rPr lang="en-US" b="0" i="0" dirty="0">
                <a:solidFill>
                  <a:srgbClr val="555555"/>
                </a:solidFill>
                <a:effectLst/>
                <a:latin typeface="Open Sans" panose="020B0606030504020204" pitchFamily="34" charset="0"/>
              </a:rPr>
              <a:t>5 GB free disk space</a:t>
            </a:r>
          </a:p>
          <a:p>
            <a:pPr algn="l">
              <a:buFont typeface="Arial" panose="020B0604020202020204" pitchFamily="34" charset="0"/>
              <a:buChar char="•"/>
            </a:pPr>
            <a:r>
              <a:rPr lang="en-US" b="1" dirty="0">
                <a:solidFill>
                  <a:srgbClr val="555555"/>
                </a:solidFill>
                <a:latin typeface="Open Sans" panose="020B0606030504020204" pitchFamily="34" charset="0"/>
              </a:rPr>
              <a:t>SOFTWARE:</a:t>
            </a:r>
          </a:p>
          <a:p>
            <a:pPr algn="l">
              <a:buFont typeface="Arial" panose="020B0604020202020204" pitchFamily="34" charset="0"/>
              <a:buChar char="•"/>
            </a:pPr>
            <a:r>
              <a:rPr lang="en-US" dirty="0">
                <a:solidFill>
                  <a:srgbClr val="555555"/>
                </a:solidFill>
                <a:latin typeface="Open Sans" panose="020B0606030504020204" pitchFamily="34" charset="0"/>
              </a:rPr>
              <a:t>Python3</a:t>
            </a:r>
          </a:p>
          <a:p>
            <a:pPr algn="l">
              <a:buFont typeface="Arial" panose="020B0604020202020204" pitchFamily="34" charset="0"/>
              <a:buChar char="•"/>
            </a:pPr>
            <a:r>
              <a:rPr lang="en-US" dirty="0" err="1">
                <a:solidFill>
                  <a:srgbClr val="555555"/>
                </a:solidFill>
                <a:latin typeface="Open Sans" panose="020B0606030504020204" pitchFamily="34" charset="0"/>
              </a:rPr>
              <a:t>Pycharm</a:t>
            </a:r>
            <a:r>
              <a:rPr lang="en-US" dirty="0">
                <a:solidFill>
                  <a:srgbClr val="555555"/>
                </a:solidFill>
                <a:latin typeface="Open Sans" panose="020B0606030504020204" pitchFamily="34" charset="0"/>
              </a:rPr>
              <a:t> community(IDE)</a:t>
            </a:r>
          </a:p>
          <a:p>
            <a:pPr algn="l">
              <a:buFont typeface="Arial" panose="020B0604020202020204" pitchFamily="34" charset="0"/>
              <a:buChar char="•"/>
            </a:pPr>
            <a:endParaRPr lang="en-US" dirty="0">
              <a:solidFill>
                <a:srgbClr val="555555"/>
              </a:solidFill>
              <a:latin typeface="Open Sans" panose="020B0606030504020204" pitchFamily="34" charset="0"/>
            </a:endParaRPr>
          </a:p>
          <a:p>
            <a:pPr algn="l">
              <a:buFont typeface="Arial" panose="020B0604020202020204" pitchFamily="34" charset="0"/>
              <a:buChar char="•"/>
            </a:pPr>
            <a:endParaRPr lang="en-US" b="1" i="0" dirty="0">
              <a:solidFill>
                <a:srgbClr val="555555"/>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74005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THANK YOU</a:t>
            </a:r>
            <a:endParaRPr lang="en-IN" sz="4400" dirty="0"/>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D4D08E-3490-4F31-A46D-019C870F8836}"/>
              </a:ext>
            </a:extLst>
          </p:cNvPr>
          <p:cNvSpPr>
            <a:spLocks noGrp="1"/>
          </p:cNvSpPr>
          <p:nvPr>
            <p:ph type="title"/>
          </p:nvPr>
        </p:nvSpPr>
        <p:spPr/>
        <p:txBody>
          <a:bodyPr/>
          <a:lstStyle/>
          <a:p>
            <a:r>
              <a:rPr lang="en-IN" b="1" dirty="0"/>
              <a:t>ABSTRACT</a:t>
            </a:r>
          </a:p>
        </p:txBody>
      </p:sp>
      <p:sp>
        <p:nvSpPr>
          <p:cNvPr id="5" name="Content Placeholder 4">
            <a:extLst>
              <a:ext uri="{FF2B5EF4-FFF2-40B4-BE49-F238E27FC236}">
                <a16:creationId xmlns:a16="http://schemas.microsoft.com/office/drawing/2014/main" id="{AB896263-3F46-4189-A24C-5D37A9A33C79}"/>
              </a:ext>
            </a:extLst>
          </p:cNvPr>
          <p:cNvSpPr>
            <a:spLocks noGrp="1"/>
          </p:cNvSpPr>
          <p:nvPr>
            <p:ph idx="1"/>
          </p:nvPr>
        </p:nvSpPr>
        <p:spPr/>
        <p:txBody>
          <a:bodyPr/>
          <a:lstStyle/>
          <a:p>
            <a:r>
              <a:rPr lang="en-US" b="0" i="0" dirty="0">
                <a:solidFill>
                  <a:srgbClr val="333333"/>
                </a:solidFill>
                <a:effectLst/>
                <a:latin typeface="roboto" panose="02000000000000000000" pitchFamily="2" charset="0"/>
              </a:rPr>
              <a:t>Minimum spanning tree can be obtained for connected weighted edges with no negative weight using classical algorithms such as </a:t>
            </a:r>
            <a:r>
              <a:rPr lang="en-US" b="0" i="0" dirty="0" err="1">
                <a:solidFill>
                  <a:srgbClr val="333333"/>
                </a:solidFill>
                <a:effectLst/>
                <a:latin typeface="roboto" panose="02000000000000000000" pitchFamily="2" charset="0"/>
              </a:rPr>
              <a:t>Boruvka's</a:t>
            </a:r>
            <a:r>
              <a:rPr lang="en-US" b="0" i="0" dirty="0">
                <a:solidFill>
                  <a:srgbClr val="333333"/>
                </a:solidFill>
                <a:effectLst/>
                <a:latin typeface="roboto" panose="02000000000000000000" pitchFamily="2" charset="0"/>
              </a:rPr>
              <a:t>, Prim's and Kruskal. This paper presents a survey on the classical and the more recent algorithms with different techniques. This survey paper also contains comparisons of MST algorithm and their advantages and disadvantages. </a:t>
            </a:r>
            <a:endParaRPr lang="en-IN" dirty="0"/>
          </a:p>
        </p:txBody>
      </p:sp>
    </p:spTree>
    <p:extLst>
      <p:ext uri="{BB962C8B-B14F-4D97-AF65-F5344CB8AC3E}">
        <p14:creationId xmlns:p14="http://schemas.microsoft.com/office/powerpoint/2010/main" val="20932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b="1"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Autofit/>
          </a:bodyPr>
          <a:lstStyle/>
          <a:p>
            <a:pPr marL="0" indent="0">
              <a:buNone/>
            </a:pPr>
            <a:r>
              <a:rPr lang="en-US" sz="2000" dirty="0">
                <a:latin typeface="var(--font-din)"/>
              </a:rPr>
              <a:t>Lets take a situation where we have a city which has so many towns in it, and the distances between pairs of the town are known. The goal is to create a system of electric power lines that would minimize the total distance (and thus the construction cost), yet reach every town. In this scenario, it is not necessary to connect each town to the “source of electricity” directly – it is enough to connect it to another town that already got the power. </a:t>
            </a:r>
          </a:p>
          <a:p>
            <a:pPr marL="0" indent="0" algn="l" fontAlgn="base">
              <a:buNone/>
            </a:pPr>
            <a:r>
              <a:rPr lang="en-IN" sz="2000" dirty="0">
                <a:latin typeface="var(--font-din)"/>
              </a:rPr>
              <a:t>The problem which we chose comes under the domain of GREEDY METHOD. </a:t>
            </a:r>
            <a:r>
              <a:rPr lang="en-US" sz="2000" b="0" i="0" dirty="0">
                <a:effectLst/>
                <a:latin typeface="var(--font-din)"/>
              </a:rPr>
              <a:t>Greedy is an algorithmic paradigm that builds up a solution piece by piece, always choosing the next piece that offers the most obvious and immediate benefit. So the problems where choosing locally optimal also leads to global solution are best fit for Greedy.</a:t>
            </a:r>
          </a:p>
          <a:p>
            <a:pPr marL="0" indent="0" algn="l" fontAlgn="base">
              <a:buNone/>
            </a:pPr>
            <a:r>
              <a:rPr lang="en-US" sz="2000" dirty="0">
                <a:latin typeface="var(--font-din)"/>
              </a:rPr>
              <a:t>In this scenario, we have to find the MINIMUM COST SPANNING TREE. </a:t>
            </a:r>
            <a:r>
              <a:rPr lang="en-US" sz="2000" b="0" i="0" dirty="0">
                <a:effectLst/>
                <a:latin typeface="var(--font-din)"/>
              </a:rPr>
              <a:t>The cost of the spanning tree is the sum of the weights of all the edges in the tree. There can be many spanning trees. Minimum spanning tree is the spanning tree where the cost is minimum among all the spanning trees.</a:t>
            </a:r>
          </a:p>
          <a:p>
            <a:pPr marL="0" indent="0">
              <a:buNone/>
            </a:pPr>
            <a:br>
              <a:rPr lang="en-US" sz="2000" dirty="0">
                <a:latin typeface="var(--font-din)"/>
              </a:rPr>
            </a:br>
            <a:endParaRPr lang="en-US" sz="2000" dirty="0">
              <a:latin typeface="var(--font-din)"/>
            </a:endParaRPr>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b="1"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790852" y="1803430"/>
            <a:ext cx="10515600" cy="5258756"/>
          </a:xfrm>
        </p:spPr>
        <p:txBody>
          <a:bodyPr>
            <a:normAutofit/>
          </a:bodyPr>
          <a:lstStyle/>
          <a:p>
            <a:r>
              <a:rPr lang="en-US" sz="2400" dirty="0"/>
              <a:t>PRIM’S ALGORITHM:-</a:t>
            </a:r>
          </a:p>
          <a:p>
            <a:pPr marL="0" indent="0">
              <a:buNone/>
            </a:pPr>
            <a:r>
              <a:rPr lang="en-US" sz="2200" i="0" dirty="0">
                <a:effectLst/>
                <a:latin typeface="inter-bold"/>
              </a:rPr>
              <a:t>Prim's Algorithm</a:t>
            </a:r>
            <a:r>
              <a:rPr lang="en-US" sz="2200" b="0" i="0" dirty="0">
                <a:effectLst/>
                <a:latin typeface="inter-regular"/>
              </a:rPr>
              <a:t> is a greedy algorithm that is used to find the minimum spanning tree from a graph. Prim's algorithm finds the subset of edges that includes every vertex of the graph such that the sum of the weights of the edges can be minimized.</a:t>
            </a:r>
          </a:p>
          <a:p>
            <a:endParaRPr lang="en-US" sz="2200" dirty="0">
              <a:latin typeface="inter-regular"/>
            </a:endParaRPr>
          </a:p>
          <a:p>
            <a:r>
              <a:rPr lang="en-US" sz="2400" dirty="0">
                <a:latin typeface="Calibri BODY"/>
              </a:rPr>
              <a:t>KRUSKAL’S ALGORITHM:-</a:t>
            </a:r>
          </a:p>
          <a:p>
            <a:pPr marL="0" indent="0" algn="just">
              <a:buNone/>
            </a:pPr>
            <a:r>
              <a:rPr lang="en-US" sz="2200" i="0" dirty="0">
                <a:effectLst/>
                <a:latin typeface="inter-bold"/>
              </a:rPr>
              <a:t>Kruskal's Algorithm</a:t>
            </a:r>
            <a:r>
              <a:rPr lang="en-US" sz="2200" i="0" dirty="0">
                <a:effectLst/>
                <a:latin typeface="inter-regular"/>
              </a:rPr>
              <a:t> is used to find the minimum spanning tree for a connected weighted graph. The main target of the algorithm is to find the subset of edges by using which we can traverse every vertex of the graph. It follows the greedy approach that finds an optimum solution at every stage instead of focusing on a global optimum.</a:t>
            </a:r>
          </a:p>
          <a:p>
            <a:pPr marL="0" indent="0" algn="just">
              <a:buNone/>
            </a:pPr>
            <a:endParaRPr lang="en-US" sz="2200" dirty="0">
              <a:latin typeface="inter-regular"/>
            </a:endParaRPr>
          </a:p>
          <a:p>
            <a:pPr marL="0" indent="0" algn="just">
              <a:buNone/>
            </a:pPr>
            <a:endParaRPr lang="en-US" sz="2200" i="0" dirty="0">
              <a:effectLst/>
              <a:latin typeface="inter-regular"/>
            </a:endParaRPr>
          </a:p>
        </p:txBody>
      </p:sp>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0F9B-5AFF-4EBE-88A0-1A0BE61A86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EF9D41-639F-40AE-9CCE-57E80DD875CE}"/>
              </a:ext>
            </a:extLst>
          </p:cNvPr>
          <p:cNvSpPr>
            <a:spLocks noGrp="1"/>
          </p:cNvSpPr>
          <p:nvPr>
            <p:ph idx="1"/>
          </p:nvPr>
        </p:nvSpPr>
        <p:spPr/>
        <p:txBody>
          <a:bodyPr>
            <a:normAutofit/>
          </a:bodyPr>
          <a:lstStyle/>
          <a:p>
            <a:r>
              <a:rPr lang="en-US" sz="2400" dirty="0">
                <a:latin typeface="Calibri BODY"/>
              </a:rPr>
              <a:t>REVERSE DELETE ALGORITHM:-</a:t>
            </a:r>
          </a:p>
          <a:p>
            <a:pPr marL="0" indent="0">
              <a:buNone/>
            </a:pPr>
            <a:r>
              <a:rPr lang="en-US" sz="2200" i="0" dirty="0">
                <a:effectLst/>
                <a:latin typeface="Calibri BODY"/>
              </a:rPr>
              <a:t>In Reverse Delete Algorithm, we sort all edges in decreasing order of their weights. We then pick each edge from the sorted list and remove it from the graph, if removing it keeps the graph connected, we continue, else we add the edge again.</a:t>
            </a:r>
            <a:endParaRPr lang="en-IN" sz="2200" dirty="0">
              <a:latin typeface="Calibri BODY"/>
            </a:endParaRPr>
          </a:p>
        </p:txBody>
      </p:sp>
    </p:spTree>
    <p:extLst>
      <p:ext uri="{BB962C8B-B14F-4D97-AF65-F5344CB8AC3E}">
        <p14:creationId xmlns:p14="http://schemas.microsoft.com/office/powerpoint/2010/main" val="321786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b="1"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pPr marL="0" indent="0" algn="ctr">
              <a:buNone/>
            </a:pPr>
            <a:r>
              <a:rPr lang="en-US" b="1" dirty="0"/>
              <a:t>BORUVKA’S ALGORITHM</a:t>
            </a:r>
          </a:p>
          <a:p>
            <a:pPr marL="0" indent="0">
              <a:buNone/>
            </a:pPr>
            <a:r>
              <a:rPr lang="en-US" sz="2000" i="0" dirty="0">
                <a:solidFill>
                  <a:srgbClr val="202122"/>
                </a:solidFill>
                <a:effectLst/>
                <a:latin typeface="Calibri BODY"/>
              </a:rPr>
              <a:t>Boruvka's algorithm is a </a:t>
            </a:r>
            <a:r>
              <a:rPr lang="en-US" sz="2000" dirty="0">
                <a:latin typeface="Calibri BODY"/>
              </a:rPr>
              <a:t>greedy algorithm</a:t>
            </a:r>
            <a:r>
              <a:rPr lang="en-US" sz="2000" i="0" dirty="0">
                <a:solidFill>
                  <a:srgbClr val="202122"/>
                </a:solidFill>
                <a:effectLst/>
                <a:latin typeface="Calibri BODY"/>
              </a:rPr>
              <a:t> for finding a </a:t>
            </a:r>
            <a:r>
              <a:rPr lang="en-US" sz="2000" dirty="0">
                <a:latin typeface="Calibri BODY"/>
              </a:rPr>
              <a:t>minimum spanning tree</a:t>
            </a:r>
            <a:r>
              <a:rPr lang="en-US" sz="2000" i="0" dirty="0">
                <a:solidFill>
                  <a:srgbClr val="202122"/>
                </a:solidFill>
                <a:effectLst/>
                <a:latin typeface="Calibri BODY"/>
              </a:rPr>
              <a:t> in a graph. The algorithm begins by finding the minimum-weight edge incident to each vertex of the graph, and adding all of those edges to the tree. Then, it repeats a similar process of finding the minimum-weight edge from each tree constructed so far to a different tree, and adding all of those edges to the forest. Each repetition of this process reduces the number of trees, within each connected component of the graph, to at most half of this former value, so after logarithmically many repetitions the process finishes.</a:t>
            </a:r>
          </a:p>
          <a:p>
            <a:pPr marL="0" indent="0">
              <a:buNone/>
            </a:pPr>
            <a:r>
              <a:rPr lang="en-US" sz="2000" dirty="0">
                <a:latin typeface="Calibri BODY"/>
              </a:rPr>
              <a:t>This algorithm can be applied in our problem in the following way. For each town, connect it with its nearest neighboring town. Now, for each of the resulting groups of towns, connect them to their nearest neighbor... Proceed until there is just one group left. </a:t>
            </a:r>
            <a:endParaRPr lang="en-IN" sz="2000" dirty="0">
              <a:latin typeface="Calibri BODY"/>
            </a:endParaRP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b="1"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normAutofit/>
          </a:bodyPr>
          <a:lstStyle/>
          <a:p>
            <a:pPr marL="0" indent="0">
              <a:buNone/>
            </a:pPr>
            <a:r>
              <a:rPr lang="en-US" sz="2200" dirty="0">
                <a:latin typeface="Calibri BODY"/>
              </a:rPr>
              <a:t>The data structure used in the implementation of Boruvka’s algorithm is </a:t>
            </a:r>
            <a:r>
              <a:rPr lang="en-US" sz="2200" i="0" dirty="0">
                <a:solidFill>
                  <a:srgbClr val="202122"/>
                </a:solidFill>
                <a:effectLst/>
                <a:latin typeface="Calibri BODY"/>
              </a:rPr>
              <a:t>disjoint-set data structure, also called a union–find data structure. </a:t>
            </a:r>
          </a:p>
          <a:p>
            <a:pPr marL="0" indent="0">
              <a:buNone/>
            </a:pPr>
            <a:r>
              <a:rPr lang="en-US" sz="1600" dirty="0">
                <a:solidFill>
                  <a:srgbClr val="252C33"/>
                </a:solidFill>
                <a:latin typeface="Open Sans" panose="020B0606030504020204" pitchFamily="34" charset="0"/>
              </a:rPr>
              <a:t>For instance</a:t>
            </a:r>
            <a:r>
              <a:rPr lang="en-US" sz="1600" b="0" i="0" dirty="0">
                <a:solidFill>
                  <a:srgbClr val="252C33"/>
                </a:solidFill>
                <a:effectLst/>
                <a:latin typeface="Open Sans" panose="020B0606030504020204" pitchFamily="34" charset="0"/>
              </a:rPr>
              <a:t>, we have a set of N elements which are partitioned into further subsets, and we have to keep track of connectivity of each element in a particular subset or connectivity of subsets with each other. To do this operation efficiently</a:t>
            </a:r>
            <a:r>
              <a:rPr lang="en-US" sz="1600" b="0" i="0">
                <a:solidFill>
                  <a:srgbClr val="252C33"/>
                </a:solidFill>
                <a:effectLst/>
                <a:latin typeface="Open Sans" panose="020B0606030504020204" pitchFamily="34" charset="0"/>
              </a:rPr>
              <a:t>, we </a:t>
            </a:r>
            <a:r>
              <a:rPr lang="en-US" sz="1600" b="0" i="0" dirty="0">
                <a:solidFill>
                  <a:srgbClr val="252C33"/>
                </a:solidFill>
                <a:effectLst/>
                <a:latin typeface="Open Sans" panose="020B0606030504020204" pitchFamily="34" charset="0"/>
              </a:rPr>
              <a:t>can use Union-Find Data </a:t>
            </a:r>
            <a:r>
              <a:rPr lang="en-US" sz="1600" b="0" i="0">
                <a:solidFill>
                  <a:srgbClr val="252C33"/>
                </a:solidFill>
                <a:effectLst/>
                <a:latin typeface="Open Sans" panose="020B0606030504020204" pitchFamily="34" charset="0"/>
              </a:rPr>
              <a:t>Structure.</a:t>
            </a:r>
          </a:p>
          <a:p>
            <a:pPr marL="0" indent="0">
              <a:buNone/>
            </a:pPr>
            <a:endParaRPr lang="en-IN" sz="2200" dirty="0">
              <a:latin typeface="Calibri BODY"/>
            </a:endParaRPr>
          </a:p>
        </p:txBody>
      </p:sp>
    </p:spTree>
    <p:extLst>
      <p:ext uri="{BB962C8B-B14F-4D97-AF65-F5344CB8AC3E}">
        <p14:creationId xmlns:p14="http://schemas.microsoft.com/office/powerpoint/2010/main" val="10796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14DB-B49E-4236-BDFB-D9B984CE94AE}"/>
              </a:ext>
            </a:extLst>
          </p:cNvPr>
          <p:cNvSpPr>
            <a:spLocks noGrp="1"/>
          </p:cNvSpPr>
          <p:nvPr>
            <p:ph type="title"/>
          </p:nvPr>
        </p:nvSpPr>
        <p:spPr>
          <a:xfrm>
            <a:off x="0" y="-947651"/>
            <a:ext cx="11353800" cy="2638339"/>
          </a:xfrm>
        </p:spPr>
        <p:txBody>
          <a:bodyPr/>
          <a:lstStyle/>
          <a:p>
            <a:r>
              <a:rPr lang="en-IN" b="1" dirty="0"/>
              <a:t>FLOWCHART</a:t>
            </a:r>
          </a:p>
        </p:txBody>
      </p:sp>
      <p:pic>
        <p:nvPicPr>
          <p:cNvPr id="5" name="Picture 4">
            <a:extLst>
              <a:ext uri="{FF2B5EF4-FFF2-40B4-BE49-F238E27FC236}">
                <a16:creationId xmlns:a16="http://schemas.microsoft.com/office/drawing/2014/main" id="{9B3BD5D4-7B8C-4885-9721-23A6227451A1}"/>
              </a:ext>
            </a:extLst>
          </p:cNvPr>
          <p:cNvPicPr>
            <a:picLocks noChangeAspect="1"/>
          </p:cNvPicPr>
          <p:nvPr/>
        </p:nvPicPr>
        <p:blipFill>
          <a:blip r:embed="rId2"/>
          <a:stretch>
            <a:fillRect/>
          </a:stretch>
        </p:blipFill>
        <p:spPr>
          <a:xfrm>
            <a:off x="1570045" y="698268"/>
            <a:ext cx="9051910" cy="6159731"/>
          </a:xfrm>
          <a:prstGeom prst="rect">
            <a:avLst/>
          </a:prstGeom>
        </p:spPr>
      </p:pic>
    </p:spTree>
    <p:extLst>
      <p:ext uri="{BB962C8B-B14F-4D97-AF65-F5344CB8AC3E}">
        <p14:creationId xmlns:p14="http://schemas.microsoft.com/office/powerpoint/2010/main" val="101630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44A9-39E3-48AE-855E-68FF19D0B8EF}"/>
              </a:ext>
            </a:extLst>
          </p:cNvPr>
          <p:cNvSpPr>
            <a:spLocks noGrp="1"/>
          </p:cNvSpPr>
          <p:nvPr>
            <p:ph type="title"/>
          </p:nvPr>
        </p:nvSpPr>
        <p:spPr>
          <a:xfrm>
            <a:off x="0" y="-1014153"/>
            <a:ext cx="11353800" cy="2704841"/>
          </a:xfrm>
        </p:spPr>
        <p:txBody>
          <a:bodyPr/>
          <a:lstStyle/>
          <a:p>
            <a:r>
              <a:rPr lang="en-IN" b="1" dirty="0"/>
              <a:t>NUMERIC EXAMPLE OF THE ALGORITHM</a:t>
            </a:r>
          </a:p>
        </p:txBody>
      </p:sp>
      <p:pic>
        <p:nvPicPr>
          <p:cNvPr id="4" name="Picture 3">
            <a:extLst>
              <a:ext uri="{FF2B5EF4-FFF2-40B4-BE49-F238E27FC236}">
                <a16:creationId xmlns:a16="http://schemas.microsoft.com/office/drawing/2014/main" id="{300B630A-38AC-483A-BCEF-6FE10C935C9A}"/>
              </a:ext>
            </a:extLst>
          </p:cNvPr>
          <p:cNvPicPr>
            <a:picLocks noChangeAspect="1"/>
          </p:cNvPicPr>
          <p:nvPr/>
        </p:nvPicPr>
        <p:blipFill>
          <a:blip r:embed="rId2"/>
          <a:stretch>
            <a:fillRect/>
          </a:stretch>
        </p:blipFill>
        <p:spPr>
          <a:xfrm>
            <a:off x="226564" y="914400"/>
            <a:ext cx="4157663" cy="5943600"/>
          </a:xfrm>
          <a:prstGeom prst="rect">
            <a:avLst/>
          </a:prstGeom>
        </p:spPr>
      </p:pic>
      <p:pic>
        <p:nvPicPr>
          <p:cNvPr id="6" name="Picture 5">
            <a:extLst>
              <a:ext uri="{FF2B5EF4-FFF2-40B4-BE49-F238E27FC236}">
                <a16:creationId xmlns:a16="http://schemas.microsoft.com/office/drawing/2014/main" id="{BC1EA40D-41EF-4B2A-BF90-4685516EE393}"/>
              </a:ext>
            </a:extLst>
          </p:cNvPr>
          <p:cNvPicPr>
            <a:picLocks noChangeAspect="1"/>
          </p:cNvPicPr>
          <p:nvPr/>
        </p:nvPicPr>
        <p:blipFill>
          <a:blip r:embed="rId3"/>
          <a:stretch>
            <a:fillRect/>
          </a:stretch>
        </p:blipFill>
        <p:spPr>
          <a:xfrm>
            <a:off x="6095999" y="914398"/>
            <a:ext cx="6373091" cy="5943601"/>
          </a:xfrm>
          <a:prstGeom prst="rect">
            <a:avLst/>
          </a:prstGeom>
        </p:spPr>
      </p:pic>
    </p:spTree>
    <p:extLst>
      <p:ext uri="{BB962C8B-B14F-4D97-AF65-F5344CB8AC3E}">
        <p14:creationId xmlns:p14="http://schemas.microsoft.com/office/powerpoint/2010/main" val="3275986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951</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BODY</vt:lpstr>
      <vt:lpstr>Calibri Light</vt:lpstr>
      <vt:lpstr>inter-bold</vt:lpstr>
      <vt:lpstr>inter-regular</vt:lpstr>
      <vt:lpstr>Open Sans</vt:lpstr>
      <vt:lpstr>roboto</vt:lpstr>
      <vt:lpstr>var(--font-din)</vt:lpstr>
      <vt:lpstr>Office Theme</vt:lpstr>
      <vt:lpstr>Design And Analysis of Algorithms  ESTABLISHING ELECTRIC GRID IN A TOWN USING BORUVKA’S ALGORITH </vt:lpstr>
      <vt:lpstr>ABSTRACT</vt:lpstr>
      <vt:lpstr>Problem statement and domain</vt:lpstr>
      <vt:lpstr>Existing solutions/ Naïve solutions</vt:lpstr>
      <vt:lpstr>PowerPoint Presentation</vt:lpstr>
      <vt:lpstr>Proposed Algorithm Design Technique</vt:lpstr>
      <vt:lpstr>Data Structures needed</vt:lpstr>
      <vt:lpstr>FLOWCHART</vt:lpstr>
      <vt:lpstr>NUMERIC EXAMPLE OF THE ALGORITHM</vt:lpstr>
      <vt:lpstr>CODE AND IMPLEMENTATION</vt:lpstr>
      <vt:lpstr>ALPHA TESTING</vt:lpstr>
      <vt:lpstr>GITHUB COMMITS</vt:lpstr>
      <vt:lpstr>PowerPoint Presentation</vt:lpstr>
      <vt:lpstr>FUTURE SCOPE</vt:lpstr>
      <vt:lpstr>HARDWARE AND SOFTWARE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Abhiram abhi</cp:lastModifiedBy>
  <cp:revision>7</cp:revision>
  <dcterms:created xsi:type="dcterms:W3CDTF">2022-02-18T09:01:51Z</dcterms:created>
  <dcterms:modified xsi:type="dcterms:W3CDTF">2022-04-08T03:52:52Z</dcterms:modified>
</cp:coreProperties>
</file>