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5" r:id="rId3"/>
    <p:sldId id="266" r:id="rId4"/>
    <p:sldId id="284" r:id="rId5"/>
    <p:sldId id="269" r:id="rId6"/>
    <p:sldId id="276" r:id="rId7"/>
    <p:sldId id="285" r:id="rId8"/>
    <p:sldId id="287" r:id="rId9"/>
    <p:sldId id="288" r:id="rId10"/>
    <p:sldId id="289" r:id="rId11"/>
    <p:sldId id="277" r:id="rId12"/>
    <p:sldId id="278" r:id="rId13"/>
    <p:sldId id="279" r:id="rId14"/>
    <p:sldId id="280" r:id="rId15"/>
    <p:sldId id="281" r:id="rId16"/>
    <p:sldId id="290" r:id="rId17"/>
    <p:sldId id="291" r:id="rId18"/>
    <p:sldId id="292" r:id="rId19"/>
    <p:sldId id="293" r:id="rId20"/>
    <p:sldId id="294" r:id="rId21"/>
    <p:sldId id="295" r:id="rId22"/>
    <p:sldId id="296" r:id="rId23"/>
    <p:sldId id="282" r:id="rId24"/>
    <p:sldId id="283"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latin typeface="Algerian" panose="04020705040A02060702" pitchFamily="82" charset="0"/>
              </a:rPr>
              <a:t>Encryption using Substitution techniques</a:t>
            </a:r>
            <a:endParaRPr dirty="0"/>
          </a:p>
        </p:txBody>
      </p:sp>
      <p:sp>
        <p:nvSpPr>
          <p:cNvPr id="3" name="Subtitle 2"/>
          <p:cNvSpPr>
            <a:spLocks noGrp="1"/>
          </p:cNvSpPr>
          <p:nvPr>
            <p:ph type="subTitle" idx="1"/>
          </p:nvPr>
        </p:nvSpPr>
        <p:spPr>
          <a:xfrm>
            <a:off x="1066800" y="4797152"/>
            <a:ext cx="10058400" cy="685800"/>
          </a:xfrm>
        </p:spPr>
        <p:txBody>
          <a:bodyPr>
            <a:noAutofit/>
          </a:bodyPr>
          <a:lstStyle/>
          <a:p>
            <a:pPr>
              <a:spcAft>
                <a:spcPts val="600"/>
              </a:spcAft>
            </a:pPr>
            <a:r>
              <a:rPr lang="en-US" sz="1600" dirty="0">
                <a:solidFill>
                  <a:schemeClr val="tx1"/>
                </a:solidFill>
                <a:latin typeface="Algerian" panose="04020705040A02060702" pitchFamily="82" charset="0"/>
                <a:cs typeface="Arial" panose="020B0604020202020204" pitchFamily="34" charset="0"/>
              </a:rPr>
              <a:t>BY:</a:t>
            </a:r>
          </a:p>
          <a:p>
            <a:pPr>
              <a:spcAft>
                <a:spcPts val="600"/>
              </a:spcAft>
            </a:pPr>
            <a:r>
              <a:rPr lang="en-US" sz="1600" dirty="0">
                <a:solidFill>
                  <a:schemeClr val="tx1"/>
                </a:solidFill>
                <a:latin typeface="Algerian" panose="04020705040A02060702" pitchFamily="82" charset="0"/>
                <a:cs typeface="Arial" panose="020B0604020202020204" pitchFamily="34" charset="0"/>
              </a:rPr>
              <a:t>K SIDHARTH RAO 2010030443</a:t>
            </a:r>
          </a:p>
          <a:p>
            <a:pPr>
              <a:spcAft>
                <a:spcPts val="600"/>
              </a:spcAft>
            </a:pPr>
            <a:r>
              <a:rPr lang="en-US" sz="1600" dirty="0">
                <a:solidFill>
                  <a:schemeClr val="tx1"/>
                </a:solidFill>
                <a:latin typeface="Algerian" panose="04020705040A02060702" pitchFamily="82" charset="0"/>
                <a:cs typeface="Arial" panose="020B0604020202020204" pitchFamily="34" charset="0"/>
              </a:rPr>
              <a:t>ABHIRAM VIDIYIYALA 2010030180</a:t>
            </a:r>
          </a:p>
          <a:p>
            <a:endParaRPr sz="16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6553-A590-466F-9F39-925D495A8F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0B5D32-0671-4A7C-B825-B4F082A443EB}"/>
              </a:ext>
            </a:extLst>
          </p:cNvPr>
          <p:cNvSpPr>
            <a:spLocks noGrp="1"/>
          </p:cNvSpPr>
          <p:nvPr>
            <p:ph idx="1"/>
          </p:nvPr>
        </p:nvSpPr>
        <p:spPr/>
        <p:txBody>
          <a:bodyPr/>
          <a:lstStyle/>
          <a:p>
            <a:r>
              <a:rPr lang="en-US" dirty="0"/>
              <a:t>The earliest known use of a substitution cipher, and the simplest, was by Julius Caesar. Since Julius Caesar used an additive cipher to communicate with his officers; for this reason, additive ciphers are sometimes referred to as the Caesar Cipher. In Cryptography, Caesar cipher is one of the most widely known encryption-decryption algorithms.</a:t>
            </a:r>
          </a:p>
          <a:p>
            <a:r>
              <a:rPr lang="en-US" dirty="0"/>
              <a:t>Caesar cipher is also referred to as Caesar’s cipher, Caesar’s code or less frequently shift cipher. The major drawback of Caesar cipher is that it can easily be broken, even in ciphertext-only scenario. </a:t>
            </a:r>
            <a:endParaRPr lang="en-IN" dirty="0"/>
          </a:p>
        </p:txBody>
      </p:sp>
    </p:spTree>
    <p:extLst>
      <p:ext uri="{BB962C8B-B14F-4D97-AF65-F5344CB8AC3E}">
        <p14:creationId xmlns:p14="http://schemas.microsoft.com/office/powerpoint/2010/main" val="427585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lnSpcReduction="10000"/>
          </a:bodyPr>
          <a:lstStyle/>
          <a:p>
            <a:r>
              <a:rPr lang="en-US" dirty="0">
                <a:solidFill>
                  <a:schemeClr val="tx1"/>
                </a:solidFill>
              </a:rPr>
              <a:t>To carry out the process of encryption, we will be working on the Substitution Technique called Caesar Cipher. In this encryption, it uses the substitution cipher in which each letter in the plaintext is replaced by some fixed number of position down the alphabet.</a:t>
            </a:r>
          </a:p>
          <a:p>
            <a:r>
              <a:rPr lang="en-US" dirty="0">
                <a:solidFill>
                  <a:schemeClr val="tx1"/>
                </a:solidFill>
              </a:rPr>
              <a:t>This method is names after Julius Caesar who using this method to communicate with his generals. </a:t>
            </a:r>
          </a:p>
          <a:p>
            <a:r>
              <a:rPr lang="en-US" dirty="0">
                <a:solidFill>
                  <a:schemeClr val="tx1"/>
                </a:solidFill>
              </a:rPr>
              <a:t>The following terms will be used in this substitution technique:                                          </a:t>
            </a:r>
          </a:p>
          <a:p>
            <a:pPr marL="0" indent="0">
              <a:buNone/>
            </a:pPr>
            <a:r>
              <a:rPr lang="en-US" dirty="0">
                <a:solidFill>
                  <a:schemeClr val="tx1"/>
                </a:solidFill>
              </a:rPr>
              <a:t>Plain-text: This in an intelligible piece of information i.e. original text that needs to transferred safely to the receiver. It is the main input to the encryption algorithm.</a:t>
            </a:r>
          </a:p>
          <a:p>
            <a:pPr marL="0" indent="0">
              <a:buNone/>
            </a:pPr>
            <a:r>
              <a:rPr lang="en-US" dirty="0">
                <a:solidFill>
                  <a:schemeClr val="tx1"/>
                </a:solidFill>
              </a:rPr>
              <a:t>Secret Key: This is another input to the encryption and decryption algorithm, which is the main component used for converting the plain-text to cipher-text i.e. an unintelligible form which has the useful content hidden in a way.</a:t>
            </a:r>
          </a:p>
        </p:txBody>
      </p:sp>
    </p:spTree>
    <p:extLst>
      <p:ext uri="{BB962C8B-B14F-4D97-AF65-F5344CB8AC3E}">
        <p14:creationId xmlns:p14="http://schemas.microsoft.com/office/powerpoint/2010/main" val="81295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a:bodyPr>
          <a:lstStyle/>
          <a:p>
            <a:pPr marL="0" indent="0">
              <a:buNone/>
            </a:pPr>
            <a:r>
              <a:rPr lang="en-US" dirty="0"/>
              <a:t>Encryption Algorithm: This is the actual process by which we are converting the plain-text into ciphertext. </a:t>
            </a:r>
          </a:p>
          <a:p>
            <a:pPr marL="0" indent="0">
              <a:buNone/>
            </a:pPr>
            <a:r>
              <a:rPr lang="en-US" dirty="0"/>
              <a:t>Cipher-text: This is the output of encryption process in which we are taking plain-text and secret key as input and processed by encryption algorithm. The cipher-text can be understood as a scrambled piece of text which has useful information in secret form. </a:t>
            </a:r>
          </a:p>
          <a:p>
            <a:pPr marL="0" indent="0">
              <a:buNone/>
            </a:pPr>
            <a:r>
              <a:rPr lang="en-US" dirty="0"/>
              <a:t>Decryption Algorithm: This algorithm is the reverse of the encryption algorithm which takes in cipher-text and secret key as inputs and produces plain-text as the output.</a:t>
            </a:r>
          </a:p>
        </p:txBody>
      </p:sp>
    </p:spTree>
    <p:extLst>
      <p:ext uri="{BB962C8B-B14F-4D97-AF65-F5344CB8AC3E}">
        <p14:creationId xmlns:p14="http://schemas.microsoft.com/office/powerpoint/2010/main" val="54017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a:bodyPr>
          <a:lstStyle/>
          <a:p>
            <a:r>
              <a:rPr lang="en-US" i="0" dirty="0">
                <a:solidFill>
                  <a:schemeClr val="tx1"/>
                </a:solidFill>
                <a:effectLst/>
              </a:rPr>
              <a:t>A Caesar cipher is a simple method of encoding messages. Caesar ciphers use a substitution method where letters in the alphabet are shifted by some fixed number of spaces to yield an encoding alphabet. A Caesar cipher with a shift of </a:t>
            </a:r>
            <a:r>
              <a:rPr lang="en-US" dirty="0">
                <a:solidFill>
                  <a:schemeClr val="tx1"/>
                </a:solidFill>
                <a:effectLst/>
              </a:rPr>
              <a:t>11</a:t>
            </a:r>
            <a:r>
              <a:rPr lang="en-US" i="0" dirty="0">
                <a:solidFill>
                  <a:schemeClr val="tx1"/>
                </a:solidFill>
                <a:effectLst/>
              </a:rPr>
              <a:t> would encode an A as a B, an M as an N, and a Z as an A, and so on.</a:t>
            </a:r>
          </a:p>
          <a:p>
            <a:pPr algn="just"/>
            <a:r>
              <a:rPr lang="en-US" dirty="0">
                <a:solidFill>
                  <a:schemeClr val="tx1"/>
                </a:solidFill>
              </a:rPr>
              <a:t>The formula of encryption of the text is: </a:t>
            </a:r>
            <a:r>
              <a:rPr lang="da-DK" i="0" dirty="0">
                <a:solidFill>
                  <a:schemeClr val="tx1"/>
                </a:solidFill>
                <a:effectLst/>
              </a:rPr>
              <a:t>E</a:t>
            </a:r>
            <a:r>
              <a:rPr lang="da-DK" i="0" baseline="-25000" dirty="0">
                <a:solidFill>
                  <a:schemeClr val="tx1"/>
                </a:solidFill>
                <a:effectLst/>
              </a:rPr>
              <a:t>n</a:t>
            </a:r>
            <a:r>
              <a:rPr lang="da-DK" i="0" dirty="0">
                <a:solidFill>
                  <a:schemeClr val="tx1"/>
                </a:solidFill>
                <a:effectLst/>
              </a:rPr>
              <a:t> (x) = (x + n) mod 26    </a:t>
            </a:r>
          </a:p>
          <a:p>
            <a:pPr marL="0" indent="0">
              <a:buNone/>
            </a:pPr>
            <a:r>
              <a:rPr lang="da-DK" i="0" dirty="0">
                <a:solidFill>
                  <a:schemeClr val="tx1"/>
                </a:solidFill>
                <a:effectLst/>
              </a:rPr>
              <a:t>E</a:t>
            </a:r>
            <a:r>
              <a:rPr lang="da-DK" i="0" baseline="-25000" dirty="0">
                <a:solidFill>
                  <a:schemeClr val="tx1"/>
                </a:solidFill>
                <a:effectLst/>
              </a:rPr>
              <a:t>n</a:t>
            </a:r>
            <a:r>
              <a:rPr lang="da-DK" i="0" dirty="0">
                <a:solidFill>
                  <a:schemeClr val="tx1"/>
                </a:solidFill>
                <a:effectLst/>
              </a:rPr>
              <a:t> (x) = Cipher-text</a:t>
            </a:r>
          </a:p>
          <a:p>
            <a:pPr marL="0" indent="0">
              <a:buNone/>
            </a:pPr>
            <a:r>
              <a:rPr lang="da-DK" dirty="0">
                <a:solidFill>
                  <a:schemeClr val="tx1"/>
                </a:solidFill>
              </a:rPr>
              <a:t>x = Numeric value of each alphabet in the text</a:t>
            </a:r>
          </a:p>
          <a:p>
            <a:pPr marL="0" indent="0">
              <a:buNone/>
            </a:pPr>
            <a:r>
              <a:rPr lang="da-DK" dirty="0">
                <a:solidFill>
                  <a:schemeClr val="tx1"/>
                </a:solidFill>
              </a:rPr>
              <a:t>n = Search-key</a:t>
            </a:r>
            <a:br>
              <a:rPr lang="da-DK"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53433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Let us solve an example using the technique.</a:t>
            </a:r>
          </a:p>
          <a:p>
            <a:r>
              <a:rPr lang="en-US" dirty="0">
                <a:solidFill>
                  <a:schemeClr val="tx1"/>
                </a:solidFill>
              </a:rPr>
              <a:t>Let us convert the text “HELLO” in encrypted format</a:t>
            </a:r>
          </a:p>
          <a:p>
            <a:pPr marL="0" indent="0">
              <a:buNone/>
            </a:pPr>
            <a:r>
              <a:rPr lang="en-US" dirty="0">
                <a:solidFill>
                  <a:schemeClr val="tx1"/>
                </a:solidFill>
              </a:rPr>
              <a:t>First, we shall assign numeric values to each alphabet</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Let us take the key value as 15</a:t>
            </a:r>
          </a:p>
        </p:txBody>
      </p:sp>
      <p:graphicFrame>
        <p:nvGraphicFramePr>
          <p:cNvPr id="5" name="Table 4">
            <a:extLst>
              <a:ext uri="{FF2B5EF4-FFF2-40B4-BE49-F238E27FC236}">
                <a16:creationId xmlns:a16="http://schemas.microsoft.com/office/drawing/2014/main" id="{EB6DE9B2-941F-41B4-8A96-5B94F48D1758}"/>
              </a:ext>
            </a:extLst>
          </p:cNvPr>
          <p:cNvGraphicFramePr>
            <a:graphicFrameLocks noGrp="1"/>
          </p:cNvGraphicFramePr>
          <p:nvPr>
            <p:extLst>
              <p:ext uri="{D42A27DB-BD31-4B8C-83A1-F6EECF244321}">
                <p14:modId xmlns:p14="http://schemas.microsoft.com/office/powerpoint/2010/main" val="1622865950"/>
              </p:ext>
            </p:extLst>
          </p:nvPr>
        </p:nvGraphicFramePr>
        <p:xfrm>
          <a:off x="1524004" y="3566160"/>
          <a:ext cx="9252516" cy="792480"/>
        </p:xfrm>
        <a:graphic>
          <a:graphicData uri="http://schemas.openxmlformats.org/drawingml/2006/table">
            <a:tbl>
              <a:tblPr/>
              <a:tblGrid>
                <a:gridCol w="351692">
                  <a:extLst>
                    <a:ext uri="{9D8B030D-6E8A-4147-A177-3AD203B41FA5}">
                      <a16:colId xmlns:a16="http://schemas.microsoft.com/office/drawing/2014/main" val="3806391059"/>
                    </a:ext>
                  </a:extLst>
                </a:gridCol>
                <a:gridCol w="351692">
                  <a:extLst>
                    <a:ext uri="{9D8B030D-6E8A-4147-A177-3AD203B41FA5}">
                      <a16:colId xmlns:a16="http://schemas.microsoft.com/office/drawing/2014/main" val="1359534340"/>
                    </a:ext>
                  </a:extLst>
                </a:gridCol>
                <a:gridCol w="351692">
                  <a:extLst>
                    <a:ext uri="{9D8B030D-6E8A-4147-A177-3AD203B41FA5}">
                      <a16:colId xmlns:a16="http://schemas.microsoft.com/office/drawing/2014/main" val="4091266834"/>
                    </a:ext>
                  </a:extLst>
                </a:gridCol>
                <a:gridCol w="351692">
                  <a:extLst>
                    <a:ext uri="{9D8B030D-6E8A-4147-A177-3AD203B41FA5}">
                      <a16:colId xmlns:a16="http://schemas.microsoft.com/office/drawing/2014/main" val="2724412241"/>
                    </a:ext>
                  </a:extLst>
                </a:gridCol>
                <a:gridCol w="351692">
                  <a:extLst>
                    <a:ext uri="{9D8B030D-6E8A-4147-A177-3AD203B41FA5}">
                      <a16:colId xmlns:a16="http://schemas.microsoft.com/office/drawing/2014/main" val="368654065"/>
                    </a:ext>
                  </a:extLst>
                </a:gridCol>
                <a:gridCol w="351692">
                  <a:extLst>
                    <a:ext uri="{9D8B030D-6E8A-4147-A177-3AD203B41FA5}">
                      <a16:colId xmlns:a16="http://schemas.microsoft.com/office/drawing/2014/main" val="82239037"/>
                    </a:ext>
                  </a:extLst>
                </a:gridCol>
                <a:gridCol w="351692">
                  <a:extLst>
                    <a:ext uri="{9D8B030D-6E8A-4147-A177-3AD203B41FA5}">
                      <a16:colId xmlns:a16="http://schemas.microsoft.com/office/drawing/2014/main" val="2760817870"/>
                    </a:ext>
                  </a:extLst>
                </a:gridCol>
                <a:gridCol w="351692">
                  <a:extLst>
                    <a:ext uri="{9D8B030D-6E8A-4147-A177-3AD203B41FA5}">
                      <a16:colId xmlns:a16="http://schemas.microsoft.com/office/drawing/2014/main" val="753908144"/>
                    </a:ext>
                  </a:extLst>
                </a:gridCol>
                <a:gridCol w="351692">
                  <a:extLst>
                    <a:ext uri="{9D8B030D-6E8A-4147-A177-3AD203B41FA5}">
                      <a16:colId xmlns:a16="http://schemas.microsoft.com/office/drawing/2014/main" val="3209260213"/>
                    </a:ext>
                  </a:extLst>
                </a:gridCol>
                <a:gridCol w="351692">
                  <a:extLst>
                    <a:ext uri="{9D8B030D-6E8A-4147-A177-3AD203B41FA5}">
                      <a16:colId xmlns:a16="http://schemas.microsoft.com/office/drawing/2014/main" val="100842195"/>
                    </a:ext>
                  </a:extLst>
                </a:gridCol>
                <a:gridCol w="351692">
                  <a:extLst>
                    <a:ext uri="{9D8B030D-6E8A-4147-A177-3AD203B41FA5}">
                      <a16:colId xmlns:a16="http://schemas.microsoft.com/office/drawing/2014/main" val="1162649211"/>
                    </a:ext>
                  </a:extLst>
                </a:gridCol>
                <a:gridCol w="351692">
                  <a:extLst>
                    <a:ext uri="{9D8B030D-6E8A-4147-A177-3AD203B41FA5}">
                      <a16:colId xmlns:a16="http://schemas.microsoft.com/office/drawing/2014/main" val="394793942"/>
                    </a:ext>
                  </a:extLst>
                </a:gridCol>
                <a:gridCol w="351692">
                  <a:extLst>
                    <a:ext uri="{9D8B030D-6E8A-4147-A177-3AD203B41FA5}">
                      <a16:colId xmlns:a16="http://schemas.microsoft.com/office/drawing/2014/main" val="3416837753"/>
                    </a:ext>
                  </a:extLst>
                </a:gridCol>
                <a:gridCol w="351692">
                  <a:extLst>
                    <a:ext uri="{9D8B030D-6E8A-4147-A177-3AD203B41FA5}">
                      <a16:colId xmlns:a16="http://schemas.microsoft.com/office/drawing/2014/main" val="1779774131"/>
                    </a:ext>
                  </a:extLst>
                </a:gridCol>
                <a:gridCol w="351692">
                  <a:extLst>
                    <a:ext uri="{9D8B030D-6E8A-4147-A177-3AD203B41FA5}">
                      <a16:colId xmlns:a16="http://schemas.microsoft.com/office/drawing/2014/main" val="3892290462"/>
                    </a:ext>
                  </a:extLst>
                </a:gridCol>
                <a:gridCol w="351692">
                  <a:extLst>
                    <a:ext uri="{9D8B030D-6E8A-4147-A177-3AD203B41FA5}">
                      <a16:colId xmlns:a16="http://schemas.microsoft.com/office/drawing/2014/main" val="899700556"/>
                    </a:ext>
                  </a:extLst>
                </a:gridCol>
                <a:gridCol w="351692">
                  <a:extLst>
                    <a:ext uri="{9D8B030D-6E8A-4147-A177-3AD203B41FA5}">
                      <a16:colId xmlns:a16="http://schemas.microsoft.com/office/drawing/2014/main" val="3963339159"/>
                    </a:ext>
                  </a:extLst>
                </a:gridCol>
                <a:gridCol w="351692">
                  <a:extLst>
                    <a:ext uri="{9D8B030D-6E8A-4147-A177-3AD203B41FA5}">
                      <a16:colId xmlns:a16="http://schemas.microsoft.com/office/drawing/2014/main" val="3103659587"/>
                    </a:ext>
                  </a:extLst>
                </a:gridCol>
                <a:gridCol w="351692">
                  <a:extLst>
                    <a:ext uri="{9D8B030D-6E8A-4147-A177-3AD203B41FA5}">
                      <a16:colId xmlns:a16="http://schemas.microsoft.com/office/drawing/2014/main" val="2067035106"/>
                    </a:ext>
                  </a:extLst>
                </a:gridCol>
                <a:gridCol w="351692">
                  <a:extLst>
                    <a:ext uri="{9D8B030D-6E8A-4147-A177-3AD203B41FA5}">
                      <a16:colId xmlns:a16="http://schemas.microsoft.com/office/drawing/2014/main" val="3438974103"/>
                    </a:ext>
                  </a:extLst>
                </a:gridCol>
                <a:gridCol w="418476">
                  <a:extLst>
                    <a:ext uri="{9D8B030D-6E8A-4147-A177-3AD203B41FA5}">
                      <a16:colId xmlns:a16="http://schemas.microsoft.com/office/drawing/2014/main" val="3623707231"/>
                    </a:ext>
                  </a:extLst>
                </a:gridCol>
                <a:gridCol w="360040">
                  <a:extLst>
                    <a:ext uri="{9D8B030D-6E8A-4147-A177-3AD203B41FA5}">
                      <a16:colId xmlns:a16="http://schemas.microsoft.com/office/drawing/2014/main" val="1690678308"/>
                    </a:ext>
                  </a:extLst>
                </a:gridCol>
                <a:gridCol w="360040">
                  <a:extLst>
                    <a:ext uri="{9D8B030D-6E8A-4147-A177-3AD203B41FA5}">
                      <a16:colId xmlns:a16="http://schemas.microsoft.com/office/drawing/2014/main" val="2626568553"/>
                    </a:ext>
                  </a:extLst>
                </a:gridCol>
                <a:gridCol w="360040">
                  <a:extLst>
                    <a:ext uri="{9D8B030D-6E8A-4147-A177-3AD203B41FA5}">
                      <a16:colId xmlns:a16="http://schemas.microsoft.com/office/drawing/2014/main" val="3892776876"/>
                    </a:ext>
                  </a:extLst>
                </a:gridCol>
                <a:gridCol w="360040">
                  <a:extLst>
                    <a:ext uri="{9D8B030D-6E8A-4147-A177-3AD203B41FA5}">
                      <a16:colId xmlns:a16="http://schemas.microsoft.com/office/drawing/2014/main" val="1305302448"/>
                    </a:ext>
                  </a:extLst>
                </a:gridCol>
                <a:gridCol w="360040">
                  <a:extLst>
                    <a:ext uri="{9D8B030D-6E8A-4147-A177-3AD203B41FA5}">
                      <a16:colId xmlns:a16="http://schemas.microsoft.com/office/drawing/2014/main" val="2029195408"/>
                    </a:ext>
                  </a:extLst>
                </a:gridCol>
              </a:tblGrid>
              <a:tr h="0">
                <a:tc>
                  <a:txBody>
                    <a:bodyPr/>
                    <a:lstStyle/>
                    <a:p>
                      <a:pPr algn="l" fontAlgn="t"/>
                      <a:r>
                        <a:rPr lang="en-IN">
                          <a:solidFill>
                            <a:schemeClr val="bg1"/>
                          </a:solidFill>
                          <a:effectLst/>
                        </a:rPr>
                        <a:t>a</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b</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c</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d</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e</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f</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g</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h</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i</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j</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k</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l</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m</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n</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o</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p</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q</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r</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s</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t</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u</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v</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w</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x</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y</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z</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extLst>
                  <a:ext uri="{0D108BD9-81ED-4DB2-BD59-A6C34878D82A}">
                    <a16:rowId xmlns:a16="http://schemas.microsoft.com/office/drawing/2014/main" val="763540189"/>
                  </a:ext>
                </a:extLst>
              </a:tr>
              <a:tr h="0">
                <a:tc>
                  <a:txBody>
                    <a:bodyPr/>
                    <a:lstStyle/>
                    <a:p>
                      <a:pPr algn="l" fontAlgn="t"/>
                      <a:r>
                        <a:rPr lang="en-US" dirty="0">
                          <a:solidFill>
                            <a:schemeClr val="bg1"/>
                          </a:solidFill>
                          <a:effectLst/>
                        </a:rPr>
                        <a:t>0</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3</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4</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5</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6</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7</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8</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9</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0</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1</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2</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3</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4</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15</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6</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7</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8</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9</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20</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1</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2</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3</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4</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5</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extLst>
                  <a:ext uri="{0D108BD9-81ED-4DB2-BD59-A6C34878D82A}">
                    <a16:rowId xmlns:a16="http://schemas.microsoft.com/office/drawing/2014/main" val="3149314275"/>
                  </a:ext>
                </a:extLst>
              </a:tr>
            </a:tbl>
          </a:graphicData>
        </a:graphic>
      </p:graphicFrame>
    </p:spTree>
    <p:extLst>
      <p:ext uri="{BB962C8B-B14F-4D97-AF65-F5344CB8AC3E}">
        <p14:creationId xmlns:p14="http://schemas.microsoft.com/office/powerpoint/2010/main" val="175863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endParaRPr dirty="0"/>
          </a:p>
        </p:txBody>
      </p:sp>
      <p:graphicFrame>
        <p:nvGraphicFramePr>
          <p:cNvPr id="3" name="Content Placeholder 2">
            <a:extLst>
              <a:ext uri="{FF2B5EF4-FFF2-40B4-BE49-F238E27FC236}">
                <a16:creationId xmlns:a16="http://schemas.microsoft.com/office/drawing/2014/main" id="{14971197-C21A-437A-BE75-39468864CCF7}"/>
              </a:ext>
            </a:extLst>
          </p:cNvPr>
          <p:cNvGraphicFramePr>
            <a:graphicFrameLocks noGrp="1"/>
          </p:cNvGraphicFramePr>
          <p:nvPr>
            <p:ph idx="1"/>
            <p:extLst>
              <p:ext uri="{D42A27DB-BD31-4B8C-83A1-F6EECF244321}">
                <p14:modId xmlns:p14="http://schemas.microsoft.com/office/powerpoint/2010/main" val="820150302"/>
              </p:ext>
            </p:extLst>
          </p:nvPr>
        </p:nvGraphicFramePr>
        <p:xfrm>
          <a:off x="3288189" y="2978150"/>
          <a:ext cx="6299835" cy="1981200"/>
        </p:xfrm>
        <a:graphic>
          <a:graphicData uri="http://schemas.openxmlformats.org/drawingml/2006/table">
            <a:tbl>
              <a:tblPr/>
              <a:tblGrid>
                <a:gridCol w="2099945">
                  <a:extLst>
                    <a:ext uri="{9D8B030D-6E8A-4147-A177-3AD203B41FA5}">
                      <a16:colId xmlns:a16="http://schemas.microsoft.com/office/drawing/2014/main" val="3635614099"/>
                    </a:ext>
                  </a:extLst>
                </a:gridCol>
                <a:gridCol w="2099945">
                  <a:extLst>
                    <a:ext uri="{9D8B030D-6E8A-4147-A177-3AD203B41FA5}">
                      <a16:colId xmlns:a16="http://schemas.microsoft.com/office/drawing/2014/main" val="2077022987"/>
                    </a:ext>
                  </a:extLst>
                </a:gridCol>
                <a:gridCol w="2099945">
                  <a:extLst>
                    <a:ext uri="{9D8B030D-6E8A-4147-A177-3AD203B41FA5}">
                      <a16:colId xmlns:a16="http://schemas.microsoft.com/office/drawing/2014/main" val="2976863108"/>
                    </a:ext>
                  </a:extLst>
                </a:gridCol>
              </a:tblGrid>
              <a:tr h="0">
                <a:tc>
                  <a:txBody>
                    <a:bodyPr/>
                    <a:lstStyle/>
                    <a:p>
                      <a:pPr algn="just" fontAlgn="t"/>
                      <a:r>
                        <a:rPr lang="en-IN">
                          <a:solidFill>
                            <a:srgbClr val="333333"/>
                          </a:solidFill>
                          <a:effectLst/>
                          <a:latin typeface="inter-regular"/>
                        </a:rPr>
                        <a:t>Plaintext: H → 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(07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Ciphertext: 22 → 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9786014"/>
                  </a:ext>
                </a:extLst>
              </a:tr>
              <a:tr h="0">
                <a:tc>
                  <a:txBody>
                    <a:bodyPr/>
                    <a:lstStyle/>
                    <a:p>
                      <a:pPr algn="just" fontAlgn="t"/>
                      <a:r>
                        <a:rPr lang="en-IN" dirty="0">
                          <a:solidFill>
                            <a:srgbClr val="333333"/>
                          </a:solidFill>
                          <a:effectLst/>
                          <a:latin typeface="inter-regular"/>
                        </a:rPr>
                        <a:t>Plaintext: E → 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(04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Ciphertext: 19 → 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2178418"/>
                  </a:ext>
                </a:extLst>
              </a:tr>
              <a:tr h="0">
                <a:tc>
                  <a:txBody>
                    <a:bodyPr/>
                    <a:lstStyle/>
                    <a:p>
                      <a:pPr algn="just" fontAlgn="t"/>
                      <a:r>
                        <a:rPr lang="en-IN">
                          <a:solidFill>
                            <a:srgbClr val="333333"/>
                          </a:solidFill>
                          <a:effectLst/>
                          <a:latin typeface="inter-regular"/>
                        </a:rPr>
                        <a:t>Plaintext: L → 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(11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Ciphertext: 00 →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4567526"/>
                  </a:ext>
                </a:extLst>
              </a:tr>
              <a:tr h="0">
                <a:tc>
                  <a:txBody>
                    <a:bodyPr/>
                    <a:lstStyle/>
                    <a:p>
                      <a:pPr algn="just" fontAlgn="t"/>
                      <a:r>
                        <a:rPr lang="en-IN">
                          <a:solidFill>
                            <a:srgbClr val="333333"/>
                          </a:solidFill>
                          <a:effectLst/>
                          <a:latin typeface="inter-regular"/>
                        </a:rPr>
                        <a:t>Plaintext: L → 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dirty="0">
                          <a:solidFill>
                            <a:srgbClr val="333333"/>
                          </a:solidFill>
                          <a:effectLst/>
                          <a:latin typeface="inter-regular"/>
                        </a:rPr>
                        <a:t>E</a:t>
                      </a:r>
                      <a:r>
                        <a:rPr lang="da-DK" baseline="-25000" dirty="0">
                          <a:solidFill>
                            <a:srgbClr val="333333"/>
                          </a:solidFill>
                          <a:effectLst/>
                          <a:latin typeface="inter-regular"/>
                        </a:rPr>
                        <a:t>n</a:t>
                      </a:r>
                      <a:r>
                        <a:rPr lang="da-DK" dirty="0">
                          <a:solidFill>
                            <a:srgbClr val="333333"/>
                          </a:solidFill>
                          <a:effectLst/>
                          <a:latin typeface="inter-regular"/>
                        </a:rPr>
                        <a:t>: (11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Ciphertext: 00 →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2734184"/>
                  </a:ext>
                </a:extLst>
              </a:tr>
              <a:tr h="0">
                <a:tc>
                  <a:txBody>
                    <a:bodyPr/>
                    <a:lstStyle/>
                    <a:p>
                      <a:pPr algn="just" fontAlgn="t"/>
                      <a:r>
                        <a:rPr lang="en-IN">
                          <a:solidFill>
                            <a:srgbClr val="333333"/>
                          </a:solidFill>
                          <a:effectLst/>
                          <a:latin typeface="inter-regular"/>
                        </a:rPr>
                        <a:t>Plaintext: O → 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(14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Ciphertext: 03 → 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9876227"/>
                  </a:ext>
                </a:extLst>
              </a:tr>
            </a:tbl>
          </a:graphicData>
        </a:graphic>
      </p:graphicFrame>
      <p:sp>
        <p:nvSpPr>
          <p:cNvPr id="6" name="Rectangle 1">
            <a:extLst>
              <a:ext uri="{FF2B5EF4-FFF2-40B4-BE49-F238E27FC236}">
                <a16:creationId xmlns:a16="http://schemas.microsoft.com/office/drawing/2014/main" id="{31DA9AFD-67FF-45CB-9D9B-4F28424A891F}"/>
              </a:ext>
            </a:extLst>
          </p:cNvPr>
          <p:cNvSpPr>
            <a:spLocks noChangeArrowheads="1"/>
          </p:cNvSpPr>
          <p:nvPr/>
        </p:nvSpPr>
        <p:spPr bwMode="auto">
          <a:xfrm>
            <a:off x="1524000" y="1844824"/>
            <a:ext cx="2585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rPr>
              <a:t>E</a:t>
            </a:r>
            <a:r>
              <a:rPr kumimoji="0" lang="en-US" altLang="en-US" sz="2000" b="1" i="0" u="none" strike="noStrike" cap="none" normalizeH="0" baseline="-30000" dirty="0">
                <a:ln>
                  <a:noFill/>
                </a:ln>
                <a:effectLst/>
              </a:rPr>
              <a:t>n</a:t>
            </a:r>
            <a:r>
              <a:rPr kumimoji="0" lang="en-US" altLang="en-US" sz="2000" b="1" i="0" u="none" strike="noStrike" cap="none" normalizeH="0" baseline="0" dirty="0">
                <a:ln>
                  <a:noFill/>
                </a:ln>
                <a:effectLst/>
              </a:rPr>
              <a:t> (x) = (x + n) mod 26</a:t>
            </a:r>
            <a:endParaRPr kumimoji="0" lang="en-US" altLang="en-US" sz="2000" b="0" i="0" u="none" strike="noStrike" cap="none" normalizeH="0" baseline="0" dirty="0">
              <a:ln>
                <a:noFill/>
              </a:ln>
              <a:effectLst/>
            </a:endParaRPr>
          </a:p>
        </p:txBody>
      </p:sp>
      <p:sp>
        <p:nvSpPr>
          <p:cNvPr id="7" name="Rectangle 1">
            <a:extLst>
              <a:ext uri="{FF2B5EF4-FFF2-40B4-BE49-F238E27FC236}">
                <a16:creationId xmlns:a16="http://schemas.microsoft.com/office/drawing/2014/main" id="{25BC310C-804A-4E9A-A7F3-64FE715905E4}"/>
              </a:ext>
            </a:extLst>
          </p:cNvPr>
          <p:cNvSpPr>
            <a:spLocks noChangeArrowheads="1"/>
          </p:cNvSpPr>
          <p:nvPr/>
        </p:nvSpPr>
        <p:spPr bwMode="auto">
          <a:xfrm>
            <a:off x="2816982" y="5292456"/>
            <a:ext cx="69618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So the encrypted text fo</a:t>
            </a:r>
            <a:r>
              <a:rPr lang="en-US" altLang="en-US" sz="2000" dirty="0"/>
              <a:t>r the word “HELLO” will be, “WTAAD”</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818631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E23C-E6D8-409F-BC52-4F727C080BB3}"/>
              </a:ext>
            </a:extLst>
          </p:cNvPr>
          <p:cNvSpPr>
            <a:spLocks noGrp="1"/>
          </p:cNvSpPr>
          <p:nvPr>
            <p:ph type="title"/>
          </p:nvPr>
        </p:nvSpPr>
        <p:spPr/>
        <p:txBody>
          <a:bodyPr/>
          <a:lstStyle/>
          <a:p>
            <a:r>
              <a:rPr lang="en-US" dirty="0"/>
              <a:t>GIT HUB SET-UP</a:t>
            </a:r>
            <a:endParaRPr lang="en-IN" dirty="0"/>
          </a:p>
        </p:txBody>
      </p:sp>
      <p:pic>
        <p:nvPicPr>
          <p:cNvPr id="5" name="Content Placeholder 4">
            <a:extLst>
              <a:ext uri="{FF2B5EF4-FFF2-40B4-BE49-F238E27FC236}">
                <a16:creationId xmlns:a16="http://schemas.microsoft.com/office/drawing/2014/main" id="{E690C025-7BC8-441D-8DA2-81BBD892E764}"/>
              </a:ext>
            </a:extLst>
          </p:cNvPr>
          <p:cNvPicPr>
            <a:picLocks noGrp="1" noChangeAspect="1"/>
          </p:cNvPicPr>
          <p:nvPr>
            <p:ph idx="1"/>
          </p:nvPr>
        </p:nvPicPr>
        <p:blipFill>
          <a:blip r:embed="rId2"/>
          <a:stretch>
            <a:fillRect/>
          </a:stretch>
        </p:blipFill>
        <p:spPr>
          <a:xfrm>
            <a:off x="1794933" y="1828800"/>
            <a:ext cx="8602133" cy="4267200"/>
          </a:xfrm>
        </p:spPr>
      </p:pic>
    </p:spTree>
    <p:extLst>
      <p:ext uri="{BB962C8B-B14F-4D97-AF65-F5344CB8AC3E}">
        <p14:creationId xmlns:p14="http://schemas.microsoft.com/office/powerpoint/2010/main" val="3534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AB9E-4A0F-468D-9FC7-F32D51EEB8B8}"/>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EED233FB-1D61-4EFA-B427-A313BAA3F10E}"/>
              </a:ext>
            </a:extLst>
          </p:cNvPr>
          <p:cNvPicPr>
            <a:picLocks noGrp="1" noChangeAspect="1"/>
          </p:cNvPicPr>
          <p:nvPr>
            <p:ph idx="1"/>
          </p:nvPr>
        </p:nvPicPr>
        <p:blipFill>
          <a:blip r:embed="rId2"/>
          <a:stretch>
            <a:fillRect/>
          </a:stretch>
        </p:blipFill>
        <p:spPr>
          <a:xfrm>
            <a:off x="3324741" y="1828800"/>
            <a:ext cx="5542517" cy="4267200"/>
          </a:xfrm>
        </p:spPr>
      </p:pic>
    </p:spTree>
    <p:extLst>
      <p:ext uri="{BB962C8B-B14F-4D97-AF65-F5344CB8AC3E}">
        <p14:creationId xmlns:p14="http://schemas.microsoft.com/office/powerpoint/2010/main" val="38005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A276-7808-479F-B935-AB49602CF864}"/>
              </a:ext>
            </a:extLst>
          </p:cNvPr>
          <p:cNvSpPr>
            <a:spLocks noGrp="1"/>
          </p:cNvSpPr>
          <p:nvPr>
            <p:ph type="title"/>
          </p:nvPr>
        </p:nvSpPr>
        <p:spPr/>
        <p:txBody>
          <a:bodyPr/>
          <a:lstStyle/>
          <a:p>
            <a:r>
              <a:rPr lang="en-US" dirty="0"/>
              <a:t>ALPHA TESTING</a:t>
            </a:r>
            <a:endParaRPr lang="en-IN" dirty="0"/>
          </a:p>
        </p:txBody>
      </p:sp>
      <p:pic>
        <p:nvPicPr>
          <p:cNvPr id="5" name="Content Placeholder 4">
            <a:extLst>
              <a:ext uri="{FF2B5EF4-FFF2-40B4-BE49-F238E27FC236}">
                <a16:creationId xmlns:a16="http://schemas.microsoft.com/office/drawing/2014/main" id="{2DA32450-16CE-4485-BB9E-ED5696B3B688}"/>
              </a:ext>
            </a:extLst>
          </p:cNvPr>
          <p:cNvPicPr>
            <a:picLocks noGrp="1" noChangeAspect="1"/>
          </p:cNvPicPr>
          <p:nvPr>
            <p:ph idx="1"/>
          </p:nvPr>
        </p:nvPicPr>
        <p:blipFill>
          <a:blip r:embed="rId2"/>
          <a:stretch>
            <a:fillRect/>
          </a:stretch>
        </p:blipFill>
        <p:spPr>
          <a:xfrm>
            <a:off x="2371205" y="2338161"/>
            <a:ext cx="7449590" cy="3248478"/>
          </a:xfrm>
        </p:spPr>
      </p:pic>
    </p:spTree>
    <p:extLst>
      <p:ext uri="{BB962C8B-B14F-4D97-AF65-F5344CB8AC3E}">
        <p14:creationId xmlns:p14="http://schemas.microsoft.com/office/powerpoint/2010/main" val="219295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5289-D8C0-4DF4-969D-DD06F0DB94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8E406C-891E-4365-868E-A07CB1F566AD}"/>
              </a:ext>
            </a:extLst>
          </p:cNvPr>
          <p:cNvPicPr>
            <a:picLocks noGrp="1" noChangeAspect="1"/>
          </p:cNvPicPr>
          <p:nvPr>
            <p:ph idx="1"/>
          </p:nvPr>
        </p:nvPicPr>
        <p:blipFill>
          <a:blip r:embed="rId2"/>
          <a:stretch>
            <a:fillRect/>
          </a:stretch>
        </p:blipFill>
        <p:spPr>
          <a:xfrm>
            <a:off x="1861546" y="2342924"/>
            <a:ext cx="8468907" cy="3238952"/>
          </a:xfrm>
        </p:spPr>
      </p:pic>
    </p:spTree>
    <p:extLst>
      <p:ext uri="{BB962C8B-B14F-4D97-AF65-F5344CB8AC3E}">
        <p14:creationId xmlns:p14="http://schemas.microsoft.com/office/powerpoint/2010/main" val="25968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dirty="0"/>
              <a:t>Title and Content Layout with List</a:t>
            </a:r>
          </a:p>
        </p:txBody>
      </p:sp>
      <p:sp>
        <p:nvSpPr>
          <p:cNvPr id="14" name="Content Placeholder 13"/>
          <p:cNvSpPr>
            <a:spLocks noGrp="1"/>
          </p:cNvSpPr>
          <p:nvPr>
            <p:ph idx="1"/>
          </p:nvPr>
        </p:nvSpPr>
        <p:spPr/>
        <p:txBody>
          <a:bodyPr/>
          <a:lstStyle/>
          <a:p>
            <a:r>
              <a:rPr dirty="0"/>
              <a:t>A</a:t>
            </a:r>
            <a:r>
              <a:rPr lang="en-US" dirty="0"/>
              <a:t>BSTRACT</a:t>
            </a:r>
          </a:p>
          <a:p>
            <a:r>
              <a:rPr lang="en-US" dirty="0"/>
              <a:t>PROBLEM STATEMENT</a:t>
            </a:r>
          </a:p>
          <a:p>
            <a:r>
              <a:rPr lang="en-US" dirty="0"/>
              <a:t>INTRODUCTION</a:t>
            </a:r>
          </a:p>
          <a:p>
            <a:r>
              <a:rPr lang="en-US" dirty="0"/>
              <a:t>LITERATURE SURVEY</a:t>
            </a:r>
          </a:p>
          <a:p>
            <a:r>
              <a:rPr lang="en-US" dirty="0"/>
              <a:t>METHODS</a:t>
            </a:r>
          </a:p>
          <a:p>
            <a:r>
              <a:rPr lang="en-US" dirty="0"/>
              <a:t>RESULT</a:t>
            </a:r>
          </a:p>
          <a:p>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B37A-BED4-448A-BD17-312A35EBAF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3C34892-A747-42AD-927B-4D2C85407BE5}"/>
              </a:ext>
            </a:extLst>
          </p:cNvPr>
          <p:cNvPicPr>
            <a:picLocks noGrp="1" noChangeAspect="1"/>
          </p:cNvPicPr>
          <p:nvPr>
            <p:ph idx="1"/>
          </p:nvPr>
        </p:nvPicPr>
        <p:blipFill>
          <a:blip r:embed="rId2"/>
          <a:stretch>
            <a:fillRect/>
          </a:stretch>
        </p:blipFill>
        <p:spPr>
          <a:xfrm>
            <a:off x="2061599" y="2228608"/>
            <a:ext cx="8068801" cy="3467584"/>
          </a:xfrm>
        </p:spPr>
      </p:pic>
    </p:spTree>
    <p:extLst>
      <p:ext uri="{BB962C8B-B14F-4D97-AF65-F5344CB8AC3E}">
        <p14:creationId xmlns:p14="http://schemas.microsoft.com/office/powerpoint/2010/main" val="343916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690F-36AD-4836-9AB3-795AA586EA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4FD7B8-CE0E-436D-BC5D-432FEB83C753}"/>
              </a:ext>
            </a:extLst>
          </p:cNvPr>
          <p:cNvPicPr>
            <a:picLocks noGrp="1" noChangeAspect="1"/>
          </p:cNvPicPr>
          <p:nvPr>
            <p:ph idx="1"/>
          </p:nvPr>
        </p:nvPicPr>
        <p:blipFill>
          <a:blip r:embed="rId2"/>
          <a:stretch>
            <a:fillRect/>
          </a:stretch>
        </p:blipFill>
        <p:spPr>
          <a:xfrm>
            <a:off x="1524000" y="2492896"/>
            <a:ext cx="9144000" cy="3024336"/>
          </a:xfrm>
        </p:spPr>
      </p:pic>
    </p:spTree>
    <p:extLst>
      <p:ext uri="{BB962C8B-B14F-4D97-AF65-F5344CB8AC3E}">
        <p14:creationId xmlns:p14="http://schemas.microsoft.com/office/powerpoint/2010/main" val="887794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37F0-EE8F-434A-B3EA-81BBB469B6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53DFBDA-F889-4777-B33A-71975C973E95}"/>
              </a:ext>
            </a:extLst>
          </p:cNvPr>
          <p:cNvPicPr>
            <a:picLocks noGrp="1" noChangeAspect="1"/>
          </p:cNvPicPr>
          <p:nvPr>
            <p:ph idx="1"/>
          </p:nvPr>
        </p:nvPicPr>
        <p:blipFill>
          <a:blip r:embed="rId2"/>
          <a:stretch>
            <a:fillRect/>
          </a:stretch>
        </p:blipFill>
        <p:spPr>
          <a:xfrm>
            <a:off x="1524000" y="2613070"/>
            <a:ext cx="9144000" cy="2698659"/>
          </a:xfrm>
        </p:spPr>
      </p:pic>
    </p:spTree>
    <p:extLst>
      <p:ext uri="{BB962C8B-B14F-4D97-AF65-F5344CB8AC3E}">
        <p14:creationId xmlns:p14="http://schemas.microsoft.com/office/powerpoint/2010/main" val="326916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r>
              <a:rPr lang="en-US" dirty="0"/>
              <a:t>RESULT</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With the usage of Caesar Cipher algorithm, we have seen how a plain text can be converted into Cipher text/encrypted text, which helps in ensuring data security while transferring it from one source to the other.</a:t>
            </a:r>
          </a:p>
          <a:p>
            <a:r>
              <a:rPr lang="en-US" dirty="0">
                <a:solidFill>
                  <a:schemeClr val="tx1"/>
                </a:solidFill>
              </a:rPr>
              <a:t>After the data is transferred, to read the encrypted text, we can use the decryption algorithm.</a:t>
            </a:r>
          </a:p>
          <a:p>
            <a:pPr algn="just"/>
            <a:r>
              <a:rPr lang="en-US" i="0" dirty="0">
                <a:solidFill>
                  <a:schemeClr val="tx1"/>
                </a:solidFill>
                <a:effectLst/>
              </a:rPr>
              <a:t>The formula of decryption is: “</a:t>
            </a:r>
            <a:r>
              <a:rPr lang="en-US" i="0" dirty="0" err="1">
                <a:solidFill>
                  <a:schemeClr val="tx1"/>
                </a:solidFill>
                <a:effectLst/>
              </a:rPr>
              <a:t>D</a:t>
            </a:r>
            <a:r>
              <a:rPr lang="en-US" i="0" baseline="-25000" dirty="0" err="1">
                <a:solidFill>
                  <a:schemeClr val="tx1"/>
                </a:solidFill>
                <a:effectLst/>
              </a:rPr>
              <a:t>n</a:t>
            </a:r>
            <a:r>
              <a:rPr lang="en-US" i="0" dirty="0">
                <a:solidFill>
                  <a:schemeClr val="tx1"/>
                </a:solidFill>
                <a:effectLst/>
              </a:rPr>
              <a:t> (x) = (xi - n) mod 26”</a:t>
            </a:r>
          </a:p>
          <a:p>
            <a:pPr algn="just"/>
            <a:r>
              <a:rPr lang="en-US" dirty="0">
                <a:solidFill>
                  <a:schemeClr val="tx1"/>
                </a:solidFill>
              </a:rPr>
              <a:t>We have successfully transcripted the data in to Cipher form and we have converted the given text into ASCII values.</a:t>
            </a:r>
          </a:p>
          <a:p>
            <a:pPr algn="just"/>
            <a:r>
              <a:rPr lang="en-US" i="0" dirty="0">
                <a:solidFill>
                  <a:schemeClr val="tx1"/>
                </a:solidFill>
                <a:effectLst/>
              </a:rPr>
              <a:t>We have ob</a:t>
            </a:r>
            <a:r>
              <a:rPr lang="en-US" dirty="0">
                <a:solidFill>
                  <a:schemeClr val="tx1"/>
                </a:solidFill>
              </a:rPr>
              <a:t>tained the binary representation of the given string.</a:t>
            </a:r>
            <a:endParaRPr lang="en-US" i="0" dirty="0">
              <a:solidFill>
                <a:schemeClr val="tx1"/>
              </a:solidFill>
              <a:effectLst/>
            </a:endParaRPr>
          </a:p>
          <a:p>
            <a:pPr marL="0" indent="0">
              <a:buNone/>
            </a:pPr>
            <a:br>
              <a:rPr lang="en-US" dirty="0">
                <a:solidFill>
                  <a:schemeClr val="tx1"/>
                </a:solidFill>
              </a:rPr>
            </a:br>
            <a:endParaRPr lang="en-US" i="0" dirty="0">
              <a:solidFill>
                <a:schemeClr val="tx1"/>
              </a:solidFill>
              <a:effectLst/>
            </a:endParaRPr>
          </a:p>
        </p:txBody>
      </p:sp>
    </p:spTree>
    <p:extLst>
      <p:ext uri="{BB962C8B-B14F-4D97-AF65-F5344CB8AC3E}">
        <p14:creationId xmlns:p14="http://schemas.microsoft.com/office/powerpoint/2010/main" val="207990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r>
              <a:rPr lang="en-US" dirty="0"/>
              <a:t>CONCLUSION</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In this presentation we have learned how to encrypt the data using one of the substitution techniques, which helps in ensuring the data security.  </a:t>
            </a:r>
          </a:p>
          <a:p>
            <a:pPr algn="just"/>
            <a:r>
              <a:rPr lang="en-US" dirty="0">
                <a:solidFill>
                  <a:schemeClr val="tx1"/>
                </a:solidFill>
              </a:rPr>
              <a:t>This method is useful in many ways:</a:t>
            </a:r>
          </a:p>
          <a:p>
            <a:pPr marL="0" indent="0" algn="just">
              <a:buNone/>
            </a:pPr>
            <a:r>
              <a:rPr lang="en-US" dirty="0">
                <a:solidFill>
                  <a:schemeClr val="tx1"/>
                </a:solidFill>
              </a:rPr>
              <a:t> </a:t>
            </a:r>
            <a:r>
              <a:rPr lang="en-US" dirty="0">
                <a:solidFill>
                  <a:schemeClr val="tx1"/>
                </a:solidFill>
                <a:latin typeface="inter-regular"/>
              </a:rPr>
              <a:t>I</a:t>
            </a:r>
            <a:r>
              <a:rPr lang="en-US" b="0" i="0" dirty="0">
                <a:solidFill>
                  <a:schemeClr val="tx1"/>
                </a:solidFill>
                <a:effectLst/>
                <a:latin typeface="inter-regular"/>
              </a:rPr>
              <a:t>t is very easy to implement.</a:t>
            </a:r>
          </a:p>
          <a:p>
            <a:pPr marL="0" indent="0" algn="just">
              <a:buNone/>
            </a:pPr>
            <a:r>
              <a:rPr lang="en-US" b="0" i="0" dirty="0">
                <a:solidFill>
                  <a:schemeClr val="tx1"/>
                </a:solidFill>
                <a:effectLst/>
                <a:latin typeface="inter-regular"/>
              </a:rPr>
              <a:t>This method is the simplest method of cryptography.</a:t>
            </a:r>
          </a:p>
          <a:p>
            <a:pPr marL="0" indent="0" algn="just">
              <a:buNone/>
            </a:pPr>
            <a:r>
              <a:rPr lang="en-US" b="0" i="0" dirty="0">
                <a:solidFill>
                  <a:schemeClr val="tx1"/>
                </a:solidFill>
                <a:effectLst/>
                <a:latin typeface="inter-regular"/>
              </a:rPr>
              <a:t>It requires only a few computing resources.</a:t>
            </a:r>
          </a:p>
          <a:p>
            <a:pPr marL="0" indent="0" algn="just">
              <a:buNone/>
            </a:pPr>
            <a:r>
              <a:rPr lang="en-US" dirty="0">
                <a:solidFill>
                  <a:schemeClr val="tx1"/>
                </a:solidFill>
                <a:latin typeface="inter-regular"/>
              </a:rPr>
              <a:t>With this, we can get the ASCII values and the binary representation of the given text.</a:t>
            </a:r>
            <a:endParaRPr lang="en-US" b="0" i="0" dirty="0">
              <a:solidFill>
                <a:schemeClr val="tx1"/>
              </a:solidFill>
              <a:effectLst/>
              <a:latin typeface="inter-regular"/>
            </a:endParaRPr>
          </a:p>
          <a:p>
            <a:pPr marL="0" indent="0">
              <a:buNone/>
            </a:pPr>
            <a:endParaRPr lang="en-US" b="0" i="0" dirty="0">
              <a:solidFill>
                <a:schemeClr val="tx1"/>
              </a:solidFill>
              <a:effectLst/>
              <a:latin typeface="inter-regular"/>
            </a:endParaRPr>
          </a:p>
        </p:txBody>
      </p:sp>
    </p:spTree>
    <p:extLst>
      <p:ext uri="{BB962C8B-B14F-4D97-AF65-F5344CB8AC3E}">
        <p14:creationId xmlns:p14="http://schemas.microsoft.com/office/powerpoint/2010/main" val="235304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0248-537F-4238-A55F-43304B48C2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18154A-392D-4E4E-B97B-F85808D81AB8}"/>
              </a:ext>
            </a:extLst>
          </p:cNvPr>
          <p:cNvSpPr>
            <a:spLocks noGrp="1"/>
          </p:cNvSpPr>
          <p:nvPr>
            <p:ph idx="1"/>
          </p:nvPr>
        </p:nvSpPr>
        <p:spPr/>
        <p:txBody>
          <a:bodyPr>
            <a:normAutofit/>
          </a:bodyPr>
          <a:lstStyle/>
          <a:p>
            <a:pPr marL="0" indent="0" algn="ctr">
              <a:buNone/>
            </a:pPr>
            <a:endParaRPr lang="en-US" sz="3200" dirty="0"/>
          </a:p>
          <a:p>
            <a:pPr marL="0" indent="0" algn="ctr">
              <a:buNone/>
            </a:pPr>
            <a:endParaRPr lang="en-US" sz="3200" dirty="0"/>
          </a:p>
          <a:p>
            <a:pPr marL="0" indent="0" algn="ctr">
              <a:buNone/>
            </a:pPr>
            <a:r>
              <a:rPr lang="en-US" sz="3200" dirty="0"/>
              <a:t>THANK YOU!</a:t>
            </a:r>
            <a:endParaRPr lang="en-IN" sz="3200" dirty="0"/>
          </a:p>
        </p:txBody>
      </p:sp>
    </p:spTree>
    <p:extLst>
      <p:ext uri="{BB962C8B-B14F-4D97-AF65-F5344CB8AC3E}">
        <p14:creationId xmlns:p14="http://schemas.microsoft.com/office/powerpoint/2010/main" val="303151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dirty="0"/>
          </a:p>
        </p:txBody>
      </p:sp>
      <p:sp>
        <p:nvSpPr>
          <p:cNvPr id="4" name="Content Placeholder 3">
            <a:extLst>
              <a:ext uri="{FF2B5EF4-FFF2-40B4-BE49-F238E27FC236}">
                <a16:creationId xmlns:a16="http://schemas.microsoft.com/office/drawing/2014/main" id="{61F3C092-12CA-4864-98BC-46C2B87F222A}"/>
              </a:ext>
            </a:extLst>
          </p:cNvPr>
          <p:cNvSpPr>
            <a:spLocks noGrp="1"/>
          </p:cNvSpPr>
          <p:nvPr>
            <p:ph idx="1"/>
          </p:nvPr>
        </p:nvSpPr>
        <p:spPr/>
        <p:txBody>
          <a:bodyPr/>
          <a:lstStyle/>
          <a:p>
            <a:pPr marL="0" indent="0">
              <a:buNone/>
            </a:pPr>
            <a:r>
              <a:rPr lang="en-US" dirty="0"/>
              <a:t>As multimedia applications are used increasingly, security becomes an important issue of communication and storage of data. In the current scenario, where there are many incidents of data hacking data leakages, it is extremely important to store the data in a very secured manner. </a:t>
            </a:r>
            <a:r>
              <a:rPr lang="en-IN" dirty="0"/>
              <a:t>In this project we have discussed about one of the encryption techniques which will help us in ensuring the security of data while storing and transferring it from one source to the other.</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dirty="0"/>
          </a:p>
        </p:txBody>
      </p:sp>
      <p:sp>
        <p:nvSpPr>
          <p:cNvPr id="4" name="Content Placeholder 3">
            <a:extLst>
              <a:ext uri="{FF2B5EF4-FFF2-40B4-BE49-F238E27FC236}">
                <a16:creationId xmlns:a16="http://schemas.microsoft.com/office/drawing/2014/main" id="{61F3C092-12CA-4864-98BC-46C2B87F222A}"/>
              </a:ext>
            </a:extLst>
          </p:cNvPr>
          <p:cNvSpPr>
            <a:spLocks noGrp="1"/>
          </p:cNvSpPr>
          <p:nvPr>
            <p:ph idx="1"/>
          </p:nvPr>
        </p:nvSpPr>
        <p:spPr/>
        <p:txBody>
          <a:bodyPr/>
          <a:lstStyle/>
          <a:p>
            <a:r>
              <a:rPr lang="en-US" dirty="0"/>
              <a:t>Security is one of the issue often face by web developer and software engineer. In today's life, computer and networking is essential to today's communication and transferring of data is essential when doing online banking, data transferring, sharing and more. </a:t>
            </a:r>
          </a:p>
          <a:p>
            <a:r>
              <a:rPr lang="en-US" dirty="0"/>
              <a:t>To have a secure data transfer, few method can be applied, and one of them is encryption of data, prepare it to be transferred in encrypted way and decrypted when the data want to be used. </a:t>
            </a:r>
          </a:p>
        </p:txBody>
      </p:sp>
    </p:spTree>
    <p:extLst>
      <p:ext uri="{BB962C8B-B14F-4D97-AF65-F5344CB8AC3E}">
        <p14:creationId xmlns:p14="http://schemas.microsoft.com/office/powerpoint/2010/main" val="198011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lstStyle/>
          <a:p>
            <a:r>
              <a:rPr lang="en-US" dirty="0"/>
              <a:t>The art and science of keeping messages secure is called cryptography. It is practiced by cryptographers, and cryptanalyst are practitioners of cryptanalysis, the art and science of breaking the cipher text. </a:t>
            </a:r>
          </a:p>
          <a:p>
            <a:r>
              <a:rPr lang="en-US" dirty="0"/>
              <a:t>Earlier the requirement of information security within an organization was primarily provided by physical and administrative means. But the concept of network security became quite evident with the introduction of computers and later with introduction of distributed systems. </a:t>
            </a:r>
          </a:p>
          <a:p>
            <a:r>
              <a:rPr lang="en-US" dirty="0"/>
              <a:t>The need of cryptographic algorithm is to avoid threat to integrity, confidentiality and availability. </a:t>
            </a:r>
            <a:endParaRPr lang="en-IN" dirty="0"/>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lnSpcReduction="10000"/>
          </a:bodyPr>
          <a:lstStyle/>
          <a:p>
            <a:r>
              <a:rPr lang="en-US" i="0" dirty="0">
                <a:solidFill>
                  <a:schemeClr val="tx1"/>
                </a:solidFill>
                <a:effectLst/>
              </a:rPr>
              <a:t>Substitution technique is a classical encryption technique where the characters present in the original message are replaced by the other characters or numbers or by symbols.</a:t>
            </a:r>
          </a:p>
          <a:p>
            <a:pPr algn="l"/>
            <a:r>
              <a:rPr lang="en-IN" i="0" dirty="0">
                <a:solidFill>
                  <a:schemeClr val="tx1"/>
                </a:solidFill>
                <a:effectLst/>
              </a:rPr>
              <a:t>Substitution Technique:</a:t>
            </a:r>
          </a:p>
          <a:p>
            <a:pPr algn="l">
              <a:buFont typeface="+mj-lt"/>
              <a:buAutoNum type="arabicPeriod"/>
            </a:pPr>
            <a:r>
              <a:rPr lang="en-IN" dirty="0">
                <a:solidFill>
                  <a:schemeClr val="tx1"/>
                </a:solidFill>
              </a:rPr>
              <a:t>Caesar Cipher</a:t>
            </a:r>
            <a:endParaRPr lang="en-IN" i="0" dirty="0">
              <a:solidFill>
                <a:schemeClr val="tx1"/>
              </a:solidFill>
              <a:effectLst/>
            </a:endParaRPr>
          </a:p>
          <a:p>
            <a:pPr algn="l">
              <a:buFont typeface="+mj-lt"/>
              <a:buAutoNum type="arabicPeriod"/>
            </a:pPr>
            <a:r>
              <a:rPr lang="en-IN" dirty="0">
                <a:solidFill>
                  <a:schemeClr val="tx1"/>
                </a:solidFill>
              </a:rPr>
              <a:t>Monoalphabetic Cipher</a:t>
            </a:r>
            <a:endParaRPr lang="en-IN" i="0" dirty="0">
              <a:solidFill>
                <a:schemeClr val="tx1"/>
              </a:solidFill>
              <a:effectLst/>
            </a:endParaRPr>
          </a:p>
          <a:p>
            <a:pPr algn="l">
              <a:buFont typeface="+mj-lt"/>
              <a:buAutoNum type="arabicPeriod"/>
            </a:pPr>
            <a:r>
              <a:rPr lang="en-IN" dirty="0">
                <a:solidFill>
                  <a:schemeClr val="tx1"/>
                </a:solidFill>
              </a:rPr>
              <a:t>Playfair Cipher</a:t>
            </a:r>
            <a:endParaRPr lang="en-IN" i="0" dirty="0">
              <a:solidFill>
                <a:schemeClr val="tx1"/>
              </a:solidFill>
              <a:effectLst/>
            </a:endParaRPr>
          </a:p>
          <a:p>
            <a:pPr algn="l">
              <a:buFont typeface="+mj-lt"/>
              <a:buAutoNum type="arabicPeriod"/>
            </a:pPr>
            <a:r>
              <a:rPr lang="en-IN" dirty="0">
                <a:solidFill>
                  <a:schemeClr val="tx1"/>
                </a:solidFill>
              </a:rPr>
              <a:t>Hill Cipher</a:t>
            </a:r>
            <a:endParaRPr lang="en-IN" i="0" dirty="0">
              <a:solidFill>
                <a:schemeClr val="tx1"/>
              </a:solidFill>
              <a:effectLst/>
            </a:endParaRPr>
          </a:p>
          <a:p>
            <a:pPr algn="l">
              <a:buFont typeface="+mj-lt"/>
              <a:buAutoNum type="arabicPeriod"/>
            </a:pPr>
            <a:r>
              <a:rPr lang="en-IN" dirty="0">
                <a:solidFill>
                  <a:schemeClr val="tx1"/>
                </a:solidFill>
              </a:rPr>
              <a:t>Polyalphabetic Cipher</a:t>
            </a:r>
            <a:endParaRPr lang="en-IN" i="0" dirty="0">
              <a:solidFill>
                <a:schemeClr val="tx1"/>
              </a:solidFill>
              <a:effectLst/>
            </a:endParaRPr>
          </a:p>
          <a:p>
            <a:pPr algn="l">
              <a:buFont typeface="+mj-lt"/>
              <a:buAutoNum type="arabicPeriod"/>
            </a:pPr>
            <a:r>
              <a:rPr lang="en-IN" dirty="0">
                <a:solidFill>
                  <a:schemeClr val="tx1"/>
                </a:solidFill>
              </a:rPr>
              <a:t>One-Time Pad</a:t>
            </a:r>
            <a:endParaRPr lang="en-IN" i="0" dirty="0">
              <a:solidFill>
                <a:schemeClr val="tx1"/>
              </a:solidFill>
              <a:effectLst/>
            </a:endParaRPr>
          </a:p>
          <a:p>
            <a:endParaRPr lang="en-IN" dirty="0">
              <a:solidFill>
                <a:schemeClr val="tx1"/>
              </a:solidFill>
            </a:endParaRPr>
          </a:p>
        </p:txBody>
      </p:sp>
    </p:spTree>
    <p:extLst>
      <p:ext uri="{BB962C8B-B14F-4D97-AF65-F5344CB8AC3E}">
        <p14:creationId xmlns:p14="http://schemas.microsoft.com/office/powerpoint/2010/main" val="273908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0C3-5084-4E14-8ACE-D15BBBFEBF8A}"/>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8E36F42-0C7C-49D7-8EAB-0451BFFC44CB}"/>
              </a:ext>
            </a:extLst>
          </p:cNvPr>
          <p:cNvSpPr>
            <a:spLocks noGrp="1"/>
          </p:cNvSpPr>
          <p:nvPr>
            <p:ph idx="1"/>
          </p:nvPr>
        </p:nvSpPr>
        <p:spPr/>
        <p:txBody>
          <a:bodyPr/>
          <a:lstStyle/>
          <a:p>
            <a:r>
              <a:rPr lang="en-US" dirty="0"/>
              <a:t>Cryptology, which is the study of cryptosystems, encompasses two disciplines: cryptography and cryptanalysis. It is one of the major areas of study in information security. Cryptography is defined as the science and art of encrypting and decrypting data using some special measures. Encryption is the method of disguising plaintext in such a way as to hide its substance while decryption (which is the opposite of encryption) is unhiding the substance by changing the ciphertext to its original plaintext. Cryptanalysis, on the other hand, is the branch of science which deals with breaking the codes and extracting the hidden meaning, while the whole system which comprises both cryptography and cryptanalysis is called cryptosystem. </a:t>
            </a:r>
            <a:endParaRPr lang="en-IN" dirty="0"/>
          </a:p>
        </p:txBody>
      </p:sp>
    </p:spTree>
    <p:extLst>
      <p:ext uri="{BB962C8B-B14F-4D97-AF65-F5344CB8AC3E}">
        <p14:creationId xmlns:p14="http://schemas.microsoft.com/office/powerpoint/2010/main" val="38129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DFAE-8107-427F-ABF2-DD18A8B026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EA78B8-08E0-48B6-8A23-ECCB5B3DADF2}"/>
              </a:ext>
            </a:extLst>
          </p:cNvPr>
          <p:cNvSpPr>
            <a:spLocks noGrp="1"/>
          </p:cNvSpPr>
          <p:nvPr>
            <p:ph idx="1"/>
          </p:nvPr>
        </p:nvSpPr>
        <p:spPr/>
        <p:txBody>
          <a:bodyPr>
            <a:normAutofit fontScale="92500"/>
          </a:bodyPr>
          <a:lstStyle/>
          <a:p>
            <a:pPr marL="0" indent="0" algn="ctr">
              <a:buNone/>
            </a:pPr>
            <a:r>
              <a:rPr lang="en-IN" sz="2600" dirty="0"/>
              <a:t>Cryptographic Algorithms (Ciphers) </a:t>
            </a:r>
          </a:p>
          <a:p>
            <a:r>
              <a:rPr lang="en-US" sz="2200" dirty="0"/>
              <a:t>A cipher is an algorithmic function which converts plaintext messages into unreadable forms by applying a set of transformation techniques to each letter in the plaintext. The particular transformations employed at any time are controlled by a secret key, called cryptographic key, used at that time. The security of the ciphertext is said to rest majorly on the secrecy of this key. </a:t>
            </a:r>
          </a:p>
          <a:p>
            <a:r>
              <a:rPr lang="en-US" sz="2200" dirty="0"/>
              <a:t>In a study in 2009, Poschmann wrote that ciphers can be classified using several criteria. According to one of such criteria, the ciphers are classified as symmetric key and asymmetric key. In symmetric key ciphers, the same key is used for both encryption and decryption. The key used for encryption is called the public key and the key used for decryption is called the private key. The public key can be revealed without compromising the security of the system while the corresponding private key, however, must not be revealed to any party.</a:t>
            </a:r>
            <a:endParaRPr lang="en-IN" sz="2200" dirty="0"/>
          </a:p>
        </p:txBody>
      </p:sp>
    </p:spTree>
    <p:extLst>
      <p:ext uri="{BB962C8B-B14F-4D97-AF65-F5344CB8AC3E}">
        <p14:creationId xmlns:p14="http://schemas.microsoft.com/office/powerpoint/2010/main" val="264507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6D3D-073A-45A9-BDFF-C292A69F0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6E456B-BF7B-4A36-8DB6-A01CC00A55E5}"/>
              </a:ext>
            </a:extLst>
          </p:cNvPr>
          <p:cNvSpPr>
            <a:spLocks noGrp="1"/>
          </p:cNvSpPr>
          <p:nvPr>
            <p:ph idx="1"/>
          </p:nvPr>
        </p:nvSpPr>
        <p:spPr/>
        <p:txBody>
          <a:bodyPr>
            <a:normAutofit lnSpcReduction="10000"/>
          </a:bodyPr>
          <a:lstStyle/>
          <a:p>
            <a:r>
              <a:rPr lang="en-US" dirty="0"/>
              <a:t>Poschmann (2009) further wrote that, in symmetric encryption, ciphers can be classified into stream ciphers and block ciphers; stream ciphers obtain ciphertext by using the XOR of the plaintext and keystream (bi-wise). </a:t>
            </a:r>
          </a:p>
          <a:p>
            <a:r>
              <a:rPr lang="en-US" dirty="0"/>
              <a:t>They are grouped into two: synchronous stream cipher, whose key sequence does not depend on the plaintext and ciphertext but only on the previous elements of the key sequence and the initial key, e.g. One-time password (OTP); and asynchronous stream cipher, whose keystream depends on the plaintext or ciphertext, e.g. Cipher Feedback mode (CFB). Other examples of stream ciphers include RC4 and SEAL. </a:t>
            </a:r>
          </a:p>
          <a:p>
            <a:r>
              <a:rPr lang="en-US" dirty="0"/>
              <a:t>Block ciphers, on the other hand, operate on a fixed length block size. It can be considered simply as a large lookup-table (substitution cipher). In particular, identical plaintext blocks encrypt to identical ciphertextblocks. Examples include Data Encryption Standard (DES), 3Data Encryption Standard (3DES), Advanced Encryption Standard (AES), Blowfish, </a:t>
            </a:r>
            <a:r>
              <a:rPr lang="en-US" dirty="0" err="1"/>
              <a:t>etc</a:t>
            </a:r>
            <a:endParaRPr lang="en-IN" dirty="0"/>
          </a:p>
        </p:txBody>
      </p:sp>
    </p:spTree>
    <p:extLst>
      <p:ext uri="{BB962C8B-B14F-4D97-AF65-F5344CB8AC3E}">
        <p14:creationId xmlns:p14="http://schemas.microsoft.com/office/powerpoint/2010/main" val="267637742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582</TotalTime>
  <Words>1697</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Candara</vt:lpstr>
      <vt:lpstr>Consolas</vt:lpstr>
      <vt:lpstr>inter-regular</vt:lpstr>
      <vt:lpstr>Tech Computer 16x9</vt:lpstr>
      <vt:lpstr>Encryption using Substitution techniques</vt:lpstr>
      <vt:lpstr>Title and Content Layout with List</vt:lpstr>
      <vt:lpstr>ABSTRACT</vt:lpstr>
      <vt:lpstr>PROBLEM STATEMENT</vt:lpstr>
      <vt:lpstr>INTRODUCTION</vt:lpstr>
      <vt:lpstr>PowerPoint Presentation</vt:lpstr>
      <vt:lpstr>LITERATURE SURVEY</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GIT HUB SET-UP</vt:lpstr>
      <vt:lpstr>FLOW-CHART</vt:lpstr>
      <vt:lpstr>ALPHA TESTING</vt:lpstr>
      <vt:lpstr>PowerPoint Presentation</vt:lpstr>
      <vt:lpstr>PowerPoint Presentation</vt:lpstr>
      <vt:lpstr>PowerPoint Presentation</vt:lpstr>
      <vt:lpstr>PowerPoint Presentation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using Substitution techniques</dc:title>
  <dc:creator>Kodhati Sidharth Rao</dc:creator>
  <cp:lastModifiedBy>Kodhati Sidharth Rao</cp:lastModifiedBy>
  <cp:revision>11</cp:revision>
  <dcterms:created xsi:type="dcterms:W3CDTF">2022-01-29T14:10:08Z</dcterms:created>
  <dcterms:modified xsi:type="dcterms:W3CDTF">2022-02-25T09:05:14Z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