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2" r:id="rId6"/>
    <p:sldId id="283" r:id="rId7"/>
    <p:sldId id="284" r:id="rId8"/>
    <p:sldId id="288" r:id="rId9"/>
    <p:sldId id="285" r:id="rId10"/>
    <p:sldId id="286" r:id="rId11"/>
    <p:sldId id="287" r:id="rId12"/>
    <p:sldId id="289" r:id="rId13"/>
    <p:sldId id="290" r:id="rId14"/>
    <p:sldId id="291" r:id="rId15"/>
    <p:sldId id="295" r:id="rId16"/>
    <p:sldId id="294" r:id="rId17"/>
    <p:sldId id="29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08" autoAdjust="0"/>
    <p:restoredTop sz="94619" autoAdjust="0"/>
  </p:normalViewPr>
  <p:slideViewPr>
    <p:cSldViewPr snapToGrid="0">
      <p:cViewPr varScale="1">
        <p:scale>
          <a:sx n="85" d="100"/>
          <a:sy n="85" d="100"/>
        </p:scale>
        <p:origin x="31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5/4/2022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ciencedirect.com/science/article/pii/S1002007108002736#fd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Travelling_salesman_problem#cite_note-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4" y="1058285"/>
            <a:ext cx="3485073" cy="2420504"/>
          </a:xfrm>
        </p:spPr>
        <p:txBody>
          <a:bodyPr>
            <a:normAutofit/>
          </a:bodyPr>
          <a:lstStyle/>
          <a:p>
            <a:r>
              <a:rPr lang="en-US" sz="2800" dirty="0"/>
              <a:t>TRAVELLING SALESMAN OPTIMIZATION PROLEM USING ACO</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404980" y="3478789"/>
            <a:ext cx="3485072" cy="2020925"/>
          </a:xfrm>
        </p:spPr>
        <p:txBody>
          <a:bodyPr>
            <a:normAutofit fontScale="77500" lnSpcReduction="20000"/>
          </a:bodyPr>
          <a:lstStyle/>
          <a:p>
            <a:r>
              <a:rPr lang="en-US" dirty="0">
                <a:solidFill>
                  <a:srgbClr val="5792BA"/>
                </a:solidFill>
              </a:rPr>
              <a:t>Done By: -</a:t>
            </a:r>
          </a:p>
          <a:p>
            <a:r>
              <a:rPr lang="en-US" sz="2300" dirty="0">
                <a:solidFill>
                  <a:srgbClr val="5792BA"/>
                </a:solidFill>
              </a:rPr>
              <a:t>V. Abhiram (2010030180)</a:t>
            </a:r>
          </a:p>
          <a:p>
            <a:r>
              <a:rPr lang="en-US" dirty="0">
                <a:solidFill>
                  <a:srgbClr val="5792BA"/>
                </a:solidFill>
              </a:rPr>
              <a:t>A. R</a:t>
            </a:r>
            <a:r>
              <a:rPr lang="en-US" sz="2300" dirty="0">
                <a:solidFill>
                  <a:srgbClr val="5792BA"/>
                </a:solidFill>
              </a:rPr>
              <a:t>aghavendra (2010030394)</a:t>
            </a:r>
          </a:p>
          <a:p>
            <a:r>
              <a:rPr lang="en-US" sz="2300" dirty="0">
                <a:solidFill>
                  <a:srgbClr val="5792BA"/>
                </a:solidFill>
              </a:rPr>
              <a:t>K. Sidharth (2010030443)</a:t>
            </a:r>
          </a:p>
          <a:p>
            <a:r>
              <a:rPr lang="en-US" sz="2300" dirty="0">
                <a:solidFill>
                  <a:srgbClr val="5792BA"/>
                </a:solidFill>
              </a:rPr>
              <a:t>R. Vivek Vardhan (2010030142)</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F9E4BD-46E8-4F98-A0C7-24F9C57DBAEC}"/>
              </a:ext>
            </a:extLst>
          </p:cNvPr>
          <p:cNvSpPr>
            <a:spLocks noGrp="1"/>
          </p:cNvSpPr>
          <p:nvPr>
            <p:ph idx="1"/>
          </p:nvPr>
        </p:nvSpPr>
        <p:spPr>
          <a:xfrm>
            <a:off x="919119" y="869087"/>
            <a:ext cx="10353762" cy="3714749"/>
          </a:xfrm>
        </p:spPr>
        <p:txBody>
          <a:bodyPr>
            <a:noAutofit/>
          </a:bodyPr>
          <a:lstStyle/>
          <a:p>
            <a:r>
              <a:rPr lang="en-US" sz="2100" dirty="0">
                <a:solidFill>
                  <a:schemeClr val="tx1"/>
                </a:solidFill>
                <a:latin typeface="urw-din"/>
              </a:rPr>
              <a:t>where </a:t>
            </a:r>
            <a:r>
              <a:rPr lang="en-US" sz="2100" dirty="0" err="1">
                <a:solidFill>
                  <a:schemeClr val="tx1"/>
                </a:solidFill>
                <a:latin typeface="urw-din"/>
              </a:rPr>
              <a:t>τij</a:t>
            </a:r>
            <a:r>
              <a:rPr lang="en-US" sz="2100" dirty="0">
                <a:solidFill>
                  <a:schemeClr val="tx1"/>
                </a:solidFill>
                <a:latin typeface="urw-din"/>
              </a:rPr>
              <a:t> is the intensity of pheromone trail between cities </a:t>
            </a:r>
            <a:r>
              <a:rPr lang="en-US" sz="2100" dirty="0" err="1">
                <a:solidFill>
                  <a:schemeClr val="tx1"/>
                </a:solidFill>
                <a:latin typeface="urw-din"/>
              </a:rPr>
              <a:t>i</a:t>
            </a:r>
            <a:r>
              <a:rPr lang="en-US" sz="2100" dirty="0">
                <a:solidFill>
                  <a:schemeClr val="tx1"/>
                </a:solidFill>
                <a:latin typeface="urw-din"/>
              </a:rPr>
              <a:t> and j, α the parameter to regulate the influence of </a:t>
            </a:r>
            <a:r>
              <a:rPr lang="en-US" sz="2100" dirty="0" err="1">
                <a:solidFill>
                  <a:schemeClr val="tx1"/>
                </a:solidFill>
                <a:latin typeface="urw-din"/>
              </a:rPr>
              <a:t>τij</a:t>
            </a:r>
            <a:r>
              <a:rPr lang="en-US" sz="2100" dirty="0">
                <a:solidFill>
                  <a:schemeClr val="tx1"/>
                </a:solidFill>
                <a:latin typeface="urw-din"/>
              </a:rPr>
              <a:t>, </a:t>
            </a:r>
            <a:r>
              <a:rPr lang="en-US" sz="2100" dirty="0" err="1">
                <a:solidFill>
                  <a:schemeClr val="tx1"/>
                </a:solidFill>
                <a:latin typeface="urw-din"/>
              </a:rPr>
              <a:t>ηij</a:t>
            </a:r>
            <a:r>
              <a:rPr lang="en-US" sz="2100" dirty="0">
                <a:solidFill>
                  <a:schemeClr val="tx1"/>
                </a:solidFill>
                <a:latin typeface="urw-din"/>
              </a:rPr>
              <a:t> the visibility of city j from city </a:t>
            </a:r>
            <a:r>
              <a:rPr lang="en-US" sz="2100" dirty="0" err="1">
                <a:solidFill>
                  <a:schemeClr val="tx1"/>
                </a:solidFill>
                <a:latin typeface="urw-din"/>
              </a:rPr>
              <a:t>i</a:t>
            </a:r>
            <a:r>
              <a:rPr lang="en-US" sz="2100" dirty="0">
                <a:solidFill>
                  <a:schemeClr val="tx1"/>
                </a:solidFill>
                <a:latin typeface="urw-din"/>
              </a:rPr>
              <a:t>, which is always set as 1/</a:t>
            </a:r>
            <a:r>
              <a:rPr lang="en-US" sz="2100" dirty="0" err="1">
                <a:solidFill>
                  <a:schemeClr val="tx1"/>
                </a:solidFill>
                <a:latin typeface="urw-din"/>
              </a:rPr>
              <a:t>dij</a:t>
            </a:r>
            <a:r>
              <a:rPr lang="en-US" sz="2100" dirty="0">
                <a:solidFill>
                  <a:schemeClr val="tx1"/>
                </a:solidFill>
                <a:latin typeface="urw-din"/>
              </a:rPr>
              <a:t> (</a:t>
            </a:r>
            <a:r>
              <a:rPr lang="en-US" sz="2100" dirty="0" err="1">
                <a:solidFill>
                  <a:schemeClr val="tx1"/>
                </a:solidFill>
                <a:latin typeface="urw-din"/>
              </a:rPr>
              <a:t>dij</a:t>
            </a:r>
            <a:r>
              <a:rPr lang="en-US" sz="2100" dirty="0">
                <a:solidFill>
                  <a:schemeClr val="tx1"/>
                </a:solidFill>
                <a:latin typeface="urw-din"/>
              </a:rPr>
              <a:t> is the distance between city </a:t>
            </a:r>
            <a:r>
              <a:rPr lang="en-US" sz="2100" dirty="0" err="1">
                <a:solidFill>
                  <a:schemeClr val="tx1"/>
                </a:solidFill>
                <a:latin typeface="urw-din"/>
              </a:rPr>
              <a:t>i</a:t>
            </a:r>
            <a:r>
              <a:rPr lang="en-US" sz="2100" dirty="0">
                <a:solidFill>
                  <a:schemeClr val="tx1"/>
                </a:solidFill>
                <a:latin typeface="urw-din"/>
              </a:rPr>
              <a:t> and j), β the parameter to regulate the influence of </a:t>
            </a:r>
            <a:r>
              <a:rPr lang="en-US" sz="2100" dirty="0" err="1">
                <a:solidFill>
                  <a:schemeClr val="tx1"/>
                </a:solidFill>
                <a:latin typeface="urw-din"/>
              </a:rPr>
              <a:t>ηij</a:t>
            </a:r>
            <a:r>
              <a:rPr lang="en-US" sz="2100" dirty="0">
                <a:solidFill>
                  <a:schemeClr val="tx1"/>
                </a:solidFill>
                <a:latin typeface="urw-din"/>
              </a:rPr>
              <a:t> and </a:t>
            </a:r>
            <a:r>
              <a:rPr lang="en-US" sz="2100">
                <a:solidFill>
                  <a:schemeClr val="tx1"/>
                </a:solidFill>
                <a:latin typeface="urw-din"/>
              </a:rPr>
              <a:t>allowedk</a:t>
            </a:r>
            <a:r>
              <a:rPr lang="en-US" sz="2100" dirty="0">
                <a:solidFill>
                  <a:schemeClr val="tx1"/>
                </a:solidFill>
                <a:latin typeface="urw-din"/>
              </a:rPr>
              <a:t> the set of cities that have not been visited yet, respectively.</a:t>
            </a:r>
          </a:p>
          <a:p>
            <a:r>
              <a:rPr lang="en-US" sz="2100" b="0" i="0" dirty="0">
                <a:solidFill>
                  <a:schemeClr val="tx1"/>
                </a:solidFill>
                <a:effectLst/>
                <a:latin typeface="urw-din"/>
              </a:rPr>
              <a:t>At the beginning, </a:t>
            </a:r>
            <a:r>
              <a:rPr lang="en-US" sz="2100" b="0" i="1" dirty="0">
                <a:solidFill>
                  <a:schemeClr val="tx1"/>
                </a:solidFill>
                <a:effectLst/>
                <a:latin typeface="urw-din"/>
              </a:rPr>
              <a:t>l</a:t>
            </a:r>
            <a:r>
              <a:rPr lang="en-US" sz="2100" b="0" i="0" dirty="0">
                <a:solidFill>
                  <a:schemeClr val="tx1"/>
                </a:solidFill>
                <a:effectLst/>
                <a:latin typeface="urw-din"/>
              </a:rPr>
              <a:t> ants are placed to the </a:t>
            </a:r>
            <a:r>
              <a:rPr lang="en-US" sz="2100" b="0" i="1" dirty="0">
                <a:solidFill>
                  <a:schemeClr val="tx1"/>
                </a:solidFill>
                <a:effectLst/>
                <a:latin typeface="urw-din"/>
              </a:rPr>
              <a:t>n</a:t>
            </a:r>
            <a:r>
              <a:rPr lang="en-US" sz="2100" b="0" i="0" dirty="0">
                <a:solidFill>
                  <a:schemeClr val="tx1"/>
                </a:solidFill>
                <a:effectLst/>
                <a:latin typeface="urw-din"/>
              </a:rPr>
              <a:t> cities randomly. Then each ant decides the next city to be visited according to the probability </a:t>
            </a:r>
            <a:r>
              <a:rPr lang="en-US" sz="2100" b="0" i="1" dirty="0" err="1">
                <a:solidFill>
                  <a:schemeClr val="tx1"/>
                </a:solidFill>
                <a:effectLst/>
                <a:latin typeface="urw-din"/>
              </a:rPr>
              <a:t>p</a:t>
            </a:r>
            <a:r>
              <a:rPr lang="en-US" sz="2100" b="0" i="1" baseline="-25000" dirty="0" err="1">
                <a:solidFill>
                  <a:schemeClr val="tx1"/>
                </a:solidFill>
                <a:effectLst/>
                <a:latin typeface="urw-din"/>
              </a:rPr>
              <a:t>ij</a:t>
            </a:r>
            <a:r>
              <a:rPr lang="en-US" sz="2100" b="0" i="1" baseline="30000" dirty="0" err="1">
                <a:solidFill>
                  <a:schemeClr val="tx1"/>
                </a:solidFill>
                <a:effectLst/>
                <a:latin typeface="urw-din"/>
              </a:rPr>
              <a:t>k</a:t>
            </a:r>
            <a:r>
              <a:rPr lang="en-US" sz="2100" b="0" i="0" dirty="0">
                <a:solidFill>
                  <a:schemeClr val="tx1"/>
                </a:solidFill>
                <a:effectLst/>
                <a:latin typeface="urw-din"/>
              </a:rPr>
              <a:t> given by Eq. </a:t>
            </a:r>
            <a:r>
              <a:rPr lang="en-US" sz="2100" b="0" i="0" u="none" strike="noStrike" dirty="0">
                <a:solidFill>
                  <a:schemeClr val="tx1"/>
                </a:solidFill>
                <a:effectLst/>
                <a:latin typeface="urw-din"/>
                <a:hlinkClick r:id="rId2">
                  <a:extLst>
                    <a:ext uri="{A12FA001-AC4F-418D-AE19-62706E023703}">
                      <ahyp:hlinkClr xmlns:ahyp="http://schemas.microsoft.com/office/drawing/2018/hyperlinkcolor" val="tx"/>
                    </a:ext>
                  </a:extLst>
                </a:hlinkClick>
              </a:rPr>
              <a:t>(1)</a:t>
            </a:r>
            <a:r>
              <a:rPr lang="en-US" sz="2100" b="0" i="0" dirty="0">
                <a:solidFill>
                  <a:schemeClr val="tx1"/>
                </a:solidFill>
                <a:effectLst/>
                <a:latin typeface="urw-din"/>
              </a:rPr>
              <a:t>. After </a:t>
            </a:r>
            <a:r>
              <a:rPr lang="en-US" sz="2100" b="0" i="1" dirty="0">
                <a:solidFill>
                  <a:schemeClr val="tx1"/>
                </a:solidFill>
                <a:effectLst/>
                <a:latin typeface="urw-din"/>
              </a:rPr>
              <a:t>n</a:t>
            </a:r>
            <a:r>
              <a:rPr lang="en-US" sz="2100" b="0" i="0" dirty="0">
                <a:solidFill>
                  <a:schemeClr val="tx1"/>
                </a:solidFill>
                <a:effectLst/>
                <a:latin typeface="urw-din"/>
              </a:rPr>
              <a:t> iterations of this process, every ant completes a tour. Obviously, the ants with shorter tours should leave more pheromone than those with longer tours. Therefore, the trail levels are updated as on a tour each ant leaves pheromone quantity given by </a:t>
            </a:r>
            <a:r>
              <a:rPr lang="en-US" sz="2100" b="0" i="1" dirty="0">
                <a:solidFill>
                  <a:schemeClr val="tx1"/>
                </a:solidFill>
                <a:effectLst/>
                <a:latin typeface="urw-din"/>
              </a:rPr>
              <a:t>Q</a:t>
            </a:r>
            <a:r>
              <a:rPr lang="en-US" sz="2100" b="0" i="0" dirty="0">
                <a:solidFill>
                  <a:schemeClr val="tx1"/>
                </a:solidFill>
                <a:effectLst/>
                <a:latin typeface="urw-din"/>
              </a:rPr>
              <a:t>/</a:t>
            </a:r>
            <a:r>
              <a:rPr lang="en-US" sz="2100" b="0" i="1" dirty="0">
                <a:solidFill>
                  <a:schemeClr val="tx1"/>
                </a:solidFill>
                <a:effectLst/>
                <a:latin typeface="urw-din"/>
              </a:rPr>
              <a:t>L</a:t>
            </a:r>
            <a:r>
              <a:rPr lang="en-US" sz="2100" b="0" i="1" baseline="-25000" dirty="0">
                <a:solidFill>
                  <a:schemeClr val="tx1"/>
                </a:solidFill>
                <a:effectLst/>
                <a:latin typeface="urw-din"/>
              </a:rPr>
              <a:t>k</a:t>
            </a:r>
            <a:r>
              <a:rPr lang="en-US" sz="2100" b="0" i="0" dirty="0">
                <a:solidFill>
                  <a:schemeClr val="tx1"/>
                </a:solidFill>
                <a:effectLst/>
                <a:latin typeface="urw-din"/>
              </a:rPr>
              <a:t>, where </a:t>
            </a:r>
            <a:r>
              <a:rPr lang="en-US" sz="2100" b="0" i="1" dirty="0">
                <a:solidFill>
                  <a:schemeClr val="tx1"/>
                </a:solidFill>
                <a:effectLst/>
                <a:latin typeface="urw-din"/>
              </a:rPr>
              <a:t>Q</a:t>
            </a:r>
            <a:r>
              <a:rPr lang="en-US" sz="2100" b="0" i="0" dirty="0">
                <a:solidFill>
                  <a:schemeClr val="tx1"/>
                </a:solidFill>
                <a:effectLst/>
                <a:latin typeface="urw-din"/>
              </a:rPr>
              <a:t> is a constant and </a:t>
            </a:r>
            <a:r>
              <a:rPr lang="en-US" sz="2100" b="0" i="1" dirty="0">
                <a:solidFill>
                  <a:schemeClr val="tx1"/>
                </a:solidFill>
                <a:effectLst/>
                <a:latin typeface="urw-din"/>
              </a:rPr>
              <a:t>L</a:t>
            </a:r>
            <a:r>
              <a:rPr lang="en-US" sz="2100" b="0" i="1" baseline="-25000" dirty="0">
                <a:solidFill>
                  <a:schemeClr val="tx1"/>
                </a:solidFill>
                <a:effectLst/>
                <a:latin typeface="urw-din"/>
              </a:rPr>
              <a:t>k</a:t>
            </a:r>
            <a:r>
              <a:rPr lang="en-US" sz="2100" b="0" i="0" dirty="0">
                <a:solidFill>
                  <a:schemeClr val="tx1"/>
                </a:solidFill>
                <a:effectLst/>
                <a:latin typeface="urw-din"/>
              </a:rPr>
              <a:t> the length of its tour, respectively. On the other hand, the pheromone will evaporate as the time goes by. </a:t>
            </a:r>
            <a:endParaRPr lang="en-US" sz="2100" dirty="0">
              <a:solidFill>
                <a:schemeClr val="tx1"/>
              </a:solidFill>
              <a:latin typeface="urw-din"/>
            </a:endParaRPr>
          </a:p>
          <a:p>
            <a:endParaRPr lang="en-IN" sz="2100" dirty="0">
              <a:solidFill>
                <a:schemeClr val="tx1"/>
              </a:solidFill>
              <a:latin typeface="urw-din"/>
            </a:endParaRPr>
          </a:p>
        </p:txBody>
      </p:sp>
    </p:spTree>
    <p:extLst>
      <p:ext uri="{BB962C8B-B14F-4D97-AF65-F5344CB8AC3E}">
        <p14:creationId xmlns:p14="http://schemas.microsoft.com/office/powerpoint/2010/main" val="3265205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CB9448-2837-4218-8461-9876542A2E4C}"/>
              </a:ext>
            </a:extLst>
          </p:cNvPr>
          <p:cNvSpPr>
            <a:spLocks noGrp="1"/>
          </p:cNvSpPr>
          <p:nvPr>
            <p:ph idx="1"/>
          </p:nvPr>
        </p:nvSpPr>
        <p:spPr>
          <a:xfrm>
            <a:off x="919119" y="913475"/>
            <a:ext cx="10353762" cy="5212117"/>
          </a:xfrm>
        </p:spPr>
        <p:txBody>
          <a:bodyPr>
            <a:normAutofit/>
          </a:bodyPr>
          <a:lstStyle/>
          <a:p>
            <a:r>
              <a:rPr lang="en-US" sz="2100" b="0" i="0" dirty="0">
                <a:solidFill>
                  <a:schemeClr val="tx1"/>
                </a:solidFill>
                <a:effectLst/>
                <a:latin typeface="urw-din"/>
              </a:rPr>
              <a:t>Then the updating rule of </a:t>
            </a:r>
            <a:r>
              <a:rPr lang="en-US" sz="2100" b="0" i="1" dirty="0" err="1">
                <a:solidFill>
                  <a:schemeClr val="tx1"/>
                </a:solidFill>
                <a:effectLst/>
                <a:latin typeface="urw-din"/>
              </a:rPr>
              <a:t>τ</a:t>
            </a:r>
            <a:r>
              <a:rPr lang="en-US" sz="2100" b="0" i="1" baseline="-25000" dirty="0" err="1">
                <a:solidFill>
                  <a:schemeClr val="tx1"/>
                </a:solidFill>
                <a:effectLst/>
                <a:latin typeface="urw-din"/>
              </a:rPr>
              <a:t>ij</a:t>
            </a:r>
            <a:r>
              <a:rPr lang="en-US" sz="2100" b="0" i="0" dirty="0">
                <a:solidFill>
                  <a:schemeClr val="tx1"/>
                </a:solidFill>
                <a:effectLst/>
                <a:latin typeface="urw-din"/>
              </a:rPr>
              <a:t> could be written as follows:</a:t>
            </a:r>
            <a:br>
              <a:rPr lang="en-US" sz="2100" b="0" i="0" dirty="0">
                <a:solidFill>
                  <a:schemeClr val="tx1"/>
                </a:solidFill>
                <a:effectLst/>
                <a:latin typeface="urw-din"/>
              </a:rPr>
            </a:br>
            <a:endParaRPr lang="en-US" sz="2100" b="0" i="0" dirty="0">
              <a:solidFill>
                <a:schemeClr val="tx1"/>
              </a:solidFill>
              <a:effectLst/>
              <a:latin typeface="urw-din"/>
            </a:endParaRPr>
          </a:p>
          <a:p>
            <a:endParaRPr lang="en-US" sz="2100" dirty="0">
              <a:solidFill>
                <a:schemeClr val="tx1"/>
              </a:solidFill>
              <a:effectLst/>
              <a:latin typeface="urw-din"/>
            </a:endParaRPr>
          </a:p>
          <a:p>
            <a:endParaRPr lang="en-US" sz="2100" b="0" i="0" dirty="0">
              <a:solidFill>
                <a:schemeClr val="tx1"/>
              </a:solidFill>
              <a:effectLst/>
              <a:latin typeface="urw-din"/>
            </a:endParaRPr>
          </a:p>
          <a:p>
            <a:endParaRPr lang="en-US" sz="2100" dirty="0">
              <a:solidFill>
                <a:schemeClr val="tx1"/>
              </a:solidFill>
              <a:effectLst/>
              <a:latin typeface="urw-din"/>
            </a:endParaRPr>
          </a:p>
          <a:p>
            <a:endParaRPr lang="en-US" sz="2100" b="0" i="0" dirty="0">
              <a:solidFill>
                <a:schemeClr val="tx1"/>
              </a:solidFill>
              <a:effectLst/>
              <a:latin typeface="urw-din"/>
            </a:endParaRPr>
          </a:p>
          <a:p>
            <a:endParaRPr lang="en-US" sz="2100" dirty="0">
              <a:solidFill>
                <a:schemeClr val="tx1"/>
              </a:solidFill>
              <a:effectLst/>
              <a:latin typeface="urw-din"/>
            </a:endParaRPr>
          </a:p>
          <a:p>
            <a:pPr marL="36900" indent="0">
              <a:buNone/>
            </a:pPr>
            <a:endParaRPr lang="en-US" sz="2100" b="0" i="0" dirty="0">
              <a:solidFill>
                <a:schemeClr val="tx1"/>
              </a:solidFill>
              <a:effectLst/>
              <a:latin typeface="urw-din"/>
            </a:endParaRPr>
          </a:p>
          <a:p>
            <a:pPr marL="36900" indent="0">
              <a:buNone/>
            </a:pPr>
            <a:r>
              <a:rPr lang="en-US" sz="2100" b="0" i="0" dirty="0">
                <a:solidFill>
                  <a:schemeClr val="tx1"/>
                </a:solidFill>
                <a:effectLst/>
                <a:latin typeface="urw-din"/>
              </a:rPr>
              <a:t>where </a:t>
            </a:r>
            <a:r>
              <a:rPr lang="en-US" sz="2100" b="0" i="1" dirty="0">
                <a:solidFill>
                  <a:schemeClr val="tx1"/>
                </a:solidFill>
                <a:effectLst/>
                <a:latin typeface="urw-din"/>
              </a:rPr>
              <a:t>t</a:t>
            </a:r>
            <a:r>
              <a:rPr lang="en-US" sz="2100" b="0" i="0" dirty="0">
                <a:solidFill>
                  <a:schemeClr val="tx1"/>
                </a:solidFill>
                <a:effectLst/>
                <a:latin typeface="urw-din"/>
              </a:rPr>
              <a:t> is the iteration counter, </a:t>
            </a:r>
            <a:r>
              <a:rPr lang="en-US" sz="2100" b="0" i="1" dirty="0">
                <a:solidFill>
                  <a:schemeClr val="tx1"/>
                </a:solidFill>
                <a:effectLst/>
                <a:latin typeface="urw-din"/>
              </a:rPr>
              <a:t>ρ</a:t>
            </a:r>
            <a:r>
              <a:rPr lang="en-US" sz="2100" b="0" i="0" dirty="0">
                <a:solidFill>
                  <a:schemeClr val="tx1"/>
                </a:solidFill>
                <a:effectLst/>
                <a:latin typeface="urw-din"/>
              </a:rPr>
              <a:t> ϵ [0, 1] the parameter to regulate the reduction of </a:t>
            </a:r>
            <a:r>
              <a:rPr lang="en-US" sz="2100" b="0" i="1" dirty="0" err="1">
                <a:solidFill>
                  <a:schemeClr val="tx1"/>
                </a:solidFill>
                <a:effectLst/>
                <a:latin typeface="urw-din"/>
              </a:rPr>
              <a:t>τ</a:t>
            </a:r>
            <a:r>
              <a:rPr lang="en-US" sz="2100" b="0" i="1" baseline="-25000" dirty="0" err="1">
                <a:solidFill>
                  <a:schemeClr val="tx1"/>
                </a:solidFill>
                <a:effectLst/>
                <a:latin typeface="urw-din"/>
              </a:rPr>
              <a:t>ij</a:t>
            </a:r>
            <a:r>
              <a:rPr lang="en-US" sz="2100" b="0" i="0" dirty="0">
                <a:solidFill>
                  <a:schemeClr val="tx1"/>
                </a:solidFill>
                <a:effectLst/>
                <a:latin typeface="urw-din"/>
              </a:rPr>
              <a:t>, </a:t>
            </a:r>
            <a:r>
              <a:rPr lang="en-US" sz="2100" b="0" i="0" dirty="0" err="1">
                <a:solidFill>
                  <a:schemeClr val="tx1"/>
                </a:solidFill>
                <a:effectLst/>
                <a:latin typeface="urw-din"/>
              </a:rPr>
              <a:t>Δ</a:t>
            </a:r>
            <a:r>
              <a:rPr lang="en-US" sz="2100" b="0" i="1" dirty="0" err="1">
                <a:solidFill>
                  <a:schemeClr val="tx1"/>
                </a:solidFill>
                <a:effectLst/>
                <a:latin typeface="urw-din"/>
              </a:rPr>
              <a:t>τ</a:t>
            </a:r>
            <a:r>
              <a:rPr lang="en-US" sz="2100" b="0" i="1" baseline="-25000" dirty="0" err="1">
                <a:solidFill>
                  <a:schemeClr val="tx1"/>
                </a:solidFill>
                <a:effectLst/>
                <a:latin typeface="urw-din"/>
              </a:rPr>
              <a:t>ij</a:t>
            </a:r>
            <a:r>
              <a:rPr lang="en-US" sz="2100" b="0" i="0" dirty="0">
                <a:solidFill>
                  <a:schemeClr val="tx1"/>
                </a:solidFill>
                <a:effectLst/>
                <a:latin typeface="urw-din"/>
              </a:rPr>
              <a:t> the total increase of trail level on edge (</a:t>
            </a:r>
            <a:r>
              <a:rPr lang="en-US" sz="2100" b="0" i="1" dirty="0" err="1">
                <a:solidFill>
                  <a:schemeClr val="tx1"/>
                </a:solidFill>
                <a:effectLst/>
                <a:latin typeface="urw-din"/>
              </a:rPr>
              <a:t>i</a:t>
            </a:r>
            <a:r>
              <a:rPr lang="en-US" sz="2100" b="0" i="0" dirty="0">
                <a:solidFill>
                  <a:schemeClr val="tx1"/>
                </a:solidFill>
                <a:effectLst/>
                <a:latin typeface="urw-din"/>
              </a:rPr>
              <a:t>, </a:t>
            </a:r>
            <a:r>
              <a:rPr lang="en-US" sz="2100" b="0" i="1" dirty="0">
                <a:solidFill>
                  <a:schemeClr val="tx1"/>
                </a:solidFill>
                <a:effectLst/>
                <a:latin typeface="urw-din"/>
              </a:rPr>
              <a:t>j</a:t>
            </a:r>
            <a:r>
              <a:rPr lang="en-US" sz="2100" b="0" i="0" dirty="0">
                <a:solidFill>
                  <a:schemeClr val="tx1"/>
                </a:solidFill>
                <a:effectLst/>
                <a:latin typeface="urw-din"/>
              </a:rPr>
              <a:t>) and </a:t>
            </a:r>
            <a:r>
              <a:rPr lang="en-US" sz="2100" b="0" i="0" dirty="0" err="1">
                <a:solidFill>
                  <a:schemeClr val="tx1"/>
                </a:solidFill>
                <a:effectLst/>
                <a:latin typeface="urw-din"/>
              </a:rPr>
              <a:t>Δ</a:t>
            </a:r>
            <a:r>
              <a:rPr lang="en-US" sz="2100" b="0" i="1" dirty="0" err="1">
                <a:solidFill>
                  <a:schemeClr val="tx1"/>
                </a:solidFill>
                <a:effectLst/>
                <a:latin typeface="urw-din"/>
              </a:rPr>
              <a:t>τ</a:t>
            </a:r>
            <a:r>
              <a:rPr lang="en-US" sz="2100" b="0" i="1" baseline="-25000" dirty="0" err="1">
                <a:solidFill>
                  <a:schemeClr val="tx1"/>
                </a:solidFill>
                <a:effectLst/>
                <a:latin typeface="urw-din"/>
              </a:rPr>
              <a:t>ij</a:t>
            </a:r>
            <a:r>
              <a:rPr lang="en-US" sz="2100" b="0" i="1" baseline="30000" dirty="0" err="1">
                <a:solidFill>
                  <a:schemeClr val="tx1"/>
                </a:solidFill>
                <a:effectLst/>
                <a:latin typeface="urw-din"/>
              </a:rPr>
              <a:t>k</a:t>
            </a:r>
            <a:r>
              <a:rPr lang="en-US" sz="2100" b="0" i="0" dirty="0">
                <a:solidFill>
                  <a:schemeClr val="tx1"/>
                </a:solidFill>
                <a:effectLst/>
                <a:latin typeface="urw-din"/>
              </a:rPr>
              <a:t> the increase of trail level on edge (</a:t>
            </a:r>
            <a:r>
              <a:rPr lang="en-US" sz="2100" b="0" i="1" dirty="0" err="1">
                <a:solidFill>
                  <a:schemeClr val="tx1"/>
                </a:solidFill>
                <a:effectLst/>
                <a:latin typeface="urw-din"/>
              </a:rPr>
              <a:t>i</a:t>
            </a:r>
            <a:r>
              <a:rPr lang="en-US" sz="2100" b="0" i="0" dirty="0">
                <a:solidFill>
                  <a:schemeClr val="tx1"/>
                </a:solidFill>
                <a:effectLst/>
                <a:latin typeface="urw-din"/>
              </a:rPr>
              <a:t>, </a:t>
            </a:r>
            <a:r>
              <a:rPr lang="en-US" sz="2100" b="0" i="1" dirty="0">
                <a:solidFill>
                  <a:schemeClr val="tx1"/>
                </a:solidFill>
                <a:effectLst/>
                <a:latin typeface="urw-din"/>
              </a:rPr>
              <a:t>j</a:t>
            </a:r>
            <a:r>
              <a:rPr lang="en-US" sz="2100" b="0" i="0" dirty="0">
                <a:solidFill>
                  <a:schemeClr val="tx1"/>
                </a:solidFill>
                <a:effectLst/>
                <a:latin typeface="urw-din"/>
              </a:rPr>
              <a:t>) caused by ant </a:t>
            </a:r>
            <a:r>
              <a:rPr lang="en-US" sz="2100" b="0" i="1" dirty="0">
                <a:solidFill>
                  <a:schemeClr val="tx1"/>
                </a:solidFill>
                <a:effectLst/>
                <a:latin typeface="urw-din"/>
              </a:rPr>
              <a:t>k</a:t>
            </a:r>
            <a:r>
              <a:rPr lang="en-US" sz="2100" b="0" i="0" dirty="0">
                <a:solidFill>
                  <a:schemeClr val="tx1"/>
                </a:solidFill>
                <a:effectLst/>
                <a:latin typeface="urw-din"/>
              </a:rPr>
              <a:t>, respectively.</a:t>
            </a:r>
            <a:endParaRPr lang="en-IN" sz="2100" dirty="0">
              <a:solidFill>
                <a:schemeClr val="tx1"/>
              </a:solidFill>
              <a:latin typeface="urw-din"/>
            </a:endParaRPr>
          </a:p>
          <a:p>
            <a:endParaRPr lang="en-IN" sz="2100" dirty="0"/>
          </a:p>
        </p:txBody>
      </p:sp>
      <p:pic>
        <p:nvPicPr>
          <p:cNvPr id="5" name="Picture 4">
            <a:extLst>
              <a:ext uri="{FF2B5EF4-FFF2-40B4-BE49-F238E27FC236}">
                <a16:creationId xmlns:a16="http://schemas.microsoft.com/office/drawing/2014/main" id="{EF0BAF83-EB7E-4099-B28E-54879D3868D8}"/>
              </a:ext>
            </a:extLst>
          </p:cNvPr>
          <p:cNvPicPr>
            <a:picLocks noChangeAspect="1"/>
          </p:cNvPicPr>
          <p:nvPr/>
        </p:nvPicPr>
        <p:blipFill>
          <a:blip r:embed="rId2"/>
          <a:stretch>
            <a:fillRect/>
          </a:stretch>
        </p:blipFill>
        <p:spPr>
          <a:xfrm>
            <a:off x="1367162" y="1508347"/>
            <a:ext cx="7225343" cy="3004467"/>
          </a:xfrm>
          <a:prstGeom prst="rect">
            <a:avLst/>
          </a:prstGeom>
        </p:spPr>
      </p:pic>
    </p:spTree>
    <p:extLst>
      <p:ext uri="{BB962C8B-B14F-4D97-AF65-F5344CB8AC3E}">
        <p14:creationId xmlns:p14="http://schemas.microsoft.com/office/powerpoint/2010/main" val="1486294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70542-4707-82B3-3E6D-B47C5BBBC22D}"/>
              </a:ext>
            </a:extLst>
          </p:cNvPr>
          <p:cNvSpPr>
            <a:spLocks noGrp="1"/>
          </p:cNvSpPr>
          <p:nvPr>
            <p:ph type="title"/>
          </p:nvPr>
        </p:nvSpPr>
        <p:spPr>
          <a:xfrm>
            <a:off x="913795" y="609600"/>
            <a:ext cx="3165146" cy="1257300"/>
          </a:xfrm>
        </p:spPr>
        <p:txBody>
          <a:bodyPr/>
          <a:lstStyle/>
          <a:p>
            <a:r>
              <a:rPr lang="en-IN" dirty="0"/>
              <a:t>OUTPUT</a:t>
            </a:r>
          </a:p>
        </p:txBody>
      </p:sp>
      <p:pic>
        <p:nvPicPr>
          <p:cNvPr id="5" name="Content Placeholder 4">
            <a:extLst>
              <a:ext uri="{FF2B5EF4-FFF2-40B4-BE49-F238E27FC236}">
                <a16:creationId xmlns:a16="http://schemas.microsoft.com/office/drawing/2014/main" id="{ED16338B-7175-BEEF-E66F-F812895C078A}"/>
              </a:ext>
            </a:extLst>
          </p:cNvPr>
          <p:cNvPicPr>
            <a:picLocks noGrp="1" noChangeAspect="1"/>
          </p:cNvPicPr>
          <p:nvPr>
            <p:ph idx="1"/>
          </p:nvPr>
        </p:nvPicPr>
        <p:blipFill>
          <a:blip r:embed="rId2"/>
          <a:stretch>
            <a:fillRect/>
          </a:stretch>
        </p:blipFill>
        <p:spPr>
          <a:xfrm>
            <a:off x="1344706" y="1595718"/>
            <a:ext cx="9654988" cy="4957482"/>
          </a:xfrm>
        </p:spPr>
      </p:pic>
    </p:spTree>
    <p:extLst>
      <p:ext uri="{BB962C8B-B14F-4D97-AF65-F5344CB8AC3E}">
        <p14:creationId xmlns:p14="http://schemas.microsoft.com/office/powerpoint/2010/main" val="1683319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7794-AF7F-428C-89C7-3339DA99D47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E60CBA4-054C-4E02-9030-2C087C9A2A64}"/>
              </a:ext>
            </a:extLst>
          </p:cNvPr>
          <p:cNvSpPr>
            <a:spLocks noGrp="1"/>
          </p:cNvSpPr>
          <p:nvPr>
            <p:ph idx="1"/>
          </p:nvPr>
        </p:nvSpPr>
        <p:spPr/>
        <p:txBody>
          <a:bodyPr/>
          <a:lstStyle/>
          <a:p>
            <a:r>
              <a:rPr lang="en-US" dirty="0"/>
              <a:t>In this presentation, we came up with an efficient approach for solving Travelling Salesman Problem using Ant Colony Optimization Algorithm.</a:t>
            </a:r>
          </a:p>
          <a:p>
            <a:r>
              <a:rPr lang="en-IN" dirty="0"/>
              <a:t>This algorithm turns out to be a very effective technique to find out the minimum distance between multiple cities to be covered, and thus solving the Travelling Salesman Optimization problem.</a:t>
            </a:r>
            <a:endParaRPr lang="en-US" dirty="0"/>
          </a:p>
        </p:txBody>
      </p:sp>
    </p:spTree>
    <p:extLst>
      <p:ext uri="{BB962C8B-B14F-4D97-AF65-F5344CB8AC3E}">
        <p14:creationId xmlns:p14="http://schemas.microsoft.com/office/powerpoint/2010/main" val="1010495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688F-0311-4B5C-B303-FDA70B36D8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200A8F-CC3F-41DB-9AFD-083AC3AE30BA}"/>
              </a:ext>
            </a:extLst>
          </p:cNvPr>
          <p:cNvSpPr>
            <a:spLocks noGrp="1"/>
          </p:cNvSpPr>
          <p:nvPr>
            <p:ph idx="1"/>
          </p:nvPr>
        </p:nvSpPr>
        <p:spPr/>
        <p:txBody>
          <a:bodyPr>
            <a:normAutofit/>
          </a:bodyPr>
          <a:lstStyle/>
          <a:p>
            <a:pPr marL="36900" indent="0" algn="ctr">
              <a:buNone/>
            </a:pPr>
            <a:endParaRPr lang="en-US" sz="4800" b="1" dirty="0">
              <a:latin typeface="Algerian" panose="04020705040A02060702" pitchFamily="82" charset="0"/>
            </a:endParaRPr>
          </a:p>
          <a:p>
            <a:pPr marL="36900" indent="0" algn="ctr">
              <a:buNone/>
            </a:pPr>
            <a:r>
              <a:rPr lang="en-US" sz="4800" b="1" dirty="0">
                <a:latin typeface="Algerian" panose="04020705040A02060702" pitchFamily="82" charset="0"/>
              </a:rPr>
              <a:t>THANK YOU</a:t>
            </a:r>
            <a:endParaRPr lang="en-IN" sz="4800" b="1" dirty="0">
              <a:latin typeface="Algerian" panose="04020705040A02060702" pitchFamily="82" charset="0"/>
            </a:endParaRPr>
          </a:p>
        </p:txBody>
      </p:sp>
    </p:spTree>
    <p:extLst>
      <p:ext uri="{BB962C8B-B14F-4D97-AF65-F5344CB8AC3E}">
        <p14:creationId xmlns:p14="http://schemas.microsoft.com/office/powerpoint/2010/main" val="92855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8C09A-0A6D-437E-BFD3-17DC8A6B5ED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4343BE2-F318-4189-A3A3-0378B14A502C}"/>
              </a:ext>
            </a:extLst>
          </p:cNvPr>
          <p:cNvSpPr>
            <a:spLocks noGrp="1"/>
          </p:cNvSpPr>
          <p:nvPr>
            <p:ph idx="1"/>
          </p:nvPr>
        </p:nvSpPr>
        <p:spPr/>
        <p:txBody>
          <a:bodyPr>
            <a:normAutofit fontScale="92500" lnSpcReduction="10000"/>
          </a:bodyPr>
          <a:lstStyle/>
          <a:p>
            <a:r>
              <a:rPr lang="en-US" i="0" dirty="0">
                <a:solidFill>
                  <a:schemeClr val="tx1"/>
                </a:solidFill>
                <a:effectLst/>
                <a:latin typeface="urw-din"/>
              </a:rPr>
              <a:t>Ant Colony Optimization technique is purely inspired from the foraging behavior of ant colonies, first introduced by Marco Dorigo in the 1990s. </a:t>
            </a:r>
            <a:r>
              <a:rPr lang="en-US" dirty="0">
                <a:solidFill>
                  <a:schemeClr val="tx1"/>
                </a:solidFill>
                <a:effectLst/>
                <a:latin typeface="urw-din"/>
              </a:rPr>
              <a:t>Ants</a:t>
            </a:r>
            <a:r>
              <a:rPr lang="en-US" i="0" dirty="0">
                <a:solidFill>
                  <a:schemeClr val="tx1"/>
                </a:solidFill>
                <a:effectLst/>
                <a:latin typeface="urw-din"/>
              </a:rPr>
              <a:t> communicate with each other using sound, touch and pheromone. Pheromones are organic chemical compounds secreted by the ants that trigger a social response in members of same species. </a:t>
            </a:r>
          </a:p>
          <a:p>
            <a:r>
              <a:rPr lang="en-US" b="0" i="0" dirty="0">
                <a:solidFill>
                  <a:schemeClr val="tx1"/>
                </a:solidFill>
                <a:effectLst/>
                <a:latin typeface="urw-din"/>
              </a:rPr>
              <a:t>Ants live in community nests and the underlying principle of ACO is to observe the movement of the ants from their nests in order to search for food in the shortest possible path. Initially, ants start to move randomly in search of food around their nests. This randomized search opens up multiple routes from the nest to the food source. Now, based on the quality and quantity of the food, ants carry a portion of the food back with necessary pheromone concentration on its return path.</a:t>
            </a:r>
            <a:endParaRPr lang="en-IN" dirty="0">
              <a:solidFill>
                <a:schemeClr val="tx1"/>
              </a:solidFill>
            </a:endParaRPr>
          </a:p>
        </p:txBody>
      </p:sp>
    </p:spTree>
    <p:extLst>
      <p:ext uri="{BB962C8B-B14F-4D97-AF65-F5344CB8AC3E}">
        <p14:creationId xmlns:p14="http://schemas.microsoft.com/office/powerpoint/2010/main" val="1470690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627FE-D8D7-4B5E-ADCE-E4FE7B0BBE87}"/>
              </a:ext>
            </a:extLst>
          </p:cNvPr>
          <p:cNvSpPr>
            <a:spLocks noGrp="1"/>
          </p:cNvSpPr>
          <p:nvPr>
            <p:ph type="title"/>
          </p:nvPr>
        </p:nvSpPr>
        <p:spPr/>
        <p:txBody>
          <a:bodyPr/>
          <a:lstStyle/>
          <a:p>
            <a:r>
              <a:rPr lang="en-US" dirty="0"/>
              <a:t>LITERATURE STUDY</a:t>
            </a:r>
            <a:endParaRPr lang="en-IN" dirty="0"/>
          </a:p>
        </p:txBody>
      </p:sp>
      <p:sp>
        <p:nvSpPr>
          <p:cNvPr id="3" name="Content Placeholder 2">
            <a:extLst>
              <a:ext uri="{FF2B5EF4-FFF2-40B4-BE49-F238E27FC236}">
                <a16:creationId xmlns:a16="http://schemas.microsoft.com/office/drawing/2014/main" id="{0D0AAA4A-E416-40ED-8E1F-8B9DCA9F01ED}"/>
              </a:ext>
            </a:extLst>
          </p:cNvPr>
          <p:cNvSpPr>
            <a:spLocks noGrp="1"/>
          </p:cNvSpPr>
          <p:nvPr>
            <p:ph idx="1"/>
          </p:nvPr>
        </p:nvSpPr>
        <p:spPr/>
        <p:txBody>
          <a:bodyPr>
            <a:normAutofit fontScale="92500" lnSpcReduction="20000"/>
          </a:bodyPr>
          <a:lstStyle/>
          <a:p>
            <a:r>
              <a:rPr lang="en-US" i="0" dirty="0">
                <a:solidFill>
                  <a:schemeClr val="tx1"/>
                </a:solidFill>
                <a:effectLst/>
                <a:latin typeface="urw-din"/>
              </a:rPr>
              <a:t>The algorithmic world is beautiful with multifarious strategies and tools being developed round the clock to render to the need for high-performance computing. In fact, when algorithms are inspired by natural laws, interesting results are observed. Evolutionary algorithms belong to such a class of algorithms. These algorithms are designed so as to mimic certain behaviors as well as evolutionary traits of the human genome.</a:t>
            </a:r>
          </a:p>
          <a:p>
            <a:r>
              <a:rPr lang="en-US" i="0" dirty="0">
                <a:solidFill>
                  <a:schemeClr val="tx1"/>
                </a:solidFill>
                <a:effectLst/>
                <a:latin typeface="urw-din"/>
              </a:rPr>
              <a:t>Different optimization techniques have thus evolved based on such evolutionary algorithms and thereby opened up the domain of metaheuristics. Metaheuristic has been derived from two Greek words, namely, Meta meaning one level above and heuriskein meaning to find. Algorithms such as the Particle Swarm Optimization (PSO) and Ant Colony Optimization (ACO) are examples of swarm intelligence and metaheuristics. </a:t>
            </a:r>
            <a:endParaRPr lang="en-IN" dirty="0">
              <a:solidFill>
                <a:schemeClr val="tx1"/>
              </a:solidFill>
            </a:endParaRPr>
          </a:p>
        </p:txBody>
      </p:sp>
    </p:spTree>
    <p:extLst>
      <p:ext uri="{BB962C8B-B14F-4D97-AF65-F5344CB8AC3E}">
        <p14:creationId xmlns:p14="http://schemas.microsoft.com/office/powerpoint/2010/main" val="1744857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1D6F-9D60-4637-830B-1151D9F610A4}"/>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E72224E2-1A86-4AC2-B3BA-D63540BA46CD}"/>
              </a:ext>
            </a:extLst>
          </p:cNvPr>
          <p:cNvSpPr>
            <a:spLocks noGrp="1"/>
          </p:cNvSpPr>
          <p:nvPr>
            <p:ph idx="1"/>
          </p:nvPr>
        </p:nvSpPr>
        <p:spPr/>
        <p:txBody>
          <a:bodyPr>
            <a:normAutofit fontScale="92500"/>
          </a:bodyPr>
          <a:lstStyle/>
          <a:p>
            <a:r>
              <a:rPr lang="en-US" b="0" i="0" dirty="0">
                <a:solidFill>
                  <a:schemeClr val="tx1"/>
                </a:solidFill>
                <a:effectLst/>
                <a:latin typeface="urw-din"/>
              </a:rPr>
              <a:t>Vehicle traffic congestion leads to air pollution, driver frustration, and costs billions of dollars annually in fuel consumption. Finding a proper solution to vehicle congestion is a considerable challenge due to the dynamic and unpredictable nature of the network topology of vehicular environments, especially in urban areas. </a:t>
            </a:r>
          </a:p>
          <a:p>
            <a:r>
              <a:rPr lang="en-US" b="0" i="0" dirty="0">
                <a:solidFill>
                  <a:schemeClr val="tx1"/>
                </a:solidFill>
                <a:effectLst/>
                <a:latin typeface="urw-din"/>
              </a:rPr>
              <a:t>We tried to come up with a solution for this problem by using Ant colony optimization (ACO), which has been widely used for different combinatorial optimization problems. The traveling salesman problem (TSP) is one of the most important combinatorial problems. We present a bio-inspired algorithm, food search behavior of ants, which is a promising way of solving the Travel Salesman Problem.</a:t>
            </a:r>
            <a:endParaRPr lang="en-IN" dirty="0">
              <a:solidFill>
                <a:schemeClr val="tx1"/>
              </a:solidFill>
              <a:latin typeface="urw-din"/>
            </a:endParaRPr>
          </a:p>
        </p:txBody>
      </p:sp>
    </p:spTree>
    <p:extLst>
      <p:ext uri="{BB962C8B-B14F-4D97-AF65-F5344CB8AC3E}">
        <p14:creationId xmlns:p14="http://schemas.microsoft.com/office/powerpoint/2010/main" val="3649783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002E1-A447-426C-97AB-72B150A32B55}"/>
              </a:ext>
            </a:extLst>
          </p:cNvPr>
          <p:cNvSpPr>
            <a:spLocks noGrp="1"/>
          </p:cNvSpPr>
          <p:nvPr>
            <p:ph type="title"/>
          </p:nvPr>
        </p:nvSpPr>
        <p:spPr/>
        <p:txBody>
          <a:bodyPr/>
          <a:lstStyle/>
          <a:p>
            <a:r>
              <a:rPr lang="en-US" dirty="0"/>
              <a:t>SCOPE OF THE PROJECT</a:t>
            </a:r>
            <a:endParaRPr lang="en-IN" dirty="0"/>
          </a:p>
        </p:txBody>
      </p:sp>
      <p:sp>
        <p:nvSpPr>
          <p:cNvPr id="3" name="Content Placeholder 2">
            <a:extLst>
              <a:ext uri="{FF2B5EF4-FFF2-40B4-BE49-F238E27FC236}">
                <a16:creationId xmlns:a16="http://schemas.microsoft.com/office/drawing/2014/main" id="{5B1BE694-02CD-4776-8F5A-06BD6F8019DB}"/>
              </a:ext>
            </a:extLst>
          </p:cNvPr>
          <p:cNvSpPr>
            <a:spLocks noGrp="1"/>
          </p:cNvSpPr>
          <p:nvPr>
            <p:ph idx="1"/>
          </p:nvPr>
        </p:nvSpPr>
        <p:spPr/>
        <p:txBody>
          <a:bodyPr>
            <a:noAutofit/>
          </a:bodyPr>
          <a:lstStyle/>
          <a:p>
            <a:pPr algn="l"/>
            <a:r>
              <a:rPr lang="en-US" sz="2100" i="0" dirty="0">
                <a:solidFill>
                  <a:schemeClr val="tx1"/>
                </a:solidFill>
                <a:effectLst/>
                <a:latin typeface="urw-din"/>
              </a:rPr>
              <a:t>The TSP has several applications even in its purest formulation, such as </a:t>
            </a:r>
            <a:r>
              <a:rPr lang="en-US" sz="2100" dirty="0">
                <a:solidFill>
                  <a:schemeClr val="tx1"/>
                </a:solidFill>
                <a:effectLst/>
                <a:latin typeface="urw-din"/>
              </a:rPr>
              <a:t>planning</a:t>
            </a:r>
            <a:r>
              <a:rPr lang="en-US" sz="2100" i="0" dirty="0">
                <a:solidFill>
                  <a:schemeClr val="tx1"/>
                </a:solidFill>
                <a:effectLst/>
                <a:latin typeface="urw-din"/>
              </a:rPr>
              <a:t>, </a:t>
            </a:r>
            <a:r>
              <a:rPr lang="en-US" sz="2100" dirty="0">
                <a:solidFill>
                  <a:schemeClr val="tx1"/>
                </a:solidFill>
                <a:effectLst/>
                <a:latin typeface="urw-din"/>
              </a:rPr>
              <a:t>logistics</a:t>
            </a:r>
            <a:r>
              <a:rPr lang="en-US" sz="2100" i="0" dirty="0">
                <a:solidFill>
                  <a:schemeClr val="tx1"/>
                </a:solidFill>
                <a:effectLst/>
                <a:latin typeface="urw-din"/>
              </a:rPr>
              <a:t>, and the manufacture of </a:t>
            </a:r>
            <a:r>
              <a:rPr lang="en-US" sz="2100" dirty="0">
                <a:solidFill>
                  <a:schemeClr val="tx1"/>
                </a:solidFill>
                <a:effectLst/>
                <a:latin typeface="urw-din"/>
              </a:rPr>
              <a:t>microchips</a:t>
            </a:r>
            <a:r>
              <a:rPr lang="en-US" sz="2100" i="0">
                <a:solidFill>
                  <a:schemeClr val="tx1"/>
                </a:solidFill>
                <a:effectLst/>
                <a:latin typeface="urw-din"/>
              </a:rPr>
              <a:t>. </a:t>
            </a:r>
            <a:endParaRPr lang="en-US" sz="2100" i="0" dirty="0">
              <a:solidFill>
                <a:schemeClr val="tx1"/>
              </a:solidFill>
              <a:effectLst/>
              <a:latin typeface="urw-din"/>
            </a:endParaRPr>
          </a:p>
          <a:p>
            <a:pPr algn="l"/>
            <a:r>
              <a:rPr lang="en-US" sz="2100" i="0" dirty="0">
                <a:solidFill>
                  <a:schemeClr val="tx1"/>
                </a:solidFill>
                <a:effectLst/>
                <a:latin typeface="urw-din"/>
              </a:rPr>
              <a:t>The TSP also appears in astronomy, as astronomers observing many sources will want to minimize the time spent moving the telescope between the sources; in such problems, the TSP can be embedded inside an </a:t>
            </a:r>
            <a:r>
              <a:rPr lang="en-US" sz="2100" dirty="0">
                <a:solidFill>
                  <a:schemeClr val="tx1"/>
                </a:solidFill>
                <a:effectLst/>
                <a:latin typeface="urw-din"/>
              </a:rPr>
              <a:t>optimal control problem</a:t>
            </a:r>
            <a:r>
              <a:rPr lang="en-US" sz="2100" i="0" dirty="0">
                <a:solidFill>
                  <a:schemeClr val="tx1"/>
                </a:solidFill>
                <a:effectLst/>
                <a:latin typeface="urw-din"/>
              </a:rPr>
              <a:t>.</a:t>
            </a:r>
            <a:r>
              <a:rPr lang="en-US" sz="2100" i="0" strike="noStrike" baseline="30000" dirty="0">
                <a:solidFill>
                  <a:schemeClr val="tx1"/>
                </a:solidFill>
                <a:effectLst/>
                <a:latin typeface="urw-din"/>
                <a:hlinkClick r:id="rId2">
                  <a:extLst>
                    <a:ext uri="{A12FA001-AC4F-418D-AE19-62706E023703}">
                      <ahyp:hlinkClr xmlns:ahyp="http://schemas.microsoft.com/office/drawing/2018/hyperlinkcolor" val="tx"/>
                    </a:ext>
                  </a:extLst>
                </a:hlinkClick>
              </a:rPr>
              <a:t>]</a:t>
            </a:r>
            <a:r>
              <a:rPr lang="en-US" sz="2100" i="0" dirty="0">
                <a:solidFill>
                  <a:schemeClr val="tx1"/>
                </a:solidFill>
                <a:effectLst/>
                <a:latin typeface="urw-din"/>
              </a:rPr>
              <a:t> In many applications, additional constraints such as limited resources or time windows may be imposed.</a:t>
            </a:r>
          </a:p>
          <a:p>
            <a:pPr marL="36900" indent="0">
              <a:buNone/>
            </a:pPr>
            <a:br>
              <a:rPr lang="en-US" sz="2100" i="0" dirty="0">
                <a:solidFill>
                  <a:schemeClr val="tx1"/>
                </a:solidFill>
                <a:effectLst/>
                <a:latin typeface="urw-din"/>
              </a:rPr>
            </a:br>
            <a:endParaRPr lang="en-IN" sz="2100" dirty="0">
              <a:solidFill>
                <a:schemeClr val="tx1"/>
              </a:solidFill>
              <a:latin typeface="urw-din"/>
            </a:endParaRPr>
          </a:p>
        </p:txBody>
      </p:sp>
    </p:spTree>
    <p:extLst>
      <p:ext uri="{BB962C8B-B14F-4D97-AF65-F5344CB8AC3E}">
        <p14:creationId xmlns:p14="http://schemas.microsoft.com/office/powerpoint/2010/main" val="2917174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039CA-B1FC-4D03-8EFD-BDACA6F24959}"/>
              </a:ext>
            </a:extLst>
          </p:cNvPr>
          <p:cNvSpPr>
            <a:spLocks noGrp="1"/>
          </p:cNvSpPr>
          <p:nvPr>
            <p:ph type="title"/>
          </p:nvPr>
        </p:nvSpPr>
        <p:spPr/>
        <p:txBody>
          <a:bodyPr/>
          <a:lstStyle/>
          <a:p>
            <a:r>
              <a:rPr lang="en-US" dirty="0"/>
              <a:t>WAY TO SOLVE THE PROBLEM</a:t>
            </a:r>
            <a:endParaRPr lang="en-IN" dirty="0"/>
          </a:p>
        </p:txBody>
      </p:sp>
      <p:sp>
        <p:nvSpPr>
          <p:cNvPr id="3" name="Content Placeholder 2">
            <a:extLst>
              <a:ext uri="{FF2B5EF4-FFF2-40B4-BE49-F238E27FC236}">
                <a16:creationId xmlns:a16="http://schemas.microsoft.com/office/drawing/2014/main" id="{60AF8BD4-960F-49EE-AB48-733F694DC2C3}"/>
              </a:ext>
            </a:extLst>
          </p:cNvPr>
          <p:cNvSpPr>
            <a:spLocks noGrp="1"/>
          </p:cNvSpPr>
          <p:nvPr>
            <p:ph idx="1"/>
          </p:nvPr>
        </p:nvSpPr>
        <p:spPr/>
        <p:txBody>
          <a:bodyPr>
            <a:normAutofit fontScale="92500" lnSpcReduction="20000"/>
          </a:bodyPr>
          <a:lstStyle/>
          <a:p>
            <a:r>
              <a:rPr lang="en-US" dirty="0">
                <a:solidFill>
                  <a:schemeClr val="tx1"/>
                </a:solidFill>
                <a:latin typeface="urw-din"/>
              </a:rPr>
              <a:t>The functioning of an ant colony provides indirect communication with the help pheromones, which ants excrete. The attractiveness of a given path depends on the quantity of pheromones that the ant feels. Pheromones excretion is governed by some rules and has not always the same intensity. The quantity of pheromones depends on the attractiveness of the route. The use of more attractive route ensures that the ant exudes more pheromones on its way back and so that path is also attractive for other ants. </a:t>
            </a:r>
          </a:p>
          <a:p>
            <a:r>
              <a:rPr lang="en-US" dirty="0">
                <a:solidFill>
                  <a:schemeClr val="tx1"/>
                </a:solidFill>
                <a:latin typeface="urw-din"/>
              </a:rPr>
              <a:t>The important characteristic of pheromones is evaporation. This process depends on the time. When the way is no longer used, pheromones are more evaporated and the ants begin to use other paths. What is important for ACO algorithm the moving of ants. This motion is not deterministic, but it has stochastic character, so the ants can find the path, which is firstly unfavorable, but which is ultimately preferable for food search. </a:t>
            </a:r>
            <a:endParaRPr lang="en-IN" dirty="0">
              <a:solidFill>
                <a:schemeClr val="tx1"/>
              </a:solidFill>
              <a:latin typeface="urw-din"/>
            </a:endParaRPr>
          </a:p>
        </p:txBody>
      </p:sp>
    </p:spTree>
    <p:extLst>
      <p:ext uri="{BB962C8B-B14F-4D97-AF65-F5344CB8AC3E}">
        <p14:creationId xmlns:p14="http://schemas.microsoft.com/office/powerpoint/2010/main" val="2490775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A5ECCB-1FC1-45C5-A6E9-A5E55AA74868}"/>
              </a:ext>
            </a:extLst>
          </p:cNvPr>
          <p:cNvSpPr>
            <a:spLocks noGrp="1"/>
          </p:cNvSpPr>
          <p:nvPr>
            <p:ph idx="1"/>
          </p:nvPr>
        </p:nvSpPr>
        <p:spPr>
          <a:xfrm>
            <a:off x="919119" y="600722"/>
            <a:ext cx="10353762" cy="5906610"/>
          </a:xfrm>
        </p:spPr>
        <p:txBody>
          <a:bodyPr>
            <a:noAutofit/>
          </a:bodyPr>
          <a:lstStyle/>
          <a:p>
            <a:r>
              <a:rPr lang="en-US" sz="2000" dirty="0">
                <a:solidFill>
                  <a:schemeClr val="tx1"/>
                </a:solidFill>
                <a:latin typeface="urw-din"/>
              </a:rPr>
              <a:t>The important characteristic is that a few individuals continuously use non-preferred path and look for another best way. ACO was formulated based on experiments with double path model, where the quantification was made similar to Monte Carlo method. </a:t>
            </a:r>
            <a:endParaRPr lang="en-IN" sz="2000" dirty="0">
              <a:solidFill>
                <a:schemeClr val="tx1"/>
              </a:solidFill>
              <a:latin typeface="urw-din"/>
            </a:endParaRPr>
          </a:p>
          <a:p>
            <a:r>
              <a:rPr lang="en-US" sz="2100" dirty="0">
                <a:solidFill>
                  <a:schemeClr val="tx1"/>
                </a:solidFill>
                <a:latin typeface="urw-din"/>
              </a:rPr>
              <a:t>The base of this simulation was two artificial connections between the anthill and a food source. The simulation demonstrated that ants are able to find the shorter these two paths. A significant impact of this simulation was to quantify the behavior of ants. For practical use of ACO, it was necessary to project virtual ants. It was important to set their properties. </a:t>
            </a:r>
          </a:p>
          <a:p>
            <a:r>
              <a:rPr lang="en-US" sz="2100" dirty="0">
                <a:solidFill>
                  <a:schemeClr val="tx1"/>
                </a:solidFill>
                <a:latin typeface="urw-din"/>
              </a:rPr>
              <a:t>These properties help virtual ants to scan the graph and find the shortest tour. Virtual ants do not move continuously; they move in jumps, which means that, after a time unit, they will always be in another graph node. The absolved path is saved in ant memory. The created cycles are detected in ant memory. In the next tour, the ant decides on the base of pheromones power. Just because the property of pheromone evaporation, pheromones on shortest edges are stronger, because of the fact that the ant goes across these edges faster. </a:t>
            </a:r>
            <a:endParaRPr lang="en-IN" sz="2100" dirty="0">
              <a:solidFill>
                <a:schemeClr val="tx1"/>
              </a:solidFill>
              <a:latin typeface="urw-din"/>
            </a:endParaRPr>
          </a:p>
          <a:p>
            <a:pPr algn="l"/>
            <a:endParaRPr lang="en-IN" sz="2100" dirty="0">
              <a:solidFill>
                <a:schemeClr val="tx1"/>
              </a:solidFill>
              <a:latin typeface="urw-din"/>
            </a:endParaRPr>
          </a:p>
        </p:txBody>
      </p:sp>
    </p:spTree>
    <p:extLst>
      <p:ext uri="{BB962C8B-B14F-4D97-AF65-F5344CB8AC3E}">
        <p14:creationId xmlns:p14="http://schemas.microsoft.com/office/powerpoint/2010/main" val="1700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5A186-46A9-4ABA-981A-0B1AE917F244}"/>
              </a:ext>
            </a:extLst>
          </p:cNvPr>
          <p:cNvSpPr>
            <a:spLocks noGrp="1"/>
          </p:cNvSpPr>
          <p:nvPr>
            <p:ph type="title"/>
          </p:nvPr>
        </p:nvSpPr>
        <p:spPr/>
        <p:txBody>
          <a:bodyPr>
            <a:normAutofit/>
          </a:bodyPr>
          <a:lstStyle/>
          <a:p>
            <a:r>
              <a:rPr lang="en-US" dirty="0"/>
              <a:t>ALGORITHM USED</a:t>
            </a:r>
            <a:endParaRPr lang="en-IN" dirty="0"/>
          </a:p>
        </p:txBody>
      </p:sp>
      <p:sp>
        <p:nvSpPr>
          <p:cNvPr id="3" name="Content Placeholder 2">
            <a:extLst>
              <a:ext uri="{FF2B5EF4-FFF2-40B4-BE49-F238E27FC236}">
                <a16:creationId xmlns:a16="http://schemas.microsoft.com/office/drawing/2014/main" id="{56199479-E5DD-4213-A841-B2C5EDAD0B76}"/>
              </a:ext>
            </a:extLst>
          </p:cNvPr>
          <p:cNvSpPr>
            <a:spLocks noGrp="1"/>
          </p:cNvSpPr>
          <p:nvPr>
            <p:ph idx="1"/>
          </p:nvPr>
        </p:nvSpPr>
        <p:spPr/>
        <p:txBody>
          <a:bodyPr>
            <a:normAutofit/>
          </a:bodyPr>
          <a:lstStyle/>
          <a:p>
            <a:pPr algn="l"/>
            <a:r>
              <a:rPr lang="en-US" sz="2100" b="0" i="0" dirty="0">
                <a:solidFill>
                  <a:schemeClr val="tx1"/>
                </a:solidFill>
                <a:effectLst/>
                <a:latin typeface="urw-din"/>
              </a:rPr>
              <a:t>Given an </a:t>
            </a:r>
            <a:r>
              <a:rPr lang="en-US" sz="2100" b="0" i="1" dirty="0">
                <a:solidFill>
                  <a:schemeClr val="tx1"/>
                </a:solidFill>
                <a:effectLst/>
                <a:latin typeface="urw-din"/>
              </a:rPr>
              <a:t>n</a:t>
            </a:r>
            <a:r>
              <a:rPr lang="en-US" sz="2100" b="0" i="0" dirty="0">
                <a:solidFill>
                  <a:schemeClr val="tx1"/>
                </a:solidFill>
                <a:effectLst/>
                <a:latin typeface="urw-din"/>
              </a:rPr>
              <a:t>-city TSP with distances </a:t>
            </a:r>
            <a:r>
              <a:rPr lang="en-US" sz="2100" b="0" i="1" dirty="0" err="1">
                <a:solidFill>
                  <a:schemeClr val="tx1"/>
                </a:solidFill>
                <a:effectLst/>
                <a:latin typeface="urw-din"/>
              </a:rPr>
              <a:t>d</a:t>
            </a:r>
            <a:r>
              <a:rPr lang="en-US" sz="2100" b="0" i="1" baseline="-25000" dirty="0" err="1">
                <a:solidFill>
                  <a:schemeClr val="tx1"/>
                </a:solidFill>
                <a:effectLst/>
                <a:latin typeface="urw-din"/>
              </a:rPr>
              <a:t>ij</a:t>
            </a:r>
            <a:r>
              <a:rPr lang="en-US" sz="2100" b="0" i="0" dirty="0">
                <a:solidFill>
                  <a:schemeClr val="tx1"/>
                </a:solidFill>
                <a:effectLst/>
                <a:latin typeface="urw-din"/>
              </a:rPr>
              <a:t>, the artificial ants are distributed to these </a:t>
            </a:r>
            <a:r>
              <a:rPr lang="en-US" sz="2100" b="0" i="1" dirty="0">
                <a:solidFill>
                  <a:schemeClr val="tx1"/>
                </a:solidFill>
                <a:effectLst/>
                <a:latin typeface="urw-din"/>
              </a:rPr>
              <a:t>n</a:t>
            </a:r>
            <a:r>
              <a:rPr lang="en-US" sz="2100" b="0" i="0" dirty="0">
                <a:solidFill>
                  <a:schemeClr val="tx1"/>
                </a:solidFill>
                <a:effectLst/>
                <a:latin typeface="urw-din"/>
              </a:rPr>
              <a:t> cities randomly. Each ant will choose the next to visit according to the pheromone trail remained on the paths just as mentioned in the above example. However, there are two main differences between artificial ants and real ants: (1) the artificial ants have “memory”; they can remember the cities they have visited and therefore they would not select those cities again. (2) The artificial ants are not completely “blind”; they know the distances between two cities and prefer to choose the nearby cities from their positions. Therefore, the probability that city </a:t>
            </a:r>
            <a:r>
              <a:rPr lang="en-US" sz="2100" b="0" i="1" dirty="0">
                <a:solidFill>
                  <a:schemeClr val="tx1"/>
                </a:solidFill>
                <a:effectLst/>
                <a:latin typeface="urw-din"/>
              </a:rPr>
              <a:t>j</a:t>
            </a:r>
            <a:r>
              <a:rPr lang="en-US" sz="2100" b="0" i="0" dirty="0">
                <a:solidFill>
                  <a:schemeClr val="tx1"/>
                </a:solidFill>
                <a:effectLst/>
                <a:latin typeface="urw-din"/>
              </a:rPr>
              <a:t> is selected by ant </a:t>
            </a:r>
            <a:r>
              <a:rPr lang="en-US" sz="2100" b="0" i="1" dirty="0">
                <a:solidFill>
                  <a:schemeClr val="tx1"/>
                </a:solidFill>
                <a:effectLst/>
                <a:latin typeface="urw-din"/>
              </a:rPr>
              <a:t>k</a:t>
            </a:r>
            <a:r>
              <a:rPr lang="en-US" sz="2100" b="0" i="0" dirty="0">
                <a:solidFill>
                  <a:schemeClr val="tx1"/>
                </a:solidFill>
                <a:effectLst/>
                <a:latin typeface="urw-din"/>
              </a:rPr>
              <a:t> to be visited after city </a:t>
            </a:r>
            <a:r>
              <a:rPr lang="en-US" sz="2100" b="0" i="1" dirty="0" err="1">
                <a:solidFill>
                  <a:schemeClr val="tx1"/>
                </a:solidFill>
                <a:effectLst/>
                <a:latin typeface="urw-din"/>
              </a:rPr>
              <a:t>i</a:t>
            </a:r>
            <a:r>
              <a:rPr lang="en-US" sz="2100" b="0" i="0" dirty="0">
                <a:solidFill>
                  <a:schemeClr val="tx1"/>
                </a:solidFill>
                <a:effectLst/>
                <a:latin typeface="urw-din"/>
              </a:rPr>
              <a:t> could be written as follows:</a:t>
            </a:r>
            <a:endParaRPr lang="en-IN" sz="2100" dirty="0">
              <a:solidFill>
                <a:schemeClr val="tx1"/>
              </a:solidFill>
              <a:latin typeface="urw-din"/>
            </a:endParaRPr>
          </a:p>
        </p:txBody>
      </p:sp>
    </p:spTree>
    <p:extLst>
      <p:ext uri="{BB962C8B-B14F-4D97-AF65-F5344CB8AC3E}">
        <p14:creationId xmlns:p14="http://schemas.microsoft.com/office/powerpoint/2010/main" val="1192814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B9263-BDFC-4E61-98C1-7F636988DA9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99ABE4A-BD45-4885-8C68-C7F5EA8205CE}"/>
              </a:ext>
            </a:extLst>
          </p:cNvPr>
          <p:cNvPicPr>
            <a:picLocks noGrp="1" noChangeAspect="1"/>
          </p:cNvPicPr>
          <p:nvPr>
            <p:ph idx="1"/>
          </p:nvPr>
        </p:nvPicPr>
        <p:blipFill>
          <a:blip r:embed="rId2"/>
          <a:stretch>
            <a:fillRect/>
          </a:stretch>
        </p:blipFill>
        <p:spPr>
          <a:xfrm>
            <a:off x="1318546" y="2471533"/>
            <a:ext cx="9545382" cy="2924583"/>
          </a:xfrm>
        </p:spPr>
      </p:pic>
    </p:spTree>
    <p:extLst>
      <p:ext uri="{BB962C8B-B14F-4D97-AF65-F5344CB8AC3E}">
        <p14:creationId xmlns:p14="http://schemas.microsoft.com/office/powerpoint/2010/main" val="2280833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0CB38EC-895A-4F8F-8F75-E263501ABB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{E75B9A54-BD95-4B9B-83DA-BA84CD28E1A7}tf11665031_win32</Template>
  <TotalTime>380</TotalTime>
  <Words>1391</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Arial Nova</vt:lpstr>
      <vt:lpstr>Arial Nova Light</vt:lpstr>
      <vt:lpstr>urw-din</vt:lpstr>
      <vt:lpstr>Wingdings 2</vt:lpstr>
      <vt:lpstr>SlateVTI</vt:lpstr>
      <vt:lpstr>TRAVELLING SALESMAN OPTIMIZATION PROLEM USING ACO</vt:lpstr>
      <vt:lpstr>INTRODUCTION</vt:lpstr>
      <vt:lpstr>LITERATURE STUDY</vt:lpstr>
      <vt:lpstr>PROBLEM STATEMENT</vt:lpstr>
      <vt:lpstr>SCOPE OF THE PROJECT</vt:lpstr>
      <vt:lpstr>WAY TO SOLVE THE PROBLEM</vt:lpstr>
      <vt:lpstr>PowerPoint Presentation</vt:lpstr>
      <vt:lpstr>ALGORITHM USED</vt:lpstr>
      <vt:lpstr>PowerPoint Presentation</vt:lpstr>
      <vt:lpstr>PowerPoint Presentation</vt:lpstr>
      <vt:lpstr>PowerPoint Presentation</vt:lpstr>
      <vt:lpstr>OUTPUT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TRAVELLING SALESMAN OPTIMIZATION PROLEM USING ACO</dc:title>
  <dc:creator>Kodhati Sidharth Rao</dc:creator>
  <cp:lastModifiedBy>shiva goud</cp:lastModifiedBy>
  <cp:revision>11</cp:revision>
  <dcterms:created xsi:type="dcterms:W3CDTF">2022-03-05T04:51:04Z</dcterms:created>
  <dcterms:modified xsi:type="dcterms:W3CDTF">2022-05-04T08:47:52Z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