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63" r:id="rId10"/>
    <p:sldId id="264" r:id="rId11"/>
    <p:sldId id="274" r:id="rId12"/>
    <p:sldId id="265" r:id="rId13"/>
    <p:sldId id="266" r:id="rId14"/>
    <p:sldId id="267" r:id="rId15"/>
    <p:sldId id="268" r:id="rId16"/>
    <p:sldId id="269" r:id="rId17"/>
    <p:sldId id="275"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video-to-audio-convert-using-python/" TargetMode="External"/><Relationship Id="rId7" Type="http://schemas.openxmlformats.org/officeDocument/2006/relationships/image" Target="../media/image1.png"/><Relationship Id="rId2" Type="http://schemas.openxmlformats.org/officeDocument/2006/relationships/hyperlink" Target="https://data-flair.training/blogs/python-video-to-audio-converter/" TargetMode="External"/><Relationship Id="rId1" Type="http://schemas.openxmlformats.org/officeDocument/2006/relationships/slideLayout" Target="../slideLayouts/slideLayout2.xml"/><Relationship Id="rId6" Type="http://schemas.openxmlformats.org/officeDocument/2006/relationships/hyperlink" Target="https://www.krazyprogrammer.com/2021/01/video-to-audio-converter-in-python-with.html" TargetMode="External"/><Relationship Id="rId5" Type="http://schemas.openxmlformats.org/officeDocument/2006/relationships/hyperlink" Target="https://towardsdatascience.com/extracting-audio-from-video-using-python-58856a940fd?gi=e3a07ef57d" TargetMode="External"/><Relationship Id="rId4" Type="http://schemas.openxmlformats.org/officeDocument/2006/relationships/hyperlink" Target="https://thecleverprogrammer.com/2020/12/08/video-to-audio-converter-with-pyth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python.org/3/library/tkinter.html#module-tkin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122363"/>
            <a:ext cx="9144000" cy="1298108"/>
          </a:xfrm>
        </p:spPr>
        <p:txBody>
          <a:bodyPr>
            <a:normAutofit/>
          </a:bodyPr>
          <a:lstStyle/>
          <a:p>
            <a:r>
              <a:rPr lang="en-IN" sz="4800" dirty="0">
                <a:effectLst/>
                <a:latin typeface="Times New Roman" panose="02020603050405020304" pitchFamily="18" charset="0"/>
                <a:ea typeface="Calibri" panose="020F0502020204030204" pitchFamily="34" charset="0"/>
                <a:cs typeface="Times New Roman" panose="02020603050405020304" pitchFamily="18" charset="0"/>
              </a:rPr>
              <a:t>VIDEO TO AUDIO CONVERTER</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FC9860-EDB7-4F2A-B1A5-CA7C73639DA5}"/>
              </a:ext>
            </a:extLst>
          </p:cNvPr>
          <p:cNvSpPr>
            <a:spLocks noGrp="1"/>
          </p:cNvSpPr>
          <p:nvPr>
            <p:ph type="subTitle" idx="1"/>
          </p:nvPr>
        </p:nvSpPr>
        <p:spPr>
          <a:xfrm>
            <a:off x="1524000" y="3429000"/>
            <a:ext cx="9144000" cy="3187931"/>
          </a:xfrm>
        </p:spPr>
        <p:txBody>
          <a:bodyPr>
            <a:noAutofit/>
          </a:bodyPr>
          <a:lstStyle/>
          <a:p>
            <a:r>
              <a:rPr lang="en-US" b="1" dirty="0">
                <a:latin typeface="Times New Roman" panose="02020603050405020304" pitchFamily="18" charset="0"/>
                <a:cs typeface="Times New Roman" panose="02020603050405020304" pitchFamily="18" charset="0"/>
              </a:rPr>
              <a:t>Batch Members:</a:t>
            </a:r>
            <a:endParaRPr lang="en-IN" b="1"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V ABHIRAM  (2010030180)</a:t>
            </a:r>
          </a:p>
          <a:p>
            <a:pPr algn="l"/>
            <a:r>
              <a:rPr lang="en-IN" dirty="0">
                <a:latin typeface="Times New Roman" panose="02020603050405020304" pitchFamily="18" charset="0"/>
                <a:cs typeface="Times New Roman" panose="02020603050405020304" pitchFamily="18" charset="0"/>
              </a:rPr>
              <a:t>ROKKAM VIVEK VARDHAN REDDY  (2010030142)</a:t>
            </a:r>
          </a:p>
          <a:p>
            <a:pPr algn="l"/>
            <a:r>
              <a:rPr lang="en-IN" dirty="0">
                <a:latin typeface="Times New Roman" panose="02020603050405020304" pitchFamily="18" charset="0"/>
                <a:cs typeface="Times New Roman" panose="02020603050405020304" pitchFamily="18" charset="0"/>
              </a:rPr>
              <a:t>K SIDHARTH RAO (2010030443)</a:t>
            </a:r>
          </a:p>
          <a:p>
            <a:pPr algn="l"/>
            <a:r>
              <a:rPr lang="en-IN" dirty="0">
                <a:latin typeface="Times New Roman" panose="02020603050405020304" pitchFamily="18" charset="0"/>
                <a:cs typeface="Times New Roman" panose="02020603050405020304" pitchFamily="18" charset="0"/>
              </a:rPr>
              <a:t>A RAGHAVENDRA GOUD (2010030394)</a:t>
            </a:r>
          </a:p>
          <a:p>
            <a:pPr algn="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Supervisor</a:t>
            </a:r>
          </a:p>
          <a:p>
            <a:pPr algn="r"/>
            <a:r>
              <a:rPr lang="en-IN" dirty="0">
                <a:latin typeface="Times New Roman" panose="02020603050405020304" pitchFamily="18" charset="0"/>
                <a:cs typeface="Times New Roman" panose="02020603050405020304" pitchFamily="18" charset="0"/>
              </a:rPr>
              <a:t>CHANDARAJ KUMAR SIR</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479250"/>
            <a:ext cx="10515600" cy="5378749"/>
          </a:xfrm>
        </p:spPr>
        <p:txBody>
          <a:bodyPr numCol="2">
            <a:noAutofit/>
          </a:bodyPr>
          <a:lstStyle/>
          <a:p>
            <a:pPr marL="0" lvl="0" indent="0">
              <a:lnSpc>
                <a:spcPct val="150000"/>
              </a:lnSpc>
              <a:spcAft>
                <a:spcPts val="800"/>
              </a:spcAft>
              <a:buNone/>
              <a:tabLst>
                <a:tab pos="457200" algn="l"/>
              </a:tabLst>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2400" u="sng"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Modern Operating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Windows 7 or 10</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Mac OS X 10.11 or higher, 64-bit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Linux: RHEL 6/7, 64-bit (almost all libraries also work in Ubuntu)</a:t>
            </a:r>
          </a:p>
          <a:p>
            <a:pPr lvl="1">
              <a:lnSpc>
                <a:spcPct val="150000"/>
              </a:lnSpc>
              <a:spcAft>
                <a:spcPts val="800"/>
              </a:spcAft>
              <a:tabLst>
                <a:tab pos="9144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x86 64-bit CPU (Intel / AMD architecture)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50000"/>
              </a:lnSpc>
              <a:spcAft>
                <a:spcPts val="800"/>
              </a:spcAft>
              <a:buNone/>
              <a:tabLst>
                <a:tab pos="9144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25C1-4E88-D344-7B43-505A814F83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4F4841-959A-E24A-DE0C-7C2C80D4F7C5}"/>
              </a:ext>
            </a:extLst>
          </p:cNvPr>
          <p:cNvSpPr>
            <a:spLocks noGrp="1"/>
          </p:cNvSpPr>
          <p:nvPr>
            <p:ph idx="1"/>
          </p:nvPr>
        </p:nvSpPr>
        <p:spPr/>
        <p:txBody>
          <a:bodyPr>
            <a:normAutofit/>
          </a:bodyPr>
          <a:lstStyle/>
          <a:p>
            <a:pPr indent="0">
              <a:lnSpc>
                <a:spcPct val="150000"/>
              </a:lnSpc>
              <a:spcAft>
                <a:spcPts val="800"/>
              </a:spcAft>
              <a:buNone/>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50000"/>
              </a:lnSpc>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Python3</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50000"/>
              </a:lnSpc>
              <a:spcAft>
                <a:spcPts val="800"/>
              </a:spcAft>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community(IDE)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30433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7B01AD-D941-4F0B-A3FF-95E7873EB311}"/>
              </a:ext>
            </a:extLst>
          </p:cNvPr>
          <p:cNvSpPr>
            <a:spLocks noGrp="1"/>
          </p:cNvSpPr>
          <p:nvPr>
            <p:ph idx="1"/>
          </p:nvPr>
        </p:nvSpPr>
        <p:spPr>
          <a:xfrm>
            <a:off x="838200" y="1550894"/>
            <a:ext cx="10515600" cy="4626069"/>
          </a:xfrm>
        </p:spPr>
        <p:txBody>
          <a:bodyPr/>
          <a:lstStyle/>
          <a:p>
            <a:endParaRPr lang="en-IN" dirty="0"/>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Picture 4">
            <a:extLst>
              <a:ext uri="{FF2B5EF4-FFF2-40B4-BE49-F238E27FC236}">
                <a16:creationId xmlns:a16="http://schemas.microsoft.com/office/drawing/2014/main" id="{E2698AFA-4E9D-45D8-BA86-6A95B5155323}"/>
              </a:ext>
            </a:extLst>
          </p:cNvPr>
          <p:cNvPicPr>
            <a:picLocks noChangeAspect="1"/>
          </p:cNvPicPr>
          <p:nvPr/>
        </p:nvPicPr>
        <p:blipFill>
          <a:blip r:embed="rId3"/>
          <a:stretch>
            <a:fillRect/>
          </a:stretch>
        </p:blipFill>
        <p:spPr>
          <a:xfrm>
            <a:off x="838200" y="1550893"/>
            <a:ext cx="10417233" cy="4540661"/>
          </a:xfrm>
          <a:prstGeom prst="rect">
            <a:avLst/>
          </a:prstGeom>
        </p:spPr>
      </p:pic>
    </p:spTree>
    <p:extLst>
      <p:ext uri="{BB962C8B-B14F-4D97-AF65-F5344CB8AC3E}">
        <p14:creationId xmlns:p14="http://schemas.microsoft.com/office/powerpoint/2010/main" val="186160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4">
            <a:extLst>
              <a:ext uri="{FF2B5EF4-FFF2-40B4-BE49-F238E27FC236}">
                <a16:creationId xmlns:a16="http://schemas.microsoft.com/office/drawing/2014/main" id="{370A6813-CADF-44F9-93F7-544187636081}"/>
              </a:ext>
            </a:extLst>
          </p:cNvPr>
          <p:cNvPicPr>
            <a:picLocks noGrp="1" noChangeAspect="1"/>
          </p:cNvPicPr>
          <p:nvPr>
            <p:ph idx="1"/>
          </p:nvPr>
        </p:nvPicPr>
        <p:blipFill>
          <a:blip r:embed="rId3"/>
          <a:stretch>
            <a:fillRect/>
          </a:stretch>
        </p:blipFill>
        <p:spPr>
          <a:xfrm>
            <a:off x="1970816" y="1577975"/>
            <a:ext cx="8250368" cy="4598988"/>
          </a:xfrm>
          <a:prstGeom prst="rect">
            <a:avLst/>
          </a:prstGeom>
        </p:spPr>
      </p:pic>
    </p:spTree>
    <p:extLst>
      <p:ext uri="{BB962C8B-B14F-4D97-AF65-F5344CB8AC3E}">
        <p14:creationId xmlns:p14="http://schemas.microsoft.com/office/powerpoint/2010/main" val="87929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latin typeface="Times New Roman" panose="02020603050405020304" pitchFamily="18" charset="0"/>
                <a:cs typeface="Times New Roman" panose="02020603050405020304" pitchFamily="18" charset="0"/>
              </a:rPr>
              <a:t>Github</a:t>
            </a:r>
            <a:r>
              <a:rPr lang="en-US" sz="4000" dirty="0">
                <a:solidFill>
                  <a:srgbClr val="FF0000"/>
                </a:solidFill>
                <a:latin typeface="Times New Roman" panose="02020603050405020304" pitchFamily="18" charset="0"/>
                <a:cs typeface="Times New Roman" panose="02020603050405020304" pitchFamily="18" charset="0"/>
              </a:rPr>
              <a:t> Setup</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4327B00-2460-4986-8861-143E2F676055}"/>
              </a:ext>
            </a:extLst>
          </p:cNvPr>
          <p:cNvPicPr>
            <a:picLocks noGrp="1" noChangeAspect="1"/>
          </p:cNvPicPr>
          <p:nvPr>
            <p:ph idx="1"/>
          </p:nvPr>
        </p:nvPicPr>
        <p:blipFill>
          <a:blip r:embed="rId2"/>
          <a:stretch>
            <a:fillRect/>
          </a:stretch>
        </p:blipFill>
        <p:spPr>
          <a:xfrm>
            <a:off x="2516729" y="1792288"/>
            <a:ext cx="7158541" cy="4384675"/>
          </a:xfrm>
        </p:spPr>
      </p:pic>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EB59-DAC9-4E3E-BD33-5A31F3A79DE7}"/>
              </a:ext>
            </a:extLst>
          </p:cNvPr>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D8B89-BE84-4E78-BA90-2459C3E062CE}"/>
              </a:ext>
            </a:extLst>
          </p:cNvPr>
          <p:cNvSpPr>
            <a:spLocks noGrp="1"/>
          </p:cNvSpPr>
          <p:nvPr>
            <p:ph idx="1"/>
          </p:nvPr>
        </p:nvSpPr>
        <p:spPr>
          <a:xfrm>
            <a:off x="838200" y="1524000"/>
            <a:ext cx="10515600" cy="4652963"/>
          </a:xfrm>
        </p:spPr>
        <p:txBody>
          <a:bodyPr/>
          <a:lstStyle/>
          <a:p>
            <a:r>
              <a:rPr lang="en-US" dirty="0"/>
              <a:t>In cases where we just need the audio file, but not the entire video, we can use this application. </a:t>
            </a:r>
          </a:p>
          <a:p>
            <a:r>
              <a:rPr lang="en-US" dirty="0"/>
              <a:t>This will also enable us to save the memory by not saving the video file, which is usually of high memory.</a:t>
            </a:r>
            <a:endParaRPr lang="en-IN" dirty="0"/>
          </a:p>
        </p:txBody>
      </p:sp>
      <p:pic>
        <p:nvPicPr>
          <p:cNvPr id="4" name="Picture 3">
            <a:extLst>
              <a:ext uri="{FF2B5EF4-FFF2-40B4-BE49-F238E27FC236}">
                <a16:creationId xmlns:a16="http://schemas.microsoft.com/office/drawing/2014/main" id="{4ED1A930-9714-43F9-B1F6-7EFFDA82C29D}"/>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8479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D3F-92FC-48BA-8CAE-AA7EA89BF2BD}"/>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B545-B29C-4F30-B81F-9A76B5AFBF24}"/>
              </a:ext>
            </a:extLst>
          </p:cNvPr>
          <p:cNvSpPr>
            <a:spLocks noGrp="1"/>
          </p:cNvSpPr>
          <p:nvPr>
            <p:ph idx="1"/>
          </p:nvPr>
        </p:nvSpPr>
        <p:spPr/>
        <p:txBody>
          <a:bodyPr>
            <a:noAutofit/>
          </a:bodyPr>
          <a:lstStyle/>
          <a:p>
            <a:pPr marL="0" indent="0" algn="just">
              <a:lnSpc>
                <a:spcPct val="150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Thus, by following the above technique, we can convert a mp4 file into an mp3 file. In the cases where we will need only the audio in the video files, we can use this technique to extract and save the audio file, which will help in saving the memory too. Here, the user will have the comfort of selecting his desired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vedio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can convert it into audio form.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0184658-62C5-413D-B63C-D8609772FC7E}"/>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84636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A10B-D55B-5384-A9DF-ED953A8256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CEF24A-17E3-4BB9-6D66-6F3FFAF90230}"/>
              </a:ext>
            </a:extLst>
          </p:cNvPr>
          <p:cNvSpPr>
            <a:spLocks noGrp="1"/>
          </p:cNvSpPr>
          <p:nvPr>
            <p:ph idx="1"/>
          </p:nvPr>
        </p:nvSpPr>
        <p:spPr/>
        <p:txBody>
          <a:bodyPr>
            <a:normAutofit/>
          </a:bodyPr>
          <a:lstStyle/>
          <a:p>
            <a:pPr marL="0" indent="0" algn="just">
              <a:lnSpc>
                <a:spcPct val="150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Converting a video to audio has many advantages and is very useful in our amateur learning. The above-mentioned technique can be used in achieving this. But when you want to convert some videos containing sensitive information, desktop applications that can work without a network would be a better choice.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will not upload your videos to its service and change the file format by offline     transcoding.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63635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can convert the video to text format </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We can convert from video to audio and then audio to text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28D6-B8C0-4100-ACB6-E37B85F8E45F}"/>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2457-664E-4F9B-A042-04E71A08A1A8}"/>
              </a:ext>
            </a:extLst>
          </p:cNvPr>
          <p:cNvSpPr>
            <a:spLocks noGrp="1"/>
          </p:cNvSpPr>
          <p:nvPr>
            <p:ph idx="1"/>
          </p:nvPr>
        </p:nvSpPr>
        <p:spPr>
          <a:xfrm>
            <a:off x="838200" y="1488141"/>
            <a:ext cx="10515600" cy="4500563"/>
          </a:xfrm>
        </p:spPr>
        <p:txBody>
          <a:bodyPr/>
          <a:lstStyle/>
          <a:p>
            <a:pPr marL="457200" indent="-457200">
              <a:buAutoNum type="arabicPeriod"/>
            </a:pPr>
            <a:r>
              <a:rPr lang="en-IN" sz="2400" dirty="0">
                <a:latin typeface="Times New Roman" panose="02020603050405020304" pitchFamily="18" charset="0"/>
                <a:cs typeface="Times New Roman" panose="02020603050405020304" pitchFamily="18" charset="0"/>
                <a:hlinkClick r:id="rId2"/>
              </a:rPr>
              <a:t>https://data-flair.training/blogs/python-video-to-audio-converter/</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IN" sz="2400" dirty="0">
                <a:latin typeface="Times New Roman" panose="02020603050405020304" pitchFamily="18" charset="0"/>
                <a:cs typeface="Times New Roman" panose="02020603050405020304" pitchFamily="18" charset="0"/>
                <a:hlinkClick r:id="rId3"/>
              </a:rPr>
              <a:t>https://www.geeksforgeeks.org/video-to-audio-convert-using-python/</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IN" sz="2400" dirty="0">
                <a:latin typeface="Times New Roman" panose="02020603050405020304" pitchFamily="18" charset="0"/>
                <a:cs typeface="Times New Roman" panose="02020603050405020304" pitchFamily="18" charset="0"/>
                <a:hlinkClick r:id="rId4"/>
              </a:rPr>
              <a:t>https://thecleverprogrammer.com/2020/12/08/video-to-audio-converter-with-python/</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IN" sz="2400" dirty="0">
                <a:latin typeface="Times New Roman" panose="02020603050405020304" pitchFamily="18" charset="0"/>
                <a:cs typeface="Times New Roman" panose="02020603050405020304" pitchFamily="18" charset="0"/>
                <a:hlinkClick r:id="rId5"/>
              </a:rPr>
              <a:t>https://towardsdatascience.com/extracting-audio-from-video-using-python-58856a940fd?gi=e3a07ef57d</a:t>
            </a:r>
            <a:r>
              <a:rPr lang="en-IN" sz="2400" dirty="0">
                <a:latin typeface="Times New Roman" panose="02020603050405020304" pitchFamily="18" charset="0"/>
                <a:cs typeface="Times New Roman" panose="02020603050405020304" pitchFamily="18" charset="0"/>
              </a:rPr>
              <a:t> </a:t>
            </a:r>
          </a:p>
          <a:p>
            <a:pPr marL="457200" indent="-457200">
              <a:buAutoNum type="arabicPeriod"/>
            </a:pPr>
            <a:r>
              <a:rPr lang="en-IN" sz="2400" dirty="0">
                <a:latin typeface="Times New Roman" panose="02020603050405020304" pitchFamily="18" charset="0"/>
                <a:cs typeface="Times New Roman" panose="02020603050405020304" pitchFamily="18" charset="0"/>
                <a:hlinkClick r:id="rId6"/>
              </a:rPr>
              <a:t>https://www.krazyprogrammer.com/2021/01/video-to-audio-converter-in-python-with.html</a:t>
            </a:r>
            <a:r>
              <a:rPr lang="en-IN"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157466B-41CF-452B-B0A7-480DD5B7A489}"/>
              </a:ext>
            </a:extLst>
          </p:cNvPr>
          <p:cNvPicPr>
            <a:picLocks noChangeAspect="1"/>
          </p:cNvPicPr>
          <p:nvPr/>
        </p:nvPicPr>
        <p:blipFill>
          <a:blip r:embed="rId7"/>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75032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norm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project video to audio converter is all about converting a mp4 file to mp3 file. </a:t>
            </a:r>
          </a:p>
          <a:p>
            <a:pPr marL="342900" lvl="0" indent="-342900" algn="just">
              <a:lnSpc>
                <a:spcPct val="107000"/>
              </a:lnSpc>
              <a:buFont typeface="Symbol" panose="05050102010706020507" pitchFamily="18" charset="2"/>
              <a:buChar char=""/>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need a video recording for this project. It can even be a recording of yourself speaking to the camera.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Using a library called </a:t>
            </a:r>
            <a:r>
              <a:rPr lang="en-IN" sz="2400" i="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IN" sz="2400" i="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extract the audio from the video recording.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need to give the input as video and we get output as audio.</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838200" y="1604682"/>
            <a:ext cx="10515600" cy="4572281"/>
          </a:xfrm>
        </p:spPr>
        <p:txBody>
          <a:bodyPr>
            <a:norm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Converting Video to audio files is a smart tool to extract audio from video files. </a:t>
            </a:r>
          </a:p>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will take you through a simple program to build a video to audio converter with Python programming language. </a:t>
            </a:r>
          </a:p>
          <a:p>
            <a:pPr marL="342900" lvl="0" indent="-342900" algn="just">
              <a:lnSpc>
                <a:spcPct val="107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used to extract audio from the a desired video where in we are just interested in just audio.</a:t>
            </a:r>
          </a:p>
          <a:p>
            <a:pPr marL="45720" indent="0" algn="just">
              <a:lnSpc>
                <a:spcPct val="107000"/>
              </a:lnSpc>
              <a:spcAft>
                <a:spcPts val="8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F76-8653-4975-ADA1-B73BC3392964}"/>
              </a:ext>
            </a:extLst>
          </p:cNvPr>
          <p:cNvSpPr>
            <a:spLocks noGrp="1"/>
          </p:cNvSpPr>
          <p:nvPr>
            <p:ph type="title"/>
          </p:nvPr>
        </p:nvSpPr>
        <p:spPr>
          <a:xfrm>
            <a:off x="838200" y="365125"/>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9" name="Content Placeholder 8">
            <a:extLst>
              <a:ext uri="{FF2B5EF4-FFF2-40B4-BE49-F238E27FC236}">
                <a16:creationId xmlns:a16="http://schemas.microsoft.com/office/drawing/2014/main" id="{C307A4FD-FB88-4196-AD30-109A018B4E20}"/>
              </a:ext>
            </a:extLst>
          </p:cNvPr>
          <p:cNvPicPr>
            <a:picLocks noGrp="1" noChangeAspect="1"/>
          </p:cNvPicPr>
          <p:nvPr>
            <p:ph idx="1"/>
          </p:nvPr>
        </p:nvPicPr>
        <p:blipFill>
          <a:blip r:embed="rId3"/>
          <a:stretch>
            <a:fillRect/>
          </a:stretch>
        </p:blipFill>
        <p:spPr>
          <a:xfrm>
            <a:off x="1036111" y="1825625"/>
            <a:ext cx="10119778" cy="4351338"/>
          </a:xfrm>
        </p:spPr>
      </p:pic>
    </p:spTree>
    <p:extLst>
      <p:ext uri="{BB962C8B-B14F-4D97-AF65-F5344CB8AC3E}">
        <p14:creationId xmlns:p14="http://schemas.microsoft.com/office/powerpoint/2010/main" val="67891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p:txBody>
          <a:bodyPr>
            <a:normAutofit/>
          </a:bodyPr>
          <a:lstStyle/>
          <a:p>
            <a:pPr marL="0" indent="0">
              <a:buNone/>
            </a:pPr>
            <a:r>
              <a:rPr lang="en-US" sz="2400" dirty="0"/>
              <a:t>In the existing systems, there will be a limitation with respect to the quality of the video which is converted, </a:t>
            </a:r>
            <a:r>
              <a:rPr lang="en-US" sz="2400" dirty="0" err="1"/>
              <a:t>i.e</a:t>
            </a:r>
            <a:r>
              <a:rPr lang="en-US" sz="2400" dirty="0"/>
              <a:t>, only high quality videos will be converted to audio format.</a:t>
            </a:r>
            <a:endParaRPr lang="en-IN" sz="2400" dirty="0"/>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81370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p:txBody>
          <a:bodyPr/>
          <a:lstStyle/>
          <a:p>
            <a:pPr marL="0" indent="0">
              <a:buNone/>
            </a:pPr>
            <a:r>
              <a:rPr lang="en-US" sz="2800" dirty="0"/>
              <a:t>In the propose systems, there will be no limitation with respect to the quality of the video which is converted, </a:t>
            </a:r>
            <a:r>
              <a:rPr lang="en-US" sz="2800" dirty="0" err="1"/>
              <a:t>i.e</a:t>
            </a:r>
            <a:r>
              <a:rPr lang="en-US" sz="2800" dirty="0"/>
              <a:t>, videos </a:t>
            </a:r>
            <a:r>
              <a:rPr lang="en-US" dirty="0"/>
              <a:t>of all quality </a:t>
            </a:r>
            <a:r>
              <a:rPr lang="en-US" sz="2800" dirty="0"/>
              <a:t>will be converted to audio format.</a:t>
            </a:r>
            <a:endParaRPr lang="en-IN" sz="2800" dirty="0"/>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3325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884EAA-8585-449D-AB9B-76F725F9FE04}"/>
              </a:ext>
            </a:extLst>
          </p:cNvPr>
          <p:cNvSpPr>
            <a:spLocks noGrp="1"/>
          </p:cNvSpPr>
          <p:nvPr>
            <p:ph idx="1"/>
          </p:nvPr>
        </p:nvSpPr>
        <p:spPr>
          <a:xfrm>
            <a:off x="838200" y="1434353"/>
            <a:ext cx="10515600" cy="4742610"/>
          </a:xfrm>
        </p:spPr>
        <p:txBody>
          <a:bodyPr>
            <a:noAutofit/>
          </a:bodyPr>
          <a:lstStyle/>
          <a:p>
            <a:pPr lvl="0">
              <a:lnSpc>
                <a:spcPct val="150000"/>
              </a:lnSpc>
              <a:spcAft>
                <a:spcPts val="800"/>
              </a:spcAft>
              <a:buFont typeface="Wingdings" panose="05000000000000000000" pitchFamily="2" charset="2"/>
              <a:buChar char="§"/>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Tkinter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The </a:t>
            </a:r>
            <a:r>
              <a:rPr lang="en-IN" sz="2400" dirty="0" err="1">
                <a:latin typeface="Times New Roman" panose="02020603050405020304" pitchFamily="18" charset="0"/>
                <a:ea typeface="Calibri" panose="020F0502020204030204" pitchFamily="34" charset="0"/>
              </a:rPr>
              <a:t>tkinter</a:t>
            </a:r>
            <a:r>
              <a:rPr lang="en-IN" sz="2400" dirty="0">
                <a:effectLst/>
                <a:latin typeface="Times New Roman" panose="02020603050405020304" pitchFamily="18" charset="0"/>
                <a:ea typeface="Calibri" panose="020F0502020204030204" pitchFamily="34" charset="0"/>
              </a:rPr>
              <a:t> package (“Tk interface”) is the standard Python interface to the </a:t>
            </a:r>
            <a:r>
              <a:rPr lang="en-IN" sz="2400" dirty="0" err="1">
                <a:effectLst/>
                <a:latin typeface="Times New Roman" panose="02020603050405020304" pitchFamily="18" charset="0"/>
                <a:ea typeface="Calibri" panose="020F0502020204030204" pitchFamily="34" charset="0"/>
              </a:rPr>
              <a:t>Tcl</a:t>
            </a:r>
            <a:r>
              <a:rPr lang="en-IN" sz="2400" dirty="0">
                <a:effectLst/>
                <a:latin typeface="Times New Roman" panose="02020603050405020304" pitchFamily="18" charset="0"/>
                <a:ea typeface="Calibri" panose="020F0502020204030204" pitchFamily="34" charset="0"/>
              </a:rPr>
              <a:t>/Tk GUI toolkit. Both Tk and </a:t>
            </a:r>
            <a:r>
              <a:rPr lang="en-IN" sz="2400" strike="noStrike" dirty="0" err="1">
                <a:effectLst/>
                <a:latin typeface="Times New Roman" panose="02020603050405020304" pitchFamily="18" charset="0"/>
                <a:ea typeface="Calibri" panose="020F0502020204030204" pitchFamily="34" charset="0"/>
                <a:hlinkClick r:id="rId2" tooltip="tkinter: Interface to Tcl/Tk for graphical user interfaces">
                  <a:extLst>
                    <a:ext uri="{A12FA001-AC4F-418D-AE19-62706E023703}">
                      <ahyp:hlinkClr xmlns:ahyp="http://schemas.microsoft.com/office/drawing/2018/hyperlinkcolor" val="tx"/>
                    </a:ext>
                  </a:extLst>
                </a:hlinkClick>
              </a:rPr>
              <a:t>tkinter</a:t>
            </a:r>
            <a:r>
              <a:rPr lang="en-IN" sz="2400" dirty="0">
                <a:effectLst/>
                <a:latin typeface="Times New Roman" panose="02020603050405020304" pitchFamily="18" charset="0"/>
                <a:ea typeface="Calibri" panose="020F0502020204030204" pitchFamily="34" charset="0"/>
              </a:rPr>
              <a:t> are available on most Unix platforms, including macOS, as well as on Windows systems</a:t>
            </a:r>
          </a:p>
          <a:p>
            <a:pPr>
              <a:lnSpc>
                <a:spcPct val="150000"/>
              </a:lnSpc>
              <a:buFont typeface="Wingdings" panose="05000000000000000000" pitchFamily="2" charset="2"/>
              <a:buChar char="§"/>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2400" spc="15" dirty="0">
                <a:effectLst/>
                <a:latin typeface="Times New Roman" panose="02020603050405020304" pitchFamily="18" charset="0"/>
                <a:ea typeface="Calibri" panose="020F0502020204030204" pitchFamily="34" charset="0"/>
                <a:cs typeface="Times New Roman" panose="02020603050405020304" pitchFamily="18" charset="0"/>
              </a:rPr>
              <a:t>The OS module in Python provides functions for creating and removing a directory (folder), fetching its contents, changing and identifying the current directory,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58883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ED4A-E260-5638-2BC4-14C079CB0C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90515-AFC8-888D-B027-89C3994BFDB2}"/>
              </a:ext>
            </a:extLst>
          </p:cNvPr>
          <p:cNvSpPr>
            <a:spLocks noGrp="1"/>
          </p:cNvSpPr>
          <p:nvPr>
            <p:ph idx="1"/>
          </p:nvPr>
        </p:nvSpPr>
        <p:spPr/>
        <p:txBody>
          <a:bodyPr>
            <a:noAutofit/>
          </a:bodyPr>
          <a:lstStyle/>
          <a:p>
            <a:pPr lvl="0">
              <a:lnSpc>
                <a:spcPct val="150000"/>
              </a:lnSpc>
              <a:spcAft>
                <a:spcPts val="800"/>
              </a:spcAft>
              <a:buFont typeface="Wingdings" panose="05000000000000000000" pitchFamily="2" charset="2"/>
              <a:buChar char="§"/>
            </a:pPr>
            <a:r>
              <a:rPr lang="en-IN" sz="2400" spc="15" dirty="0" err="1">
                <a:effectLst/>
                <a:latin typeface="Times New Roman" panose="02020603050405020304" pitchFamily="18" charset="0"/>
                <a:ea typeface="Calibri" panose="020F0502020204030204" pitchFamily="34" charset="0"/>
                <a:cs typeface="Times New Roman" panose="02020603050405020304" pitchFamily="18" charset="0"/>
              </a:rPr>
              <a:t>moviepy</a:t>
            </a:r>
            <a:r>
              <a:rPr lang="en-IN" sz="2400" spc="15"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dirty="0" err="1">
                <a:effectLst/>
                <a:latin typeface="Times New Roman" panose="02020603050405020304" pitchFamily="18" charset="0"/>
                <a:ea typeface="Calibri" panose="020F0502020204030204" pitchFamily="34" charset="0"/>
              </a:rPr>
              <a:t>MoviePy</a:t>
            </a:r>
            <a:r>
              <a:rPr lang="en-IN" sz="2400" dirty="0">
                <a:effectLst/>
                <a:latin typeface="Times New Roman" panose="02020603050405020304" pitchFamily="18" charset="0"/>
                <a:ea typeface="Calibri" panose="020F0502020204030204" pitchFamily="34" charset="0"/>
              </a:rPr>
              <a:t> is a Python library for video editing: cutting, concatenations, title insertions, video compositing (a.k.a. non-linear editing), video processing, and creation of custom effects</a:t>
            </a:r>
          </a:p>
          <a:p>
            <a:pPr lvl="0">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PIL: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Pillow is the friendly PIL fork by </a:t>
            </a:r>
            <a:r>
              <a:rPr lang="en-IN" sz="2400" dirty="0">
                <a:latin typeface="Times New Roman" panose="02020603050405020304" pitchFamily="18" charset="0"/>
                <a:ea typeface="Calibri" panose="020F0502020204030204" pitchFamily="34" charset="0"/>
                <a:cs typeface="Times New Roman" panose="02020603050405020304" pitchFamily="18" charset="0"/>
              </a:rPr>
              <a:t>Alex Clark and Contributors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PIL is the Python Imaging Library by Fredrik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Lundh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Contributors. As of 2019, Pillow development is </a:t>
            </a:r>
            <a:r>
              <a:rPr lang="en-IN" sz="2400" dirty="0">
                <a:latin typeface="Times New Roman" panose="02020603050405020304" pitchFamily="18" charset="0"/>
                <a:ea typeface="Calibri" panose="020F0502020204030204" pitchFamily="34" charset="0"/>
                <a:cs typeface="Times New Roman" panose="02020603050405020304" pitchFamily="18" charset="0"/>
              </a:rPr>
              <a:t>supported by </a:t>
            </a:r>
            <a:r>
              <a:rPr lang="en-IN" sz="2400" dirty="0" err="1">
                <a:latin typeface="Times New Roman" panose="02020603050405020304" pitchFamily="18" charset="0"/>
                <a:ea typeface="Calibri" panose="020F0502020204030204" pitchFamily="34" charset="0"/>
                <a:cs typeface="Times New Roman" panose="02020603050405020304" pitchFamily="18" charset="0"/>
              </a:rPr>
              <a:t>Tidelift</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sz="2400" dirty="0"/>
            </a:br>
            <a:endParaRPr lang="en-IN" sz="2400" dirty="0"/>
          </a:p>
          <a:p>
            <a:endParaRPr lang="en-IN" sz="2400" dirty="0"/>
          </a:p>
        </p:txBody>
      </p:sp>
    </p:spTree>
    <p:extLst>
      <p:ext uri="{BB962C8B-B14F-4D97-AF65-F5344CB8AC3E}">
        <p14:creationId xmlns:p14="http://schemas.microsoft.com/office/powerpoint/2010/main" val="325083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3E5B-F3BE-410F-892D-4581D218C43C}"/>
              </a:ext>
            </a:extLst>
          </p:cNvPr>
          <p:cNvSpPr>
            <a:spLocks noGrp="1"/>
          </p:cNvSpPr>
          <p:nvPr>
            <p:ph type="title"/>
          </p:nvPr>
        </p:nvSpPr>
        <p:spPr>
          <a:xfrm>
            <a:off x="838200" y="365126"/>
            <a:ext cx="10515600" cy="1024404"/>
          </a:xfrm>
        </p:spPr>
        <p:txBody>
          <a:bodyPr>
            <a:normAutofit fontScale="90000"/>
          </a:bodyPr>
          <a:lstStyle/>
          <a:p>
            <a:br>
              <a:rPr lang="en-IN" b="1" i="0" dirty="0">
                <a:solidFill>
                  <a:srgbClr val="FF0000"/>
                </a:solidFill>
                <a:effectLst/>
                <a:latin typeface="ff1"/>
              </a:rPr>
            </a:br>
            <a:r>
              <a:rPr lang="en-IN" b="1" i="0" dirty="0">
                <a:solidFill>
                  <a:srgbClr val="FF0000"/>
                </a:solidFill>
                <a:effectLst/>
                <a:latin typeface="Times New Roman" panose="02020603050405020304" pitchFamily="18" charset="0"/>
                <a:cs typeface="Times New Roman" panose="02020603050405020304" pitchFamily="18" charset="0"/>
              </a:rPr>
              <a:t>Algorithm/Techniques/Tools</a:t>
            </a:r>
            <a:r>
              <a:rPr lang="en-IN" dirty="0">
                <a:solidFill>
                  <a:srgbClr val="000000"/>
                </a:solidFill>
                <a:latin typeface="Times New Roman" panose="02020603050405020304" pitchFamily="18" charset="0"/>
                <a:cs typeface="Times New Roman" panose="02020603050405020304" pitchFamily="18" charset="0"/>
              </a:rPr>
              <a:t> </a:t>
            </a:r>
            <a:r>
              <a:rPr lang="en-IN" b="1" i="0" dirty="0">
                <a:solidFill>
                  <a:srgbClr val="FF0000"/>
                </a:solidFill>
                <a:effectLst/>
                <a:latin typeface="Times New Roman" panose="02020603050405020304" pitchFamily="18" charset="0"/>
                <a:cs typeface="Times New Roman" panose="02020603050405020304" pitchFamily="18" charset="0"/>
              </a:rPr>
              <a:t>Used</a:t>
            </a:r>
            <a:br>
              <a:rPr lang="en-IN"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5D5C4-1286-4DFC-89AE-9D5122BC11BF}"/>
              </a:ext>
            </a:extLst>
          </p:cNvPr>
          <p:cNvSpPr>
            <a:spLocks noGrp="1"/>
          </p:cNvSpPr>
          <p:nvPr>
            <p:ph idx="1"/>
          </p:nvPr>
        </p:nvSpPr>
        <p:spPr>
          <a:xfrm>
            <a:off x="838200" y="1488141"/>
            <a:ext cx="10515600" cy="4688822"/>
          </a:xfrm>
        </p:spPr>
        <p:txBody>
          <a:bodyPr>
            <a:normAutofit/>
          </a:bodyPr>
          <a:lstStyle/>
          <a:p>
            <a:r>
              <a:rPr lang="en-IN" sz="2400" dirty="0"/>
              <a:t>Movie Editor:</a:t>
            </a:r>
          </a:p>
          <a:p>
            <a:pPr marL="0" indent="0" algn="l">
              <a:buNone/>
            </a:pPr>
            <a:r>
              <a:rPr lang="en-US" sz="2400" b="0" i="0" dirty="0">
                <a:effectLst/>
              </a:rPr>
              <a:t>Movie Editor is a Python module for editing videos. It can cut and arrange clips, add video effects, and edit audio. It can work like a toolbox, if you only make changes to one clip. If you have to edit lots of clips, Movie Editor can automate that process.</a:t>
            </a:r>
          </a:p>
          <a:p>
            <a:pPr marL="0" indent="0">
              <a:buNone/>
            </a:pPr>
            <a:br>
              <a:rPr lang="en-US" sz="2400" dirty="0"/>
            </a:br>
            <a:endParaRPr lang="en-IN" sz="2400" dirty="0"/>
          </a:p>
        </p:txBody>
      </p:sp>
      <p:pic>
        <p:nvPicPr>
          <p:cNvPr id="4" name="Picture 3">
            <a:extLst>
              <a:ext uri="{FF2B5EF4-FFF2-40B4-BE49-F238E27FC236}">
                <a16:creationId xmlns:a16="http://schemas.microsoft.com/office/drawing/2014/main" id="{BC32A16D-AA9A-4E66-B077-DB98F2B7514E}"/>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9201160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869</TotalTime>
  <Words>804</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ff1</vt:lpstr>
      <vt:lpstr>Symbol</vt:lpstr>
      <vt:lpstr>Times New Roman</vt:lpstr>
      <vt:lpstr>Wingdings</vt:lpstr>
      <vt:lpstr>Office Theme</vt:lpstr>
      <vt:lpstr>VIDEO TO AUDIO CONVERTER</vt:lpstr>
      <vt:lpstr>Abstract</vt:lpstr>
      <vt:lpstr>Introduction</vt:lpstr>
      <vt:lpstr>Literature Survey</vt:lpstr>
      <vt:lpstr>Existing System</vt:lpstr>
      <vt:lpstr>Proposed System</vt:lpstr>
      <vt:lpstr>Methodology</vt:lpstr>
      <vt:lpstr>PowerPoint Presentation</vt:lpstr>
      <vt:lpstr> Algorithm/Techniques/Tools Used </vt:lpstr>
      <vt:lpstr>Software and Hardware Requirements</vt:lpstr>
      <vt:lpstr>PowerPoint Presentation</vt:lpstr>
      <vt:lpstr>Block Diagram/Architecture</vt:lpstr>
      <vt:lpstr>Results</vt:lpstr>
      <vt:lpstr>Github Setup</vt:lpstr>
      <vt:lpstr>Applications</vt:lpstr>
      <vt:lpstr>Conclusion</vt:lpstr>
      <vt:lpstr>PowerPoint Presentation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Abhiram abhi</cp:lastModifiedBy>
  <cp:revision>10</cp:revision>
  <dcterms:created xsi:type="dcterms:W3CDTF">2022-04-29T09:32:14Z</dcterms:created>
  <dcterms:modified xsi:type="dcterms:W3CDTF">2022-05-05T02:47:19Z</dcterms:modified>
</cp:coreProperties>
</file>