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8" r:id="rId3"/>
    <p:sldId id="259" r:id="rId4"/>
    <p:sldId id="260" r:id="rId5"/>
    <p:sldId id="261" r:id="rId6"/>
    <p:sldId id="262" r:id="rId7"/>
    <p:sldId id="267" r:id="rId8"/>
    <p:sldId id="268" r:id="rId9"/>
    <p:sldId id="269" r:id="rId10"/>
    <p:sldId id="270" r:id="rId11"/>
    <p:sldId id="271" r:id="rId12"/>
    <p:sldId id="272" r:id="rId13"/>
    <p:sldId id="273" r:id="rId14"/>
    <p:sldId id="274" r:id="rId15"/>
    <p:sldId id="275" r:id="rId16"/>
    <p:sldId id="263" r:id="rId17"/>
    <p:sldId id="264"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3/3/2022</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3/3/2022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3/3/2022</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3/3/2022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3/3/2022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3/3/2022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3/3/2022</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3/3/2022</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3/3/2022</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B780-F63C-49F8-B772-D60B4EEA9DB8}"/>
              </a:ext>
            </a:extLst>
          </p:cNvPr>
          <p:cNvSpPr>
            <a:spLocks noGrp="1"/>
          </p:cNvSpPr>
          <p:nvPr>
            <p:ph type="ctrTitle"/>
          </p:nvPr>
        </p:nvSpPr>
        <p:spPr>
          <a:xfrm>
            <a:off x="1561708" y="640080"/>
            <a:ext cx="9068586" cy="3798916"/>
          </a:xfrm>
        </p:spPr>
        <p:txBody>
          <a:bodyPr/>
          <a:lstStyle/>
          <a:p>
            <a:r>
              <a:rPr lang="en-IN" sz="5400" dirty="0">
                <a:effectLst/>
                <a:latin typeface="Calibri" panose="020F0502020204030204" pitchFamily="34" charset="0"/>
                <a:ea typeface="Calibri" panose="020F0502020204030204" pitchFamily="34" charset="0"/>
                <a:cs typeface="Times New Roman" panose="02020603050405020304" pitchFamily="18" charset="0"/>
              </a:rPr>
              <a:t>VIDEO TO AUDIO CONVERTER</a:t>
            </a:r>
            <a:endParaRPr lang="en-IN" sz="5400" dirty="0"/>
          </a:p>
        </p:txBody>
      </p:sp>
      <p:sp>
        <p:nvSpPr>
          <p:cNvPr id="3" name="Subtitle 2">
            <a:extLst>
              <a:ext uri="{FF2B5EF4-FFF2-40B4-BE49-F238E27FC236}">
                <a16:creationId xmlns:a16="http://schemas.microsoft.com/office/drawing/2014/main" id="{17FEAE0B-C3F9-4C1F-A156-F26FF3E922F1}"/>
              </a:ext>
            </a:extLst>
          </p:cNvPr>
          <p:cNvSpPr>
            <a:spLocks noGrp="1"/>
          </p:cNvSpPr>
          <p:nvPr>
            <p:ph type="subTitle" idx="1"/>
          </p:nvPr>
        </p:nvSpPr>
        <p:spPr>
          <a:xfrm>
            <a:off x="1562100" y="3183775"/>
            <a:ext cx="9070848" cy="1955489"/>
          </a:xfrm>
        </p:spPr>
        <p:txBody>
          <a:bodyPr>
            <a:normAutofit/>
          </a:bodyPr>
          <a:lstStyle/>
          <a:p>
            <a:pPr algn="ct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TEAM MEMBERS:</a:t>
            </a: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2010030180               ABHIRAM. V</a:t>
            </a:r>
          </a:p>
          <a:p>
            <a:pPr marL="342900" lvl="0" indent="-342900" algn="just">
              <a:lnSpc>
                <a:spcPct val="107000"/>
              </a:lnSpc>
              <a:buFont typeface="+mj-lt"/>
              <a:buAutoNum type="arabicPeriod"/>
            </a:pPr>
            <a:r>
              <a:rPr lang="en-IN" sz="1800">
                <a:effectLst/>
                <a:latin typeface="Calibri" panose="020F0502020204030204" pitchFamily="34" charset="0"/>
                <a:ea typeface="Calibri" panose="020F0502020204030204" pitchFamily="34" charset="0"/>
                <a:cs typeface="Times New Roman" panose="02020603050405020304" pitchFamily="18" charset="0"/>
              </a:rPr>
              <a:t>2010030142               ROKKAM </a:t>
            </a:r>
            <a:r>
              <a:rPr lang="en-IN" sz="1800" dirty="0">
                <a:effectLst/>
                <a:latin typeface="Calibri" panose="020F0502020204030204" pitchFamily="34" charset="0"/>
                <a:ea typeface="Calibri" panose="020F0502020204030204" pitchFamily="34" charset="0"/>
                <a:cs typeface="Times New Roman" panose="02020603050405020304" pitchFamily="18" charset="0"/>
              </a:rPr>
              <a:t>VIVEK VARDHAN REDDY</a:t>
            </a: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2010030443               SIDHARTH RAO. K</a:t>
            </a:r>
          </a:p>
          <a:p>
            <a:pPr marL="342900" lvl="0" indent="-342900" algn="just">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2010030394               RAGHAVENDRA GOUD. A</a:t>
            </a:r>
          </a:p>
          <a:p>
            <a:endParaRPr lang="en-IN" dirty="0"/>
          </a:p>
        </p:txBody>
      </p:sp>
      <p:pic>
        <p:nvPicPr>
          <p:cNvPr id="4" name="Picture 3">
            <a:extLst>
              <a:ext uri="{FF2B5EF4-FFF2-40B4-BE49-F238E27FC236}">
                <a16:creationId xmlns:a16="http://schemas.microsoft.com/office/drawing/2014/main" id="{77E44D30-BBDF-4E51-893E-D568A97740B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63498" y="19525"/>
            <a:ext cx="828502" cy="531393"/>
          </a:xfrm>
          <a:prstGeom prst="rect">
            <a:avLst/>
          </a:prstGeom>
          <a:noFill/>
          <a:ln>
            <a:noFill/>
          </a:ln>
        </p:spPr>
      </p:pic>
    </p:spTree>
    <p:extLst>
      <p:ext uri="{BB962C8B-B14F-4D97-AF65-F5344CB8AC3E}">
        <p14:creationId xmlns:p14="http://schemas.microsoft.com/office/powerpoint/2010/main" val="1112848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DCC89-3982-4E2E-A9EC-F03E462C0A89}"/>
              </a:ext>
            </a:extLst>
          </p:cNvPr>
          <p:cNvSpPr>
            <a:spLocks noGrp="1"/>
          </p:cNvSpPr>
          <p:nvPr>
            <p:ph type="title"/>
          </p:nvPr>
        </p:nvSpPr>
        <p:spPr>
          <a:xfrm>
            <a:off x="251460" y="259080"/>
            <a:ext cx="10873740" cy="893127"/>
          </a:xfrm>
        </p:spPr>
        <p:txBody>
          <a:bodyPr/>
          <a:lstStyle/>
          <a:p>
            <a:r>
              <a:rPr lang="en-IN" dirty="0"/>
              <a:t>WORK IN PROGRESS</a:t>
            </a:r>
          </a:p>
        </p:txBody>
      </p:sp>
      <p:pic>
        <p:nvPicPr>
          <p:cNvPr id="5" name="Picture 4">
            <a:extLst>
              <a:ext uri="{FF2B5EF4-FFF2-40B4-BE49-F238E27FC236}">
                <a16:creationId xmlns:a16="http://schemas.microsoft.com/office/drawing/2014/main" id="{438A2FEA-9BAE-41EB-A205-533DD80296C4}"/>
              </a:ext>
            </a:extLst>
          </p:cNvPr>
          <p:cNvPicPr>
            <a:picLocks noChangeAspect="1"/>
          </p:cNvPicPr>
          <p:nvPr/>
        </p:nvPicPr>
        <p:blipFill>
          <a:blip r:embed="rId2"/>
          <a:stretch>
            <a:fillRect/>
          </a:stretch>
        </p:blipFill>
        <p:spPr>
          <a:xfrm>
            <a:off x="2429274" y="1258739"/>
            <a:ext cx="6335009" cy="4553585"/>
          </a:xfrm>
          <a:prstGeom prst="rect">
            <a:avLst/>
          </a:prstGeom>
        </p:spPr>
      </p:pic>
    </p:spTree>
    <p:extLst>
      <p:ext uri="{BB962C8B-B14F-4D97-AF65-F5344CB8AC3E}">
        <p14:creationId xmlns:p14="http://schemas.microsoft.com/office/powerpoint/2010/main" val="1444502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AD8C0B-DD51-446C-B96E-11B83C48FFFD}"/>
              </a:ext>
            </a:extLst>
          </p:cNvPr>
          <p:cNvPicPr>
            <a:picLocks noChangeAspect="1"/>
          </p:cNvPicPr>
          <p:nvPr/>
        </p:nvPicPr>
        <p:blipFill>
          <a:blip r:embed="rId2"/>
          <a:stretch>
            <a:fillRect/>
          </a:stretch>
        </p:blipFill>
        <p:spPr>
          <a:xfrm>
            <a:off x="1074198" y="349399"/>
            <a:ext cx="9996256" cy="6130166"/>
          </a:xfrm>
          <a:prstGeom prst="rect">
            <a:avLst/>
          </a:prstGeom>
        </p:spPr>
      </p:pic>
    </p:spTree>
    <p:extLst>
      <p:ext uri="{BB962C8B-B14F-4D97-AF65-F5344CB8AC3E}">
        <p14:creationId xmlns:p14="http://schemas.microsoft.com/office/powerpoint/2010/main" val="331682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F5AA03-6F77-424C-9D39-FC11A732AD9C}"/>
              </a:ext>
            </a:extLst>
          </p:cNvPr>
          <p:cNvPicPr>
            <a:picLocks noChangeAspect="1"/>
          </p:cNvPicPr>
          <p:nvPr/>
        </p:nvPicPr>
        <p:blipFill>
          <a:blip r:embed="rId2"/>
          <a:stretch>
            <a:fillRect/>
          </a:stretch>
        </p:blipFill>
        <p:spPr>
          <a:xfrm>
            <a:off x="1852020" y="1590418"/>
            <a:ext cx="8487960" cy="3677163"/>
          </a:xfrm>
          <a:prstGeom prst="rect">
            <a:avLst/>
          </a:prstGeom>
        </p:spPr>
      </p:pic>
    </p:spTree>
    <p:extLst>
      <p:ext uri="{BB962C8B-B14F-4D97-AF65-F5344CB8AC3E}">
        <p14:creationId xmlns:p14="http://schemas.microsoft.com/office/powerpoint/2010/main" val="2234245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C021A4-FDBC-45C1-A359-8447BD2DBB96}"/>
              </a:ext>
            </a:extLst>
          </p:cNvPr>
          <p:cNvPicPr>
            <a:picLocks noChangeAspect="1"/>
          </p:cNvPicPr>
          <p:nvPr/>
        </p:nvPicPr>
        <p:blipFill>
          <a:blip r:embed="rId2"/>
          <a:stretch>
            <a:fillRect/>
          </a:stretch>
        </p:blipFill>
        <p:spPr>
          <a:xfrm>
            <a:off x="639192" y="430964"/>
            <a:ext cx="10930651" cy="5952081"/>
          </a:xfrm>
          <a:prstGeom prst="rect">
            <a:avLst/>
          </a:prstGeom>
        </p:spPr>
      </p:pic>
    </p:spTree>
    <p:extLst>
      <p:ext uri="{BB962C8B-B14F-4D97-AF65-F5344CB8AC3E}">
        <p14:creationId xmlns:p14="http://schemas.microsoft.com/office/powerpoint/2010/main" val="51636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919EA9-526A-4CAB-8CFF-B2F188FD7124}"/>
              </a:ext>
            </a:extLst>
          </p:cNvPr>
          <p:cNvPicPr>
            <a:picLocks noChangeAspect="1"/>
          </p:cNvPicPr>
          <p:nvPr/>
        </p:nvPicPr>
        <p:blipFill>
          <a:blip r:embed="rId2"/>
          <a:stretch>
            <a:fillRect/>
          </a:stretch>
        </p:blipFill>
        <p:spPr>
          <a:xfrm>
            <a:off x="1356651" y="1280160"/>
            <a:ext cx="9478698" cy="4682843"/>
          </a:xfrm>
          <a:prstGeom prst="rect">
            <a:avLst/>
          </a:prstGeom>
        </p:spPr>
      </p:pic>
      <p:sp>
        <p:nvSpPr>
          <p:cNvPr id="4" name="Title 3">
            <a:extLst>
              <a:ext uri="{FF2B5EF4-FFF2-40B4-BE49-F238E27FC236}">
                <a16:creationId xmlns:a16="http://schemas.microsoft.com/office/drawing/2014/main" id="{B2DA44B2-9677-470D-99C8-0EAAB7AC2F39}"/>
              </a:ext>
            </a:extLst>
          </p:cNvPr>
          <p:cNvSpPr>
            <a:spLocks noGrp="1"/>
          </p:cNvSpPr>
          <p:nvPr>
            <p:ph type="title"/>
          </p:nvPr>
        </p:nvSpPr>
        <p:spPr>
          <a:xfrm>
            <a:off x="198120" y="-312420"/>
            <a:ext cx="10927080" cy="1821180"/>
          </a:xfrm>
        </p:spPr>
        <p:txBody>
          <a:bodyPr/>
          <a:lstStyle/>
          <a:p>
            <a:r>
              <a:rPr lang="en-IN" dirty="0"/>
              <a:t>ALPHA TESTING</a:t>
            </a:r>
          </a:p>
        </p:txBody>
      </p:sp>
    </p:spTree>
    <p:extLst>
      <p:ext uri="{BB962C8B-B14F-4D97-AF65-F5344CB8AC3E}">
        <p14:creationId xmlns:p14="http://schemas.microsoft.com/office/powerpoint/2010/main" val="264321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9B809B-C016-44AC-9201-914634F6BB1A}"/>
              </a:ext>
            </a:extLst>
          </p:cNvPr>
          <p:cNvPicPr>
            <a:picLocks noChangeAspect="1"/>
          </p:cNvPicPr>
          <p:nvPr/>
        </p:nvPicPr>
        <p:blipFill>
          <a:blip r:embed="rId2"/>
          <a:stretch>
            <a:fillRect/>
          </a:stretch>
        </p:blipFill>
        <p:spPr>
          <a:xfrm>
            <a:off x="452760" y="1133475"/>
            <a:ext cx="11292397" cy="4591050"/>
          </a:xfrm>
          <a:prstGeom prst="rect">
            <a:avLst/>
          </a:prstGeom>
        </p:spPr>
      </p:pic>
    </p:spTree>
    <p:extLst>
      <p:ext uri="{BB962C8B-B14F-4D97-AF65-F5344CB8AC3E}">
        <p14:creationId xmlns:p14="http://schemas.microsoft.com/office/powerpoint/2010/main" val="3937696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CE019-9C1F-4500-9558-193A93D12F1B}"/>
              </a:ext>
            </a:extLst>
          </p:cNvPr>
          <p:cNvSpPr>
            <a:spLocks noGrp="1"/>
          </p:cNvSpPr>
          <p:nvPr>
            <p:ph type="title"/>
          </p:nvPr>
        </p:nvSpPr>
        <p:spPr>
          <a:xfrm>
            <a:off x="1066800" y="642594"/>
            <a:ext cx="10058400" cy="1257227"/>
          </a:xfrm>
        </p:spPr>
        <p:txBody>
          <a:bodyPr>
            <a:normAutofit fontScale="90000"/>
          </a:bodyPr>
          <a:lstStyle/>
          <a:p>
            <a:r>
              <a:rPr lang="en-IN" dirty="0">
                <a:effectLst/>
                <a:latin typeface="Calibri" panose="020F0502020204030204" pitchFamily="34" charset="0"/>
                <a:ea typeface="Calibri" panose="020F0502020204030204" pitchFamily="34" charset="0"/>
                <a:cs typeface="Calibri" panose="020F0502020204030204" pitchFamily="34" charset="0"/>
              </a:rPr>
              <a:t>RESULT: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D1B06DC-36E4-4681-9EE8-1240BBA3A63F}"/>
              </a:ext>
            </a:extLst>
          </p:cNvPr>
          <p:cNvSpPr>
            <a:spLocks noGrp="1"/>
          </p:cNvSpPr>
          <p:nvPr>
            <p:ph idx="1"/>
          </p:nvPr>
        </p:nvSpPr>
        <p:spPr>
          <a:xfrm>
            <a:off x="1066800" y="1463040"/>
            <a:ext cx="10058400" cy="5106436"/>
          </a:xfrm>
        </p:spPr>
        <p:txBody>
          <a:bodyPr>
            <a:normAutofit/>
          </a:bodyPr>
          <a:lstStyle/>
          <a:p>
            <a:pPr marL="342900" lvl="0" indent="-342900" algn="just">
              <a:lnSpc>
                <a:spcPct val="107000"/>
              </a:lnSpc>
              <a:buFont typeface="Symbol" panose="05050102010706020507" pitchFamily="18" charset="2"/>
              <a:buChar char=""/>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Thus, by following the above technique, we can convert a mp4 file into an mp3 file.</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In the cases where we will need only the audio in the video files, we can use this technique to extract and save the audio file, which will help in saving the memory too.</a:t>
            </a:r>
          </a:p>
          <a:p>
            <a:pPr marL="342900" lvl="0" indent="-342900" algn="just">
              <a:lnSpc>
                <a:spcPct val="107000"/>
              </a:lnSpc>
              <a:spcAft>
                <a:spcPts val="800"/>
              </a:spcAft>
              <a:buFont typeface="Symbol" panose="05050102010706020507" pitchFamily="18" charset="2"/>
              <a:buChar char=""/>
            </a:pPr>
            <a:r>
              <a:rPr lang="en-IN" sz="2600" dirty="0">
                <a:latin typeface="Times New Roman" panose="02020603050405020304" pitchFamily="18" charset="0"/>
                <a:ea typeface="Calibri" panose="020F0502020204030204" pitchFamily="34" charset="0"/>
                <a:cs typeface="Times New Roman" panose="02020603050405020304" pitchFamily="18" charset="0"/>
              </a:rPr>
              <a:t>We have developed a code for controlling the speed of the output speech, which will make it easy for people to understand.</a:t>
            </a:r>
          </a:p>
          <a:p>
            <a:pPr marL="342900" lvl="0" indent="-342900" algn="just">
              <a:lnSpc>
                <a:spcPct val="107000"/>
              </a:lnSpc>
              <a:spcAft>
                <a:spcPts val="800"/>
              </a:spcAft>
              <a:buFont typeface="Symbol" panose="05050102010706020507" pitchFamily="18" charset="2"/>
              <a:buChar char=""/>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Here, the user will have t</a:t>
            </a:r>
            <a:r>
              <a:rPr lang="en-IN" sz="2600" dirty="0">
                <a:latin typeface="Times New Roman" panose="02020603050405020304" pitchFamily="18" charset="0"/>
                <a:ea typeface="Calibri" panose="020F0502020204030204" pitchFamily="34" charset="0"/>
                <a:cs typeface="Times New Roman" panose="02020603050405020304" pitchFamily="18" charset="0"/>
              </a:rPr>
              <a:t>he comfort of selecting his desired </a:t>
            </a:r>
            <a:r>
              <a:rPr lang="en-IN" sz="2600" dirty="0" err="1">
                <a:latin typeface="Times New Roman" panose="02020603050405020304" pitchFamily="18" charset="0"/>
                <a:ea typeface="Calibri" panose="020F0502020204030204" pitchFamily="34" charset="0"/>
                <a:cs typeface="Times New Roman" panose="02020603050405020304" pitchFamily="18" charset="0"/>
              </a:rPr>
              <a:t>vedio</a:t>
            </a:r>
            <a:r>
              <a:rPr lang="en-IN" sz="2600" dirty="0">
                <a:latin typeface="Times New Roman" panose="02020603050405020304" pitchFamily="18" charset="0"/>
                <a:ea typeface="Calibri" panose="020F0502020204030204" pitchFamily="34" charset="0"/>
                <a:cs typeface="Times New Roman" panose="02020603050405020304" pitchFamily="18" charset="0"/>
              </a:rPr>
              <a:t>, and can convert it into audio form.</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600" dirty="0"/>
          </a:p>
        </p:txBody>
      </p:sp>
    </p:spTree>
    <p:extLst>
      <p:ext uri="{BB962C8B-B14F-4D97-AF65-F5344CB8AC3E}">
        <p14:creationId xmlns:p14="http://schemas.microsoft.com/office/powerpoint/2010/main" val="154401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CF046-2DDA-47A1-8804-7043454892C6}"/>
              </a:ext>
            </a:extLst>
          </p:cNvPr>
          <p:cNvSpPr>
            <a:spLocks noGrp="1"/>
          </p:cNvSpPr>
          <p:nvPr>
            <p:ph type="title"/>
          </p:nvPr>
        </p:nvSpPr>
        <p:spPr/>
        <p:txBody>
          <a:bodyPr>
            <a:noAutofit/>
          </a:bodyPr>
          <a:lstStyle/>
          <a:p>
            <a:r>
              <a:rPr lang="en-IN" dirty="0">
                <a:effectLst/>
                <a:latin typeface="Calibri" panose="020F0502020204030204" pitchFamily="34" charset="0"/>
                <a:ea typeface="Calibri" panose="020F0502020204030204" pitchFamily="34" charset="0"/>
                <a:cs typeface="Calibri" panose="020F0502020204030204" pitchFamily="34" charset="0"/>
              </a:rPr>
              <a:t> CONCLUSION:</a:t>
            </a: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1BFCAB3-915E-4B44-BEB7-09FE31553A12}"/>
              </a:ext>
            </a:extLst>
          </p:cNvPr>
          <p:cNvSpPr>
            <a:spLocks noGrp="1"/>
          </p:cNvSpPr>
          <p:nvPr>
            <p:ph idx="1"/>
          </p:nvPr>
        </p:nvSpPr>
        <p:spPr>
          <a:xfrm>
            <a:off x="969145" y="1463040"/>
            <a:ext cx="10058400" cy="4937760"/>
          </a:xfrm>
        </p:spPr>
        <p:txBody>
          <a:bodyPr>
            <a:noAutofit/>
          </a:bodyPr>
          <a:lstStyle/>
          <a:p>
            <a:pPr marL="342900" lvl="0" indent="-342900" algn="just">
              <a:lnSpc>
                <a:spcPct val="107000"/>
              </a:lnSpc>
              <a:buFont typeface="Symbol" panose="05050102010706020507" pitchFamily="18" charset="2"/>
              <a:buChar char=""/>
            </a:pPr>
            <a:r>
              <a:rPr lang="en-IN"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Converting a video to audio has many advantages and is very useful in our amateur learning. The above-mentioned technique can be used in achieving this.</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But when you want to convert some videos containing sensitive information, desktop applications that can work without a network would be a better choice. </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will not upload your videos to its service and change the file format by offline transcoding.</a:t>
            </a:r>
          </a:p>
          <a:p>
            <a:pPr marL="342900" lvl="0" indent="-342900" algn="just">
              <a:lnSpc>
                <a:spcPct val="107000"/>
              </a:lnSpc>
              <a:spcAft>
                <a:spcPts val="800"/>
              </a:spcAft>
              <a:buFont typeface="Symbol" panose="05050102010706020507" pitchFamily="18" charset="2"/>
              <a:buChar char=""/>
            </a:pP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600" dirty="0"/>
          </a:p>
        </p:txBody>
      </p:sp>
    </p:spTree>
    <p:extLst>
      <p:ext uri="{BB962C8B-B14F-4D97-AF65-F5344CB8AC3E}">
        <p14:creationId xmlns:p14="http://schemas.microsoft.com/office/powerpoint/2010/main" val="1725094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344F-E1D6-4B1E-92F0-2402EE5F7597}"/>
              </a:ext>
            </a:extLst>
          </p:cNvPr>
          <p:cNvSpPr>
            <a:spLocks noGrp="1"/>
          </p:cNvSpPr>
          <p:nvPr>
            <p:ph type="ctrTitle"/>
          </p:nvPr>
        </p:nvSpPr>
        <p:spPr/>
        <p:txBody>
          <a:bodyPr/>
          <a:lstStyle/>
          <a:p>
            <a:r>
              <a:rPr lang="en-US" dirty="0"/>
              <a:t>thankyou</a:t>
            </a:r>
            <a:endParaRPr lang="en-IN" dirty="0"/>
          </a:p>
        </p:txBody>
      </p:sp>
    </p:spTree>
    <p:extLst>
      <p:ext uri="{BB962C8B-B14F-4D97-AF65-F5344CB8AC3E}">
        <p14:creationId xmlns:p14="http://schemas.microsoft.com/office/powerpoint/2010/main" val="134313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A7A8B-BF59-4D5F-BBBA-FCD81BB7814B}"/>
              </a:ext>
            </a:extLst>
          </p:cNvPr>
          <p:cNvSpPr>
            <a:spLocks noGrp="1"/>
          </p:cNvSpPr>
          <p:nvPr>
            <p:ph type="title"/>
          </p:nvPr>
        </p:nvSpPr>
        <p:spPr/>
        <p:txBody>
          <a:bodyPr>
            <a:normAutofi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 ABSTRACT:</a:t>
            </a:r>
            <a:endParaRPr lang="en-IN" dirty="0"/>
          </a:p>
        </p:txBody>
      </p:sp>
      <p:sp>
        <p:nvSpPr>
          <p:cNvPr id="3" name="Content Placeholder 2">
            <a:extLst>
              <a:ext uri="{FF2B5EF4-FFF2-40B4-BE49-F238E27FC236}">
                <a16:creationId xmlns:a16="http://schemas.microsoft.com/office/drawing/2014/main" id="{8391088E-0FFC-420A-83DF-4BBA211BD7D8}"/>
              </a:ext>
            </a:extLst>
          </p:cNvPr>
          <p:cNvSpPr>
            <a:spLocks noGrp="1"/>
          </p:cNvSpPr>
          <p:nvPr>
            <p:ph idx="1"/>
          </p:nvPr>
        </p:nvSpPr>
        <p:spPr/>
        <p:txBody>
          <a:bodyPr>
            <a:normAutofit/>
          </a:bodyPr>
          <a:lstStyle/>
          <a:p>
            <a:pPr marL="342900" lvl="0" indent="-342900" algn="just">
              <a:lnSpc>
                <a:spcPct val="107000"/>
              </a:lnSpc>
              <a:buFont typeface="Symbol" panose="05050102010706020507" pitchFamily="18" charset="2"/>
              <a:buChar char=""/>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The project video to audio converter is all about converting a mp4 file to mp3 file. </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26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We will need a video recording for this project. It can even be a recording of yourself speaking to the camera. </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26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Using a library called </a:t>
            </a:r>
            <a:r>
              <a:rPr lang="en-IN" sz="2600" i="0" spc="-5" dirty="0" err="1">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MoviePy</a:t>
            </a:r>
            <a:r>
              <a:rPr lang="en-IN" sz="2600" i="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600" i="1"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6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we will extract the audio from the video recording. </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26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We need to give the input as video and we get output as audio.</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600" dirty="0"/>
          </a:p>
        </p:txBody>
      </p:sp>
    </p:spTree>
    <p:extLst>
      <p:ext uri="{BB962C8B-B14F-4D97-AF65-F5344CB8AC3E}">
        <p14:creationId xmlns:p14="http://schemas.microsoft.com/office/powerpoint/2010/main" val="3995067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6BEE7-58FF-48C1-8E6F-2FA18AE08037}"/>
              </a:ext>
            </a:extLst>
          </p:cNvPr>
          <p:cNvSpPr>
            <a:spLocks noGrp="1"/>
          </p:cNvSpPr>
          <p:nvPr>
            <p:ph type="title"/>
          </p:nvPr>
        </p:nvSpPr>
        <p:spPr/>
        <p:txBody>
          <a:bodyPr>
            <a:normAutofit fontScale="90000"/>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INTRODUCTION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6B94378-7111-4C78-A659-16CD9CAFCF8F}"/>
              </a:ext>
            </a:extLst>
          </p:cNvPr>
          <p:cNvSpPr>
            <a:spLocks noGrp="1"/>
          </p:cNvSpPr>
          <p:nvPr>
            <p:ph idx="1"/>
          </p:nvPr>
        </p:nvSpPr>
        <p:spPr>
          <a:xfrm>
            <a:off x="1066800" y="1570460"/>
            <a:ext cx="10058400" cy="3931920"/>
          </a:xfrm>
        </p:spPr>
        <p:txBody>
          <a:bodyPr>
            <a:normAutofit/>
          </a:bodyPr>
          <a:lstStyle/>
          <a:p>
            <a:pPr marL="342900" lvl="0" indent="-342900" algn="just">
              <a:lnSpc>
                <a:spcPct val="107000"/>
              </a:lnSpc>
              <a:buFont typeface="Symbol" panose="05050102010706020507" pitchFamily="18" charset="2"/>
              <a:buChar char=""/>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Converting Video to audio files is a smart tool to extract audio from video files. </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We will take you through a simple program to build a video to audio converter with Python programming language. </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It is used to extract audio from the a desired video where in we are just interested in just audio.</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45720" indent="0" algn="just">
              <a:lnSpc>
                <a:spcPct val="107000"/>
              </a:lnSpc>
              <a:spcAft>
                <a:spcPts val="800"/>
              </a:spcAft>
              <a:buNone/>
            </a:pP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600" dirty="0"/>
          </a:p>
        </p:txBody>
      </p:sp>
    </p:spTree>
    <p:extLst>
      <p:ext uri="{BB962C8B-B14F-4D97-AF65-F5344CB8AC3E}">
        <p14:creationId xmlns:p14="http://schemas.microsoft.com/office/powerpoint/2010/main" val="4267128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FE9A1-B9A6-41BF-90DF-8932AE575ABA}"/>
              </a:ext>
            </a:extLst>
          </p:cNvPr>
          <p:cNvSpPr>
            <a:spLocks noGrp="1"/>
          </p:cNvSpPr>
          <p:nvPr>
            <p:ph type="title"/>
          </p:nvPr>
        </p:nvSpPr>
        <p:spPr/>
        <p:txBody>
          <a:bodyPr>
            <a:normAutofit fontScale="90000"/>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LITERATURE REVIEW</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B3A2C598-D2FA-4DD3-94D0-3E304B4AD90C}"/>
              </a:ext>
            </a:extLst>
          </p:cNvPr>
          <p:cNvPicPr>
            <a:picLocks noGrp="1" noChangeAspect="1"/>
          </p:cNvPicPr>
          <p:nvPr>
            <p:ph idx="1"/>
          </p:nvPr>
        </p:nvPicPr>
        <p:blipFill>
          <a:blip r:embed="rId2"/>
          <a:stretch>
            <a:fillRect/>
          </a:stretch>
        </p:blipFill>
        <p:spPr>
          <a:xfrm>
            <a:off x="1371600" y="2103438"/>
            <a:ext cx="9534698" cy="3932237"/>
          </a:xfrm>
          <a:prstGeom prst="rect">
            <a:avLst/>
          </a:prstGeom>
        </p:spPr>
      </p:pic>
    </p:spTree>
    <p:extLst>
      <p:ext uri="{BB962C8B-B14F-4D97-AF65-F5344CB8AC3E}">
        <p14:creationId xmlns:p14="http://schemas.microsoft.com/office/powerpoint/2010/main" val="997424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6A9AC-00AA-4A78-BCF5-2134867F15F3}"/>
              </a:ext>
            </a:extLst>
          </p:cNvPr>
          <p:cNvSpPr>
            <a:spLocks noGrp="1"/>
          </p:cNvSpPr>
          <p:nvPr>
            <p:ph type="title"/>
          </p:nvPr>
        </p:nvSpPr>
        <p:spPr/>
        <p:txBody>
          <a:bodyPr>
            <a:noAutofi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METHODS:</a:t>
            </a: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FAEAAB9-1206-41C1-BC47-5522C34894A1}"/>
              </a:ext>
            </a:extLst>
          </p:cNvPr>
          <p:cNvSpPr>
            <a:spLocks noGrp="1"/>
          </p:cNvSpPr>
          <p:nvPr>
            <p:ph idx="1"/>
          </p:nvPr>
        </p:nvSpPr>
        <p:spPr>
          <a:xfrm>
            <a:off x="1066800" y="1454727"/>
            <a:ext cx="10058400" cy="4580313"/>
          </a:xfrm>
        </p:spPr>
        <p:txBody>
          <a:bodyPr>
            <a:noAutofit/>
          </a:bodyPr>
          <a:lstStyle/>
          <a:p>
            <a:pPr marL="457200" algn="just">
              <a:lnSpc>
                <a:spcPct val="107000"/>
              </a:lnSpc>
              <a:spcAft>
                <a:spcPts val="800"/>
              </a:spcAft>
            </a:pPr>
            <a:r>
              <a:rPr lang="en-IN" sz="2600" b="1" spc="-5" dirty="0">
                <a:solidFill>
                  <a:srgbClr val="292929"/>
                </a:solidFill>
                <a:effectLst/>
                <a:latin typeface="Calibri" panose="020F0502020204030204" pitchFamily="34" charset="0"/>
                <a:ea typeface="Calibri" panose="020F0502020204030204" pitchFamily="34" charset="0"/>
                <a:cs typeface="Times New Roman" panose="02020603050405020304" pitchFamily="18" charset="0"/>
              </a:rPr>
              <a:t>1.MoviePy</a:t>
            </a:r>
            <a:r>
              <a:rPr lang="en-IN" sz="2600" b="1"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6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is a library that can read and write all the most common audio and video formats.</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2600" spc="-2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pip install </a:t>
            </a:r>
            <a:r>
              <a:rPr lang="en-IN" sz="2600" spc="-25" dirty="0" err="1">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SpeechRecognition</a:t>
            </a:r>
            <a:r>
              <a:rPr lang="en-IN" sz="2600" spc="-2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600" spc="-25" dirty="0" err="1">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moviepy</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Here are some video formats:</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2400"/>
              </a:lnSpc>
              <a:spcBef>
                <a:spcPts val="2400"/>
              </a:spcBef>
              <a:buSzPts val="1000"/>
              <a:buFont typeface="Symbol" panose="05050102010706020507" pitchFamily="18" charset="2"/>
              <a:buChar char=""/>
              <a:tabLst>
                <a:tab pos="457200" algn="l"/>
              </a:tabLst>
            </a:pPr>
            <a:r>
              <a:rPr lang="en-IN" sz="2600" spc="-5" dirty="0">
                <a:solidFill>
                  <a:srgbClr val="292929"/>
                </a:solidFill>
                <a:effectLst/>
                <a:latin typeface="Times New Roman" panose="02020603050405020304" pitchFamily="18" charset="0"/>
                <a:ea typeface="Times New Roman" panose="02020603050405020304" pitchFamily="18" charset="0"/>
              </a:rPr>
              <a:t>MP4 (mp4, m4a, m4v, f4v, f4a, m4b, m4r, f4b, mov)</a:t>
            </a:r>
            <a:endParaRPr lang="en-IN" sz="2600" dirty="0">
              <a:effectLst/>
              <a:latin typeface="Times New Roman" panose="02020603050405020304" pitchFamily="18" charset="0"/>
              <a:ea typeface="Times New Roman" panose="02020603050405020304" pitchFamily="18" charset="0"/>
            </a:endParaRPr>
          </a:p>
          <a:p>
            <a:pPr marL="342900" lvl="0" indent="-342900">
              <a:lnSpc>
                <a:spcPts val="2400"/>
              </a:lnSpc>
              <a:spcBef>
                <a:spcPts val="1260"/>
              </a:spcBef>
              <a:buSzPts val="1000"/>
              <a:buFont typeface="Symbol" panose="05050102010706020507" pitchFamily="18" charset="2"/>
              <a:buChar char=""/>
              <a:tabLst>
                <a:tab pos="457200" algn="l"/>
              </a:tabLst>
            </a:pPr>
            <a:r>
              <a:rPr lang="en-IN" sz="2600" spc="-5" dirty="0">
                <a:solidFill>
                  <a:srgbClr val="292929"/>
                </a:solidFill>
                <a:effectLst/>
                <a:latin typeface="Times New Roman" panose="02020603050405020304" pitchFamily="18" charset="0"/>
                <a:ea typeface="Times New Roman" panose="02020603050405020304" pitchFamily="18" charset="0"/>
              </a:rPr>
              <a:t>3GP (3gp, 3gp2, 3g2, 3gpp, 3gpp2)</a:t>
            </a:r>
            <a:endParaRPr lang="en-IN" sz="2600" dirty="0">
              <a:effectLst/>
              <a:latin typeface="Times New Roman" panose="02020603050405020304" pitchFamily="18" charset="0"/>
              <a:ea typeface="Times New Roman" panose="02020603050405020304" pitchFamily="18" charset="0"/>
            </a:endParaRPr>
          </a:p>
          <a:p>
            <a:pPr marL="342900" lvl="0" indent="-342900">
              <a:lnSpc>
                <a:spcPts val="2400"/>
              </a:lnSpc>
              <a:spcBef>
                <a:spcPts val="1260"/>
              </a:spcBef>
              <a:buSzPts val="1000"/>
              <a:buFont typeface="Symbol" panose="05050102010706020507" pitchFamily="18" charset="2"/>
              <a:buChar char=""/>
              <a:tabLst>
                <a:tab pos="457200" algn="l"/>
              </a:tabLst>
            </a:pPr>
            <a:r>
              <a:rPr lang="en-IN" sz="2600" spc="-5" dirty="0">
                <a:solidFill>
                  <a:srgbClr val="292929"/>
                </a:solidFill>
                <a:effectLst/>
                <a:latin typeface="Times New Roman" panose="02020603050405020304" pitchFamily="18" charset="0"/>
                <a:ea typeface="Times New Roman" panose="02020603050405020304" pitchFamily="18" charset="0"/>
              </a:rPr>
              <a:t>OGG (</a:t>
            </a:r>
            <a:r>
              <a:rPr lang="en-IN" sz="2600" spc="-5" dirty="0" err="1">
                <a:solidFill>
                  <a:srgbClr val="292929"/>
                </a:solidFill>
                <a:effectLst/>
                <a:latin typeface="Times New Roman" panose="02020603050405020304" pitchFamily="18" charset="0"/>
                <a:ea typeface="Times New Roman" panose="02020603050405020304" pitchFamily="18" charset="0"/>
              </a:rPr>
              <a:t>ogg</a:t>
            </a:r>
            <a:r>
              <a:rPr lang="en-IN" sz="2600" spc="-5" dirty="0">
                <a:solidFill>
                  <a:srgbClr val="292929"/>
                </a:solidFill>
                <a:effectLst/>
                <a:latin typeface="Times New Roman" panose="02020603050405020304" pitchFamily="18" charset="0"/>
                <a:ea typeface="Times New Roman" panose="02020603050405020304" pitchFamily="18" charset="0"/>
              </a:rPr>
              <a:t>, </a:t>
            </a:r>
            <a:r>
              <a:rPr lang="en-IN" sz="2600" spc="-5" dirty="0" err="1">
                <a:solidFill>
                  <a:srgbClr val="292929"/>
                </a:solidFill>
                <a:effectLst/>
                <a:latin typeface="Times New Roman" panose="02020603050405020304" pitchFamily="18" charset="0"/>
                <a:ea typeface="Times New Roman" panose="02020603050405020304" pitchFamily="18" charset="0"/>
              </a:rPr>
              <a:t>oga</a:t>
            </a:r>
            <a:r>
              <a:rPr lang="en-IN" sz="2600" spc="-5" dirty="0">
                <a:solidFill>
                  <a:srgbClr val="292929"/>
                </a:solidFill>
                <a:effectLst/>
                <a:latin typeface="Times New Roman" panose="02020603050405020304" pitchFamily="18" charset="0"/>
                <a:ea typeface="Times New Roman" panose="02020603050405020304" pitchFamily="18" charset="0"/>
              </a:rPr>
              <a:t>, </a:t>
            </a:r>
            <a:r>
              <a:rPr lang="en-IN" sz="2600" spc="-5" dirty="0" err="1">
                <a:solidFill>
                  <a:srgbClr val="292929"/>
                </a:solidFill>
                <a:effectLst/>
                <a:latin typeface="Times New Roman" panose="02020603050405020304" pitchFamily="18" charset="0"/>
                <a:ea typeface="Times New Roman" panose="02020603050405020304" pitchFamily="18" charset="0"/>
              </a:rPr>
              <a:t>ogv</a:t>
            </a:r>
            <a:r>
              <a:rPr lang="en-IN" sz="2600" spc="-5" dirty="0">
                <a:solidFill>
                  <a:srgbClr val="292929"/>
                </a:solidFill>
                <a:effectLst/>
                <a:latin typeface="Times New Roman" panose="02020603050405020304" pitchFamily="18" charset="0"/>
                <a:ea typeface="Times New Roman" panose="02020603050405020304" pitchFamily="18" charset="0"/>
              </a:rPr>
              <a:t>, </a:t>
            </a:r>
            <a:r>
              <a:rPr lang="en-IN" sz="2600" spc="-5" dirty="0" err="1">
                <a:solidFill>
                  <a:srgbClr val="292929"/>
                </a:solidFill>
                <a:effectLst/>
                <a:latin typeface="Times New Roman" panose="02020603050405020304" pitchFamily="18" charset="0"/>
                <a:ea typeface="Times New Roman" panose="02020603050405020304" pitchFamily="18" charset="0"/>
              </a:rPr>
              <a:t>ogx</a:t>
            </a:r>
            <a:r>
              <a:rPr lang="en-IN" sz="2600" spc="-5" dirty="0">
                <a:solidFill>
                  <a:srgbClr val="292929"/>
                </a:solidFill>
                <a:effectLst/>
                <a:latin typeface="Times New Roman" panose="02020603050405020304" pitchFamily="18" charset="0"/>
                <a:ea typeface="Times New Roman" panose="02020603050405020304" pitchFamily="18" charset="0"/>
              </a:rPr>
              <a:t>)</a:t>
            </a:r>
            <a:endParaRPr lang="en-IN" sz="2600" dirty="0">
              <a:effectLst/>
              <a:latin typeface="Times New Roman" panose="02020603050405020304" pitchFamily="18" charset="0"/>
              <a:ea typeface="Times New Roman" panose="02020603050405020304" pitchFamily="18" charset="0"/>
            </a:endParaRPr>
          </a:p>
          <a:p>
            <a:pPr marL="342900" lvl="0" indent="-342900">
              <a:lnSpc>
                <a:spcPts val="2400"/>
              </a:lnSpc>
              <a:spcBef>
                <a:spcPts val="1260"/>
              </a:spcBef>
              <a:buSzPts val="1000"/>
              <a:buFont typeface="Symbol" panose="05050102010706020507" pitchFamily="18" charset="2"/>
              <a:buChar char=""/>
              <a:tabLst>
                <a:tab pos="457200" algn="l"/>
              </a:tabLst>
            </a:pPr>
            <a:r>
              <a:rPr lang="en-IN" sz="2600" spc="-5" dirty="0">
                <a:solidFill>
                  <a:srgbClr val="292929"/>
                </a:solidFill>
                <a:effectLst/>
                <a:latin typeface="Times New Roman" panose="02020603050405020304" pitchFamily="18" charset="0"/>
                <a:ea typeface="Times New Roman" panose="02020603050405020304" pitchFamily="18" charset="0"/>
              </a:rPr>
              <a:t>WMV (</a:t>
            </a:r>
            <a:r>
              <a:rPr lang="en-IN" sz="2600" spc="-5" dirty="0" err="1">
                <a:solidFill>
                  <a:srgbClr val="292929"/>
                </a:solidFill>
                <a:effectLst/>
                <a:latin typeface="Times New Roman" panose="02020603050405020304" pitchFamily="18" charset="0"/>
                <a:ea typeface="Times New Roman" panose="02020603050405020304" pitchFamily="18" charset="0"/>
              </a:rPr>
              <a:t>wmv</a:t>
            </a:r>
            <a:r>
              <a:rPr lang="en-IN" sz="2600" spc="-5" dirty="0">
                <a:solidFill>
                  <a:srgbClr val="292929"/>
                </a:solidFill>
                <a:effectLst/>
                <a:latin typeface="Times New Roman" panose="02020603050405020304" pitchFamily="18" charset="0"/>
                <a:ea typeface="Times New Roman" panose="02020603050405020304" pitchFamily="18" charset="0"/>
              </a:rPr>
              <a:t>, </a:t>
            </a:r>
            <a:r>
              <a:rPr lang="en-IN" sz="2600" spc="-5" dirty="0" err="1">
                <a:solidFill>
                  <a:srgbClr val="292929"/>
                </a:solidFill>
                <a:effectLst/>
                <a:latin typeface="Times New Roman" panose="02020603050405020304" pitchFamily="18" charset="0"/>
                <a:ea typeface="Times New Roman" panose="02020603050405020304" pitchFamily="18" charset="0"/>
              </a:rPr>
              <a:t>wma</a:t>
            </a:r>
            <a:r>
              <a:rPr lang="en-IN" sz="2600" spc="-5" dirty="0">
                <a:solidFill>
                  <a:srgbClr val="292929"/>
                </a:solidFill>
                <a:effectLst/>
                <a:latin typeface="Times New Roman" panose="02020603050405020304" pitchFamily="18" charset="0"/>
                <a:ea typeface="Times New Roman" panose="02020603050405020304" pitchFamily="18" charset="0"/>
              </a:rPr>
              <a:t>, </a:t>
            </a:r>
            <a:r>
              <a:rPr lang="en-IN" sz="2600" spc="-5" dirty="0" err="1">
                <a:solidFill>
                  <a:srgbClr val="292929"/>
                </a:solidFill>
                <a:effectLst/>
                <a:latin typeface="Times New Roman" panose="02020603050405020304" pitchFamily="18" charset="0"/>
                <a:ea typeface="Times New Roman" panose="02020603050405020304" pitchFamily="18" charset="0"/>
              </a:rPr>
              <a:t>asf</a:t>
            </a:r>
            <a:r>
              <a:rPr lang="en-IN" sz="2600" spc="-5" dirty="0">
                <a:solidFill>
                  <a:srgbClr val="292929"/>
                </a:solidFill>
                <a:effectLst/>
                <a:latin typeface="Times New Roman" panose="02020603050405020304" pitchFamily="18" charset="0"/>
                <a:ea typeface="Times New Roman" panose="02020603050405020304" pitchFamily="18" charset="0"/>
              </a:rPr>
              <a:t>*)</a:t>
            </a: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600" dirty="0"/>
          </a:p>
        </p:txBody>
      </p:sp>
    </p:spTree>
    <p:extLst>
      <p:ext uri="{BB962C8B-B14F-4D97-AF65-F5344CB8AC3E}">
        <p14:creationId xmlns:p14="http://schemas.microsoft.com/office/powerpoint/2010/main" val="3984421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48EF56-CD23-4E4E-9F33-C207B40ECFD7}"/>
              </a:ext>
            </a:extLst>
          </p:cNvPr>
          <p:cNvSpPr>
            <a:spLocks noGrp="1"/>
          </p:cNvSpPr>
          <p:nvPr>
            <p:ph idx="1"/>
          </p:nvPr>
        </p:nvSpPr>
        <p:spPr>
          <a:xfrm>
            <a:off x="1066800" y="1097280"/>
            <a:ext cx="10058400" cy="4937760"/>
          </a:xfrm>
        </p:spPr>
        <p:txBody>
          <a:bodyPr>
            <a:normAutofit/>
          </a:bodyPr>
          <a:lstStyle/>
          <a:p>
            <a:pPr marL="228600" algn="just">
              <a:lnSpc>
                <a:spcPct val="107000"/>
              </a:lnSpc>
              <a:spcAft>
                <a:spcPts val="800"/>
              </a:spcAft>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Here are some audio formats:</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2400"/>
              </a:lnSpc>
              <a:spcBef>
                <a:spcPts val="2400"/>
              </a:spcBef>
              <a:spcAft>
                <a:spcPts val="800"/>
              </a:spcAft>
              <a:buSzPts val="1000"/>
              <a:buFont typeface="Symbol" panose="05050102010706020507" pitchFamily="18" charset="2"/>
              <a:buChar char=""/>
              <a:tabLst>
                <a:tab pos="457200" algn="l"/>
              </a:tabLst>
            </a:pPr>
            <a:r>
              <a:rPr lang="en-IN" sz="26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MP3</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2400"/>
              </a:lnSpc>
              <a:spcBef>
                <a:spcPts val="1260"/>
              </a:spcBef>
              <a:spcAft>
                <a:spcPts val="800"/>
              </a:spcAft>
              <a:buSzPts val="1000"/>
              <a:buFont typeface="Symbol" panose="05050102010706020507" pitchFamily="18" charset="2"/>
              <a:buChar char=""/>
              <a:tabLst>
                <a:tab pos="457200" algn="l"/>
              </a:tabLst>
            </a:pPr>
            <a:r>
              <a:rPr lang="en-IN" sz="26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AAC</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2400"/>
              </a:lnSpc>
              <a:spcBef>
                <a:spcPts val="1260"/>
              </a:spcBef>
              <a:spcAft>
                <a:spcPts val="800"/>
              </a:spcAft>
              <a:buSzPts val="1000"/>
              <a:buFont typeface="Symbol" panose="05050102010706020507" pitchFamily="18" charset="2"/>
              <a:buChar char=""/>
              <a:tabLst>
                <a:tab pos="457200" algn="l"/>
              </a:tabLst>
            </a:pPr>
            <a:r>
              <a:rPr lang="en-IN" sz="26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WMA</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2400"/>
              </a:lnSpc>
              <a:spcBef>
                <a:spcPts val="1260"/>
              </a:spcBef>
              <a:spcAft>
                <a:spcPts val="800"/>
              </a:spcAft>
              <a:buSzPts val="1000"/>
              <a:buFont typeface="Symbol" panose="05050102010706020507" pitchFamily="18" charset="2"/>
              <a:buChar char=""/>
              <a:tabLst>
                <a:tab pos="457200" algn="l"/>
              </a:tabLst>
            </a:pPr>
            <a:r>
              <a:rPr lang="en-IN" sz="26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AC3 (Dolby Digital)</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45720" indent="0" algn="just">
              <a:lnSpc>
                <a:spcPct val="107000"/>
              </a:lnSpc>
              <a:spcAft>
                <a:spcPts val="800"/>
              </a:spcAft>
              <a:buNone/>
            </a:pP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600" dirty="0"/>
          </a:p>
        </p:txBody>
      </p:sp>
    </p:spTree>
    <p:extLst>
      <p:ext uri="{BB962C8B-B14F-4D97-AF65-F5344CB8AC3E}">
        <p14:creationId xmlns:p14="http://schemas.microsoft.com/office/powerpoint/2010/main" val="1345098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F50BE-1D3C-4ECB-A177-9E15DA2451DB}"/>
              </a:ext>
            </a:extLst>
          </p:cNvPr>
          <p:cNvSpPr>
            <a:spLocks noGrp="1"/>
          </p:cNvSpPr>
          <p:nvPr>
            <p:ph type="title"/>
          </p:nvPr>
        </p:nvSpPr>
        <p:spPr>
          <a:xfrm>
            <a:off x="224118" y="80682"/>
            <a:ext cx="10901082" cy="1048871"/>
          </a:xfrm>
        </p:spPr>
        <p:txBody>
          <a:bodyPr/>
          <a:lstStyle/>
          <a:p>
            <a:r>
              <a:rPr lang="en-IN" dirty="0"/>
              <a:t>FLOWCHART</a:t>
            </a:r>
          </a:p>
        </p:txBody>
      </p:sp>
      <p:pic>
        <p:nvPicPr>
          <p:cNvPr id="7" name="Picture 6">
            <a:extLst>
              <a:ext uri="{FF2B5EF4-FFF2-40B4-BE49-F238E27FC236}">
                <a16:creationId xmlns:a16="http://schemas.microsoft.com/office/drawing/2014/main" id="{8C8F3D74-9FBB-49DC-A444-A6B8745DDAA7}"/>
              </a:ext>
            </a:extLst>
          </p:cNvPr>
          <p:cNvPicPr>
            <a:picLocks noChangeAspect="1"/>
          </p:cNvPicPr>
          <p:nvPr/>
        </p:nvPicPr>
        <p:blipFill>
          <a:blip r:embed="rId2"/>
          <a:stretch>
            <a:fillRect/>
          </a:stretch>
        </p:blipFill>
        <p:spPr>
          <a:xfrm>
            <a:off x="2838450" y="1066800"/>
            <a:ext cx="6515100" cy="5567082"/>
          </a:xfrm>
          <a:prstGeom prst="rect">
            <a:avLst/>
          </a:prstGeom>
        </p:spPr>
      </p:pic>
    </p:spTree>
    <p:extLst>
      <p:ext uri="{BB962C8B-B14F-4D97-AF65-F5344CB8AC3E}">
        <p14:creationId xmlns:p14="http://schemas.microsoft.com/office/powerpoint/2010/main" val="2845701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88E4F-EDA6-4368-A63C-36583D034D43}"/>
              </a:ext>
            </a:extLst>
          </p:cNvPr>
          <p:cNvSpPr>
            <a:spLocks noGrp="1"/>
          </p:cNvSpPr>
          <p:nvPr>
            <p:ph type="title"/>
          </p:nvPr>
        </p:nvSpPr>
        <p:spPr>
          <a:xfrm>
            <a:off x="313765" y="179294"/>
            <a:ext cx="10811435" cy="643666"/>
          </a:xfrm>
        </p:spPr>
        <p:txBody>
          <a:bodyPr>
            <a:normAutofit fontScale="90000"/>
          </a:bodyPr>
          <a:lstStyle/>
          <a:p>
            <a:r>
              <a:rPr lang="en-IN" dirty="0"/>
              <a:t>GITHUB COMMITS</a:t>
            </a:r>
          </a:p>
        </p:txBody>
      </p:sp>
      <p:pic>
        <p:nvPicPr>
          <p:cNvPr id="5" name="Picture 4">
            <a:extLst>
              <a:ext uri="{FF2B5EF4-FFF2-40B4-BE49-F238E27FC236}">
                <a16:creationId xmlns:a16="http://schemas.microsoft.com/office/drawing/2014/main" id="{087DB94F-2E8E-4C98-923C-99AC6892968A}"/>
              </a:ext>
            </a:extLst>
          </p:cNvPr>
          <p:cNvPicPr>
            <a:picLocks noChangeAspect="1"/>
          </p:cNvPicPr>
          <p:nvPr/>
        </p:nvPicPr>
        <p:blipFill>
          <a:blip r:embed="rId2"/>
          <a:stretch>
            <a:fillRect/>
          </a:stretch>
        </p:blipFill>
        <p:spPr>
          <a:xfrm>
            <a:off x="233083" y="1111624"/>
            <a:ext cx="5748617" cy="5060813"/>
          </a:xfrm>
          <a:prstGeom prst="rect">
            <a:avLst/>
          </a:prstGeom>
        </p:spPr>
      </p:pic>
      <p:pic>
        <p:nvPicPr>
          <p:cNvPr id="7" name="Picture 6">
            <a:extLst>
              <a:ext uri="{FF2B5EF4-FFF2-40B4-BE49-F238E27FC236}">
                <a16:creationId xmlns:a16="http://schemas.microsoft.com/office/drawing/2014/main" id="{C6C7CACA-ABD9-4D16-AEEE-23E11FAA3FF3}"/>
              </a:ext>
            </a:extLst>
          </p:cNvPr>
          <p:cNvPicPr>
            <a:picLocks noChangeAspect="1"/>
          </p:cNvPicPr>
          <p:nvPr/>
        </p:nvPicPr>
        <p:blipFill>
          <a:blip r:embed="rId3"/>
          <a:stretch>
            <a:fillRect/>
          </a:stretch>
        </p:blipFill>
        <p:spPr>
          <a:xfrm>
            <a:off x="6096000" y="1111624"/>
            <a:ext cx="5748616" cy="5060813"/>
          </a:xfrm>
          <a:prstGeom prst="rect">
            <a:avLst/>
          </a:prstGeom>
        </p:spPr>
      </p:pic>
    </p:spTree>
    <p:extLst>
      <p:ext uri="{BB962C8B-B14F-4D97-AF65-F5344CB8AC3E}">
        <p14:creationId xmlns:p14="http://schemas.microsoft.com/office/powerpoint/2010/main" val="4292792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6150B3-8DE9-4EC6-B9F1-FBA800D9F0F6}"/>
              </a:ext>
            </a:extLst>
          </p:cNvPr>
          <p:cNvPicPr>
            <a:picLocks noChangeAspect="1"/>
          </p:cNvPicPr>
          <p:nvPr/>
        </p:nvPicPr>
        <p:blipFill>
          <a:blip r:embed="rId2"/>
          <a:stretch>
            <a:fillRect/>
          </a:stretch>
        </p:blipFill>
        <p:spPr>
          <a:xfrm>
            <a:off x="251037" y="548402"/>
            <a:ext cx="5631603" cy="5486875"/>
          </a:xfrm>
          <a:prstGeom prst="rect">
            <a:avLst/>
          </a:prstGeom>
        </p:spPr>
      </p:pic>
      <p:pic>
        <p:nvPicPr>
          <p:cNvPr id="7" name="Picture 6">
            <a:extLst>
              <a:ext uri="{FF2B5EF4-FFF2-40B4-BE49-F238E27FC236}">
                <a16:creationId xmlns:a16="http://schemas.microsoft.com/office/drawing/2014/main" id="{FA6F04CB-02B0-4FD0-BAE8-F6DA709046D7}"/>
              </a:ext>
            </a:extLst>
          </p:cNvPr>
          <p:cNvPicPr>
            <a:picLocks noChangeAspect="1"/>
          </p:cNvPicPr>
          <p:nvPr/>
        </p:nvPicPr>
        <p:blipFill>
          <a:blip r:embed="rId3"/>
          <a:stretch>
            <a:fillRect/>
          </a:stretch>
        </p:blipFill>
        <p:spPr>
          <a:xfrm>
            <a:off x="5958840" y="548402"/>
            <a:ext cx="5882640" cy="5486875"/>
          </a:xfrm>
          <a:prstGeom prst="rect">
            <a:avLst/>
          </a:prstGeom>
        </p:spPr>
      </p:pic>
    </p:spTree>
    <p:extLst>
      <p:ext uri="{BB962C8B-B14F-4D97-AF65-F5344CB8AC3E}">
        <p14:creationId xmlns:p14="http://schemas.microsoft.com/office/powerpoint/2010/main" val="6247005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99</TotalTime>
  <Words>450</Words>
  <Application>Microsoft Office PowerPoint</Application>
  <PresentationFormat>Widescreen</PresentationFormat>
  <Paragraphs>43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Century Gothic</vt:lpstr>
      <vt:lpstr>Garamond</vt:lpstr>
      <vt:lpstr>Symbol</vt:lpstr>
      <vt:lpstr>Times New Roman</vt:lpstr>
      <vt:lpstr>Savon</vt:lpstr>
      <vt:lpstr>VIDEO TO AUDIO CONVERTER</vt:lpstr>
      <vt:lpstr> ABSTRACT:</vt:lpstr>
      <vt:lpstr>INTRODUCTION: </vt:lpstr>
      <vt:lpstr>LITERATURE REVIEW: </vt:lpstr>
      <vt:lpstr>METHODS: </vt:lpstr>
      <vt:lpstr>PowerPoint Presentation</vt:lpstr>
      <vt:lpstr>FLOWCHART</vt:lpstr>
      <vt:lpstr>GITHUB COMMITS</vt:lpstr>
      <vt:lpstr>PowerPoint Presentation</vt:lpstr>
      <vt:lpstr>WORK IN PROGRESS</vt:lpstr>
      <vt:lpstr>PowerPoint Presentation</vt:lpstr>
      <vt:lpstr>PowerPoint Presentation</vt:lpstr>
      <vt:lpstr>PowerPoint Presentation</vt:lpstr>
      <vt:lpstr>ALPHA TESTING</vt:lpstr>
      <vt:lpstr>PowerPoint Presentation</vt:lpstr>
      <vt:lpstr>RESULT: </vt:lpstr>
      <vt:lpstr> CONCLUSION: </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TO AUDIO CONVERTER</dc:title>
  <dc:creator>vivekvardhanreddy1207@outlook.com</dc:creator>
  <cp:lastModifiedBy>Kodhati Sidharth Rao</cp:lastModifiedBy>
  <cp:revision>4</cp:revision>
  <dcterms:created xsi:type="dcterms:W3CDTF">2022-01-31T08:22:10Z</dcterms:created>
  <dcterms:modified xsi:type="dcterms:W3CDTF">2022-03-03T05:22:43Z</dcterms:modified>
</cp:coreProperties>
</file>