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61" r:id="rId7"/>
    <p:sldId id="262" r:id="rId8"/>
    <p:sldId id="289" r:id="rId9"/>
    <p:sldId id="264" r:id="rId10"/>
    <p:sldId id="278" r:id="rId11"/>
    <p:sldId id="297" r:id="rId12"/>
    <p:sldId id="295" r:id="rId13"/>
    <p:sldId id="296" r:id="rId14"/>
    <p:sldId id="292" r:id="rId15"/>
    <p:sldId id="268"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82" d="100"/>
          <a:sy n="82" d="100"/>
        </p:scale>
        <p:origin x="720"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908582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xmlns=""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xmlns=""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xmlns=""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xmlns=""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xmlns=""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xmlns=""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xmlns=""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xmlns=""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xmlns=""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xmlns=""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hyperlink" Target="mailto:igbasanabimbola@gmail.com" TargetMode="External"/><Relationship Id="rId3" Type="http://schemas.openxmlformats.org/officeDocument/2006/relationships/hyperlink" Target="mailto:harwofe16@yahoo.com" TargetMode="External"/><Relationship Id="rId7" Type="http://schemas.openxmlformats.org/officeDocument/2006/relationships/hyperlink" Target="mailto:olabintanwhite@gmail.com" TargetMode="External"/><Relationship Id="rId2" Type="http://schemas.openxmlformats.org/officeDocument/2006/relationships/hyperlink" Target="mailto:chiamakacobinwa@gmail.com" TargetMode="External"/><Relationship Id="rId1" Type="http://schemas.openxmlformats.org/officeDocument/2006/relationships/slideLayout" Target="../slideLayouts/slideLayout19.xml"/><Relationship Id="rId6" Type="http://schemas.openxmlformats.org/officeDocument/2006/relationships/hyperlink" Target="mailto:justiceofokansi@gmail.com" TargetMode="External"/><Relationship Id="rId5" Type="http://schemas.openxmlformats.org/officeDocument/2006/relationships/hyperlink" Target="mailto:ndianefochinonso6@gmail.com" TargetMode="External"/><Relationship Id="rId4" Type="http://schemas.openxmlformats.org/officeDocument/2006/relationships/hyperlink" Target="mailto:estherifeoluwa672@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34013" y="1128932"/>
            <a:ext cx="10523798" cy="1122202"/>
          </a:xfrm>
        </p:spPr>
        <p:txBody>
          <a:bodyPr/>
          <a:lstStyle/>
          <a:p>
            <a:r>
              <a:rPr lang="en-US" sz="8800" dirty="0"/>
              <a:t>Nigeria economy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0589456" y="6427744"/>
            <a:ext cx="1602544" cy="281348"/>
          </a:xfrm>
        </p:spPr>
        <p:txBody>
          <a:bodyPr>
            <a:normAutofit fontScale="92500" lnSpcReduction="20000"/>
          </a:bodyPr>
          <a:lstStyle/>
          <a:p>
            <a:r>
              <a:rPr lang="en-US" dirty="0"/>
              <a:t>BY GROUP 2</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p:txBody>
          <a:bodyPr/>
          <a:lstStyle/>
          <a:p>
            <a:fld id="{19B51A1E-902D-48AF-9020-955120F399B6}" type="slidenum">
              <a:rPr lang="en-US" smtClean="0"/>
              <a:pPr/>
              <a:t>10</a:t>
            </a:fld>
            <a:endParaRPr lang="en-US" dirty="0"/>
          </a:p>
        </p:txBody>
      </p:sp>
      <p:sp>
        <p:nvSpPr>
          <p:cNvPr id="27" name="TextBox 26">
            <a:extLst>
              <a:ext uri="{FF2B5EF4-FFF2-40B4-BE49-F238E27FC236}">
                <a16:creationId xmlns:a16="http://schemas.microsoft.com/office/drawing/2014/main" id="{95F83A90-18B2-2EA2-414C-CE120154CCE5}"/>
              </a:ext>
            </a:extLst>
          </p:cNvPr>
          <p:cNvSpPr txBox="1"/>
          <p:nvPr/>
        </p:nvSpPr>
        <p:spPr>
          <a:xfrm>
            <a:off x="261257" y="894302"/>
            <a:ext cx="3737987" cy="1754326"/>
          </a:xfrm>
          <a:prstGeom prst="rect">
            <a:avLst/>
          </a:prstGeom>
          <a:noFill/>
        </p:spPr>
        <p:txBody>
          <a:bodyPr wrap="square" rtlCol="0">
            <a:spAutoFit/>
          </a:bodyPr>
          <a:lstStyle/>
          <a:p>
            <a:r>
              <a:rPr lang="en-US" sz="1800" dirty="0"/>
              <a:t>At </a:t>
            </a:r>
            <a:r>
              <a:rPr lang="en-US" sz="1800" b="1" dirty="0">
                <a:solidFill>
                  <a:schemeClr val="accent6">
                    <a:lumMod val="75000"/>
                  </a:schemeClr>
                </a:solidFill>
              </a:rPr>
              <a:t>15.3%, </a:t>
            </a:r>
            <a:r>
              <a:rPr lang="en-US" sz="1800" dirty="0"/>
              <a:t>2002 had the highest GDP Growth and was </a:t>
            </a:r>
            <a:r>
              <a:rPr lang="en-US" sz="1800" b="1" dirty="0">
                <a:solidFill>
                  <a:schemeClr val="accent1"/>
                </a:solidFill>
              </a:rPr>
              <a:t>120.11%</a:t>
            </a:r>
            <a:r>
              <a:rPr lang="en-US" sz="1800" dirty="0"/>
              <a:t> higher than 2023, </a:t>
            </a:r>
            <a:r>
              <a:rPr lang="en-US" sz="1800" dirty="0">
                <a:solidFill>
                  <a:srgbClr val="C00000"/>
                </a:solidFill>
              </a:rPr>
              <a:t>which had the lowest GDP Growth at -76.2%.</a:t>
            </a:r>
            <a:r>
              <a:rPr lang="en-US" sz="1800" dirty="0"/>
              <a:t>
Across all 34 Year, GDP Growth ranged from -76.2% to 15.3%.</a:t>
            </a:r>
            <a:endParaRPr lang="en-US" dirty="0"/>
          </a:p>
        </p:txBody>
      </p:sp>
      <p:pic>
        <p:nvPicPr>
          <p:cNvPr id="5" name="Picture 4" descr="A graph showing the growth of the gdp&#10;&#10;Description automatically generated">
            <a:extLst>
              <a:ext uri="{FF2B5EF4-FFF2-40B4-BE49-F238E27FC236}">
                <a16:creationId xmlns:a16="http://schemas.microsoft.com/office/drawing/2014/main" id="{E8F2613D-E25B-D982-36BD-06BE99120471}"/>
              </a:ext>
            </a:extLst>
          </p:cNvPr>
          <p:cNvPicPr>
            <a:picLocks noChangeAspect="1"/>
          </p:cNvPicPr>
          <p:nvPr/>
        </p:nvPicPr>
        <p:blipFill>
          <a:blip r:embed="rId2"/>
          <a:stretch>
            <a:fillRect/>
          </a:stretch>
        </p:blipFill>
        <p:spPr>
          <a:xfrm>
            <a:off x="3999244" y="528739"/>
            <a:ext cx="8109020" cy="54349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532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p:txBody>
          <a:bodyPr/>
          <a:lstStyle/>
          <a:p>
            <a:r>
              <a:rPr lang="en-US" dirty="0"/>
              <a:t>Sectorial contribution to GDPs</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p:txBody>
          <a:bodyPr/>
          <a:lstStyle/>
          <a:p>
            <a:r>
              <a:rPr lang="en-US" sz="3200" dirty="0">
                <a:solidFill>
                  <a:srgbClr val="FF0000"/>
                </a:solidFill>
              </a:rPr>
              <a:t>17.9%</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457849" cy="823912"/>
          </a:xfrm>
        </p:spPr>
        <p:txBody>
          <a:bodyPr/>
          <a:lstStyle/>
          <a:p>
            <a:r>
              <a:rPr lang="en-US" sz="3600" dirty="0">
                <a:solidFill>
                  <a:srgbClr val="FF0000"/>
                </a:solidFill>
              </a:rPr>
              <a:t>17.1%</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573160" cy="823912"/>
          </a:xfrm>
        </p:spPr>
        <p:txBody>
          <a:bodyPr/>
          <a:lstStyle/>
          <a:p>
            <a:r>
              <a:rPr lang="en-US" sz="3600" dirty="0">
                <a:solidFill>
                  <a:srgbClr val="FF0000"/>
                </a:solidFill>
              </a:rPr>
              <a:t>47.4</a:t>
            </a:r>
            <a:r>
              <a:rPr lang="en-US" dirty="0">
                <a:solidFill>
                  <a:srgbClr val="FF0000"/>
                </a:solidFill>
              </a:rPr>
              <a:t>%</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838200" y="4824188"/>
            <a:ext cx="3688061" cy="462927"/>
          </a:xfrm>
        </p:spPr>
        <p:txBody>
          <a:bodyPr/>
          <a:lstStyle/>
          <a:p>
            <a:r>
              <a:rPr lang="en-US" dirty="0"/>
              <a:t>Agriculture Contribute</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p:txBody>
          <a:bodyPr>
            <a:normAutofit fontScale="85000" lnSpcReduction="10000"/>
          </a:bodyPr>
          <a:lstStyle/>
          <a:p>
            <a:r>
              <a:rPr lang="en-US" dirty="0"/>
              <a:t>Industry Contribute </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p:txBody>
          <a:bodyPr/>
          <a:lstStyle/>
          <a:p>
            <a:r>
              <a:rPr lang="en-US" dirty="0"/>
              <a:t>Services contribute</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994788" y="5280763"/>
            <a:ext cx="3259004" cy="462927"/>
          </a:xfrm>
        </p:spPr>
        <p:txBody>
          <a:bodyPr>
            <a:normAutofit fontScale="92500" lnSpcReduction="10000"/>
          </a:bodyPr>
          <a:lstStyle/>
          <a:p>
            <a:r>
              <a:rPr lang="en-US" dirty="0"/>
              <a:t>In the year </a:t>
            </a:r>
            <a:r>
              <a:rPr lang="en-US" sz="1500" b="1" dirty="0">
                <a:solidFill>
                  <a:srgbClr val="FF0000"/>
                </a:solidFill>
              </a:rPr>
              <a:t>2023</a:t>
            </a:r>
            <a:r>
              <a:rPr lang="en-US" dirty="0"/>
              <a:t> against </a:t>
            </a:r>
            <a:r>
              <a:rPr lang="en-US" dirty="0">
                <a:solidFill>
                  <a:srgbClr val="00B050"/>
                </a:solidFill>
              </a:rPr>
              <a:t>88.9% in 2022</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411949" cy="462927"/>
          </a:xfrm>
        </p:spPr>
        <p:txBody>
          <a:bodyPr>
            <a:normAutofit fontScale="92500" lnSpcReduction="10000"/>
          </a:bodyPr>
          <a:lstStyle/>
          <a:p>
            <a:r>
              <a:rPr lang="en-US" dirty="0"/>
              <a:t>In the year </a:t>
            </a:r>
            <a:r>
              <a:rPr lang="en-US" sz="1500" b="1" dirty="0">
                <a:solidFill>
                  <a:srgbClr val="FF0000"/>
                </a:solidFill>
              </a:rPr>
              <a:t>2023</a:t>
            </a:r>
            <a:r>
              <a:rPr lang="en-US" dirty="0"/>
              <a:t> against to </a:t>
            </a:r>
            <a:r>
              <a:rPr lang="en-US" dirty="0">
                <a:solidFill>
                  <a:srgbClr val="00B050"/>
                </a:solidFill>
              </a:rPr>
              <a:t>66.1% in 2022</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411949" cy="462927"/>
          </a:xfrm>
        </p:spPr>
        <p:txBody>
          <a:bodyPr>
            <a:normAutofit fontScale="92500" lnSpcReduction="10000"/>
          </a:bodyPr>
          <a:lstStyle/>
          <a:p>
            <a:r>
              <a:rPr lang="en-US" dirty="0"/>
              <a:t>In the year </a:t>
            </a:r>
            <a:r>
              <a:rPr lang="en-US" sz="1500" b="1" dirty="0">
                <a:solidFill>
                  <a:srgbClr val="FF0000"/>
                </a:solidFill>
              </a:rPr>
              <a:t>2023</a:t>
            </a:r>
            <a:r>
              <a:rPr lang="en-US" dirty="0"/>
              <a:t> against </a:t>
            </a:r>
            <a:r>
              <a:rPr lang="en-US" dirty="0">
                <a:solidFill>
                  <a:srgbClr val="00B050"/>
                </a:solidFill>
              </a:rPr>
              <a:t>192.7% in 2022</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3" name="Arrow: Down 2">
            <a:extLst>
              <a:ext uri="{FF2B5EF4-FFF2-40B4-BE49-F238E27FC236}">
                <a16:creationId xmlns:a16="http://schemas.microsoft.com/office/drawing/2014/main" id="{BE72BFCC-D8F5-FAB1-F4D5-4B9FD58E04BC}"/>
              </a:ext>
            </a:extLst>
          </p:cNvPr>
          <p:cNvSpPr/>
          <p:nvPr/>
        </p:nvSpPr>
        <p:spPr>
          <a:xfrm>
            <a:off x="5368326" y="3403382"/>
            <a:ext cx="214376" cy="235163"/>
          </a:xfrm>
          <a:prstGeom prst="downArrow">
            <a:avLst/>
          </a:prstGeom>
          <a:solidFill>
            <a:srgbClr val="FF000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a:extLst>
              <a:ext uri="{FF2B5EF4-FFF2-40B4-BE49-F238E27FC236}">
                <a16:creationId xmlns:a16="http://schemas.microsoft.com/office/drawing/2014/main" id="{17CD7059-21E4-61E6-3D75-1DD7A8B1C87B}"/>
              </a:ext>
            </a:extLst>
          </p:cNvPr>
          <p:cNvSpPr/>
          <p:nvPr/>
        </p:nvSpPr>
        <p:spPr>
          <a:xfrm>
            <a:off x="1903910" y="3396507"/>
            <a:ext cx="214376" cy="235163"/>
          </a:xfrm>
          <a:prstGeom prst="downArrow">
            <a:avLst/>
          </a:prstGeom>
          <a:solidFill>
            <a:srgbClr val="FF000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1FB16D69-E83A-E29B-E28F-FBE6355A3F97}"/>
              </a:ext>
            </a:extLst>
          </p:cNvPr>
          <p:cNvSpPr/>
          <p:nvPr/>
        </p:nvSpPr>
        <p:spPr>
          <a:xfrm>
            <a:off x="8779986" y="3332031"/>
            <a:ext cx="214376" cy="235163"/>
          </a:xfrm>
          <a:prstGeom prst="downArrow">
            <a:avLst/>
          </a:prstGeom>
          <a:solidFill>
            <a:srgbClr val="FF0000"/>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CC86444-24BA-3BEC-DC4F-07B4A9B3648E}"/>
              </a:ext>
            </a:extLst>
          </p:cNvPr>
          <p:cNvSpPr txBox="1"/>
          <p:nvPr/>
        </p:nvSpPr>
        <p:spPr>
          <a:xfrm>
            <a:off x="2351314" y="3888527"/>
            <a:ext cx="466794" cy="253916"/>
          </a:xfrm>
          <a:prstGeom prst="rect">
            <a:avLst/>
          </a:prstGeom>
          <a:noFill/>
        </p:spPr>
        <p:txBody>
          <a:bodyPr wrap="none" rtlCol="0">
            <a:spAutoFit/>
          </a:bodyPr>
          <a:lstStyle/>
          <a:p>
            <a:r>
              <a:rPr lang="en-US" sz="1050" b="1" dirty="0"/>
              <a:t>2023</a:t>
            </a:r>
          </a:p>
        </p:txBody>
      </p:sp>
      <p:sp>
        <p:nvSpPr>
          <p:cNvPr id="16" name="TextBox 15">
            <a:extLst>
              <a:ext uri="{FF2B5EF4-FFF2-40B4-BE49-F238E27FC236}">
                <a16:creationId xmlns:a16="http://schemas.microsoft.com/office/drawing/2014/main" id="{C9F0E11F-0A96-2D8D-2ACB-0C4CB64586A4}"/>
              </a:ext>
            </a:extLst>
          </p:cNvPr>
          <p:cNvSpPr txBox="1"/>
          <p:nvPr/>
        </p:nvSpPr>
        <p:spPr>
          <a:xfrm>
            <a:off x="9328133" y="3845372"/>
            <a:ext cx="466794" cy="253916"/>
          </a:xfrm>
          <a:prstGeom prst="rect">
            <a:avLst/>
          </a:prstGeom>
          <a:noFill/>
        </p:spPr>
        <p:txBody>
          <a:bodyPr wrap="none" rtlCol="0">
            <a:spAutoFit/>
          </a:bodyPr>
          <a:lstStyle/>
          <a:p>
            <a:r>
              <a:rPr lang="en-US" sz="1050" b="1" dirty="0"/>
              <a:t>2023</a:t>
            </a:r>
          </a:p>
        </p:txBody>
      </p:sp>
      <p:sp>
        <p:nvSpPr>
          <p:cNvPr id="17" name="TextBox 16">
            <a:extLst>
              <a:ext uri="{FF2B5EF4-FFF2-40B4-BE49-F238E27FC236}">
                <a16:creationId xmlns:a16="http://schemas.microsoft.com/office/drawing/2014/main" id="{1C789B08-B375-6C2A-F78C-266C421234C0}"/>
              </a:ext>
            </a:extLst>
          </p:cNvPr>
          <p:cNvSpPr txBox="1"/>
          <p:nvPr/>
        </p:nvSpPr>
        <p:spPr>
          <a:xfrm>
            <a:off x="5765441" y="3850493"/>
            <a:ext cx="466794" cy="253916"/>
          </a:xfrm>
          <a:prstGeom prst="rect">
            <a:avLst/>
          </a:prstGeom>
          <a:noFill/>
        </p:spPr>
        <p:txBody>
          <a:bodyPr wrap="none" rtlCol="0">
            <a:spAutoFit/>
          </a:bodyPr>
          <a:lstStyle/>
          <a:p>
            <a:r>
              <a:rPr lang="en-US" sz="1050" b="1" dirty="0"/>
              <a:t>2023</a:t>
            </a:r>
          </a:p>
        </p:txBody>
      </p:sp>
    </p:spTree>
    <p:extLst>
      <p:ext uri="{BB962C8B-B14F-4D97-AF65-F5344CB8AC3E}">
        <p14:creationId xmlns:p14="http://schemas.microsoft.com/office/powerpoint/2010/main" val="40485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15" name="Content Placeholder 14">
            <a:extLst>
              <a:ext uri="{FF2B5EF4-FFF2-40B4-BE49-F238E27FC236}">
                <a16:creationId xmlns:a16="http://schemas.microsoft.com/office/drawing/2014/main" id="{B37F17A8-83E4-49FF-111E-AAA26C841E6E}"/>
              </a:ext>
            </a:extLst>
          </p:cNvPr>
          <p:cNvSpPr>
            <a:spLocks noGrp="1"/>
          </p:cNvSpPr>
          <p:nvPr>
            <p:ph sz="half" idx="2"/>
          </p:nvPr>
        </p:nvSpPr>
        <p:spPr>
          <a:xfrm>
            <a:off x="857527" y="2267063"/>
            <a:ext cx="4940371" cy="3390159"/>
          </a:xfrm>
        </p:spPr>
        <p:txBody>
          <a:bodyPr/>
          <a:lstStyle/>
          <a:p>
            <a:r>
              <a:rPr lang="en-US" sz="2000" b="1" dirty="0"/>
              <a:t>Promote Fiscal Responsibility</a:t>
            </a:r>
            <a:r>
              <a:rPr lang="en-US" sz="2000" dirty="0"/>
              <a:t>: Exercise prudence in fiscal management to prevent the risks associated with mounting government debt. Implement strategies to reduce debt burdens by optimizing resource allocation towards strategic priorities such as infrastructure development, education, and healthcare.</a:t>
            </a:r>
          </a:p>
          <a:p>
            <a:endParaRPr lang="en-US" dirty="0"/>
          </a:p>
        </p:txBody>
      </p:sp>
      <p:sp>
        <p:nvSpPr>
          <p:cNvPr id="19" name="Content Placeholder 18">
            <a:extLst>
              <a:ext uri="{FF2B5EF4-FFF2-40B4-BE49-F238E27FC236}">
                <a16:creationId xmlns:a16="http://schemas.microsoft.com/office/drawing/2014/main" id="{2B5386DB-7D4C-5E87-D8D9-3EE4A29AFF54}"/>
              </a:ext>
            </a:extLst>
          </p:cNvPr>
          <p:cNvSpPr>
            <a:spLocks noGrp="1"/>
          </p:cNvSpPr>
          <p:nvPr>
            <p:ph sz="quarter" idx="4"/>
          </p:nvPr>
        </p:nvSpPr>
        <p:spPr>
          <a:xfrm>
            <a:off x="7299641" y="2313840"/>
            <a:ext cx="3943627" cy="3343382"/>
          </a:xfrm>
        </p:spPr>
        <p:txBody>
          <a:bodyPr/>
          <a:lstStyle/>
          <a:p>
            <a:r>
              <a:rPr lang="en-US" sz="2000" b="1" dirty="0"/>
              <a:t>Prioritize Human Capital Development</a:t>
            </a:r>
            <a:r>
              <a:rPr lang="en-US" sz="2000" dirty="0"/>
              <a:t>: Recognize human capital as a foundation of sustainable economic development. Invest in education, skills training, and healthcare to empower citizens, enhance productivity, and foster social inclusion.</a:t>
            </a:r>
          </a:p>
          <a:p>
            <a:endParaRPr lang="en-US" dirty="0"/>
          </a:p>
        </p:txBody>
      </p:sp>
      <p:sp>
        <p:nvSpPr>
          <p:cNvPr id="21" name="TextBox 20">
            <a:extLst>
              <a:ext uri="{FF2B5EF4-FFF2-40B4-BE49-F238E27FC236}">
                <a16:creationId xmlns:a16="http://schemas.microsoft.com/office/drawing/2014/main" id="{BB8081FC-DBA8-1EED-B6D8-ACD53C187B0B}"/>
              </a:ext>
            </a:extLst>
          </p:cNvPr>
          <p:cNvSpPr txBox="1"/>
          <p:nvPr/>
        </p:nvSpPr>
        <p:spPr>
          <a:xfrm>
            <a:off x="3192201" y="579281"/>
            <a:ext cx="6079253" cy="923330"/>
          </a:xfrm>
          <a:prstGeom prst="rect">
            <a:avLst/>
          </a:prstGeom>
          <a:noFill/>
        </p:spPr>
        <p:txBody>
          <a:bodyPr wrap="square" rtlCol="0">
            <a:spAutoFit/>
          </a:bodyPr>
          <a:lstStyle/>
          <a:p>
            <a:r>
              <a:rPr lang="en-US" sz="5400" b="1" dirty="0"/>
              <a:t>Recommendation</a:t>
            </a:r>
            <a:endParaRPr lang="en-US" sz="5400" dirty="0"/>
          </a:p>
        </p:txBody>
      </p:sp>
    </p:spTree>
    <p:extLst>
      <p:ext uri="{BB962C8B-B14F-4D97-AF65-F5344CB8AC3E}">
        <p14:creationId xmlns:p14="http://schemas.microsoft.com/office/powerpoint/2010/main" val="41516945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798422" y="2876551"/>
            <a:ext cx="5111750" cy="1525588"/>
          </a:xfrm>
        </p:spPr>
        <p:txBody>
          <a:bodyPr vert="horz" lIns="91440" tIns="45720" rIns="91440" bIns="45720" rtlCol="0" anchor="b">
            <a:normAutofit/>
          </a:bodyPr>
          <a:lstStyle/>
          <a:p>
            <a:r>
              <a:rPr lang="en-US" dirty="0"/>
              <a:t>This is an Econometric dataset, of the Nigeria Economy from the year 1990 to 2023. Covered the performance of each president/HOS Head of state over the past 34 years. </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p:txBody>
          <a:bodyPr/>
          <a:lstStyle/>
          <a:p>
            <a:r>
              <a:rPr lang="en-US" dirty="0"/>
              <a:t>THANK YOU GUESTS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3118247"/>
          </a:xfrm>
        </p:spPr>
        <p:txBody>
          <a:bodyPr>
            <a:normAutofit fontScale="77500" lnSpcReduction="20000"/>
          </a:bodyPr>
          <a:lstStyle/>
          <a:p>
            <a:r>
              <a:rPr lang="en-US" dirty="0">
                <a:hlinkClick r:id="rId2"/>
              </a:rPr>
              <a:t>chiamakacobinwa@gmail.com</a:t>
            </a:r>
            <a:endParaRPr lang="en-US" dirty="0"/>
          </a:p>
          <a:p>
            <a:r>
              <a:rPr lang="en-US" dirty="0">
                <a:hlinkClick r:id="rId3"/>
              </a:rPr>
              <a:t>harwofe16@yahoo.com</a:t>
            </a:r>
          </a:p>
          <a:p>
            <a:r>
              <a:rPr lang="en-US" dirty="0">
                <a:hlinkClick r:id="rId4"/>
              </a:rPr>
              <a:t>estherifeoluwa672@gmail.com</a:t>
            </a:r>
            <a:endParaRPr lang="en-US" dirty="0"/>
          </a:p>
          <a:p>
            <a:r>
              <a:rPr lang="en-US" dirty="0">
                <a:hlinkClick r:id="rId5"/>
              </a:rPr>
              <a:t>ndianefochinonso6@gmail.com</a:t>
            </a:r>
            <a:endParaRPr lang="en-US" dirty="0"/>
          </a:p>
          <a:p>
            <a:r>
              <a:rPr lang="en-US" dirty="0">
                <a:hlinkClick r:id="rId6"/>
              </a:rPr>
              <a:t>justiceofokansi@gmail.com</a:t>
            </a:r>
            <a:endParaRPr lang="en-US" dirty="0"/>
          </a:p>
          <a:p>
            <a:r>
              <a:rPr lang="en-US" dirty="0">
                <a:hlinkClick r:id="rId7"/>
              </a:rPr>
              <a:t>olabintanwhite@gmail.com</a:t>
            </a:r>
            <a:endParaRPr lang="en-US" dirty="0"/>
          </a:p>
          <a:p>
            <a:r>
              <a:rPr lang="en-US" dirty="0">
                <a:hlinkClick r:id="rId8"/>
              </a:rPr>
              <a:t>igbasanabimbola@gmail.com</a:t>
            </a:r>
            <a:endParaRPr lang="en-US" dirty="0"/>
          </a:p>
          <a:p>
            <a:r>
              <a:rPr lang="en-US" dirty="0"/>
              <a:t>okam.mercy1@gmail.com</a:t>
            </a:r>
          </a:p>
          <a:p>
            <a:r>
              <a:rPr lang="en-US" dirty="0"/>
              <a:t>ojonla.2014@yahoo.com</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E88F3D-3102-57F2-8E61-EF4E675CDC7F}"/>
              </a:ext>
            </a:extLst>
          </p:cNvPr>
          <p:cNvSpPr>
            <a:spLocks noGrp="1"/>
          </p:cNvSpPr>
          <p:nvPr>
            <p:ph type="title"/>
          </p:nvPr>
        </p:nvSpPr>
        <p:spPr>
          <a:xfrm>
            <a:off x="884255" y="936303"/>
            <a:ext cx="10641204" cy="760062"/>
          </a:xfrm>
        </p:spPr>
        <p:txBody>
          <a:bodyPr>
            <a:noAutofit/>
          </a:bodyPr>
          <a:lstStyle/>
          <a:p>
            <a:r>
              <a:rPr lang="en-US" sz="3200" b="1" dirty="0"/>
              <a:t>Introduction to the Nigeria Economy Dataset</a:t>
            </a:r>
            <a:br>
              <a:rPr lang="en-US" sz="3200" b="1" dirty="0"/>
            </a:br>
            <a:endParaRPr lang="en-US" sz="32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p:txBody>
          <a:bodyPr anchor="ctr">
            <a:normAutofit/>
          </a:bodyPr>
          <a:lstStyle/>
          <a:p>
            <a:pPr>
              <a:spcAft>
                <a:spcPts val="600"/>
              </a:spcAft>
            </a:pPr>
            <a:fld id="{19B51A1E-902D-48AF-9020-955120F399B6}" type="slidenum">
              <a:rPr lang="en-US" smtClean="0"/>
              <a:pPr>
                <a:spcAft>
                  <a:spcPts val="600"/>
                </a:spcAft>
              </a:pPr>
              <a:t>2</a:t>
            </a:fld>
            <a:endParaRPr lang="en-US" dirty="0"/>
          </a:p>
        </p:txBody>
      </p:sp>
      <p:sp>
        <p:nvSpPr>
          <p:cNvPr id="10" name="Text Placeholder 9">
            <a:extLst>
              <a:ext uri="{FF2B5EF4-FFF2-40B4-BE49-F238E27FC236}">
                <a16:creationId xmlns:a16="http://schemas.microsoft.com/office/drawing/2014/main" id="{FB4D745C-B106-AE1B-7D66-DEE0E9788185}"/>
              </a:ext>
            </a:extLst>
          </p:cNvPr>
          <p:cNvSpPr>
            <a:spLocks noGrp="1"/>
          </p:cNvSpPr>
          <p:nvPr>
            <p:ph type="body" idx="1"/>
          </p:nvPr>
        </p:nvSpPr>
        <p:spPr>
          <a:xfrm>
            <a:off x="1230347" y="1737975"/>
            <a:ext cx="9731306" cy="1525588"/>
          </a:xfrm>
        </p:spPr>
        <p:txBody>
          <a:bodyPr>
            <a:noAutofit/>
          </a:bodyPr>
          <a:lstStyle/>
          <a:p>
            <a:r>
              <a:rPr lang="en-US" sz="2000" dirty="0"/>
              <a:t>The Nigeria Economy dataset spans from the year 1990 to Year 2023, It comprises key factors influencing the Economy of the most populous country in the West Africa. </a:t>
            </a:r>
          </a:p>
          <a:p>
            <a:r>
              <a:rPr lang="en-US" sz="2000" dirty="0"/>
              <a:t>It’s an Econometrics Dataset that measure the performance of each President/HOS Head Of State.</a:t>
            </a:r>
          </a:p>
          <a:p>
            <a:endParaRPr lang="en-US" sz="2000" dirty="0"/>
          </a:p>
        </p:txBody>
      </p:sp>
      <p:sp>
        <p:nvSpPr>
          <p:cNvPr id="12" name="Speech Bubble: Rectangle with Corners Rounded 11">
            <a:extLst>
              <a:ext uri="{FF2B5EF4-FFF2-40B4-BE49-F238E27FC236}">
                <a16:creationId xmlns:a16="http://schemas.microsoft.com/office/drawing/2014/main" id="{6D188FDB-F466-B634-E00C-0F3C3E0CF2BA}"/>
              </a:ext>
            </a:extLst>
          </p:cNvPr>
          <p:cNvSpPr/>
          <p:nvPr/>
        </p:nvSpPr>
        <p:spPr>
          <a:xfrm>
            <a:off x="7942385" y="5070161"/>
            <a:ext cx="4079630" cy="1286189"/>
          </a:xfrm>
          <a:prstGeom prst="wedgeRoundRectCallout">
            <a:avLst/>
          </a:prstGeom>
          <a:ln>
            <a:solidFill>
              <a:schemeClr val="accent6"/>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rPr>
              <a:t>DATA SOURCE:</a:t>
            </a:r>
          </a:p>
          <a:p>
            <a:r>
              <a:rPr lang="en-US" sz="3200" b="1" dirty="0">
                <a:solidFill>
                  <a:schemeClr val="tx1"/>
                </a:solidFill>
              </a:rPr>
              <a:t>KAGGLE</a:t>
            </a:r>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p:txBody>
          <a:bodyPr vert="horz" lIns="91440" tIns="45720" rIns="91440" bIns="45720" rtlCol="0" anchor="ctr">
            <a:normAutofit/>
          </a:bodyPr>
          <a:lstStyle/>
          <a:p>
            <a:r>
              <a:rPr lang="en-US" b="1" dirty="0"/>
              <a:t>Inflation </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p:txBody>
          <a:bodyPr/>
          <a:lstStyle/>
          <a:p>
            <a:r>
              <a:rPr lang="en-US" b="1" dirty="0"/>
              <a:t>Unemployment</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p:txBody>
          <a:bodyPr/>
          <a:lstStyle/>
          <a:p>
            <a:r>
              <a:rPr lang="en-US" b="1" dirty="0"/>
              <a:t>Government Debt</a:t>
            </a:r>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p:txBody>
          <a:bodyPr/>
          <a:lstStyle/>
          <a:p>
            <a:r>
              <a:rPr lang="en-US" dirty="0"/>
              <a:t>Sectorial</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p:txBody>
          <a:bodyPr>
            <a:normAutofit/>
          </a:bodyPr>
          <a:lstStyle/>
          <a:p>
            <a:r>
              <a:rPr lang="en-US" dirty="0"/>
              <a:t>This tracks the annual percentage change in the general price level of goods and services. High inflation rates can impact purchasing power and economic stability.</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p:txBody>
          <a:bodyPr/>
          <a:lstStyle/>
          <a:p>
            <a:r>
              <a:rPr lang="en-US" dirty="0"/>
              <a:t>The unemployment rate indicates the proportion of the labor force that is actively seeking employment but remains jobless.</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p:txBody>
          <a:bodyPr/>
          <a:lstStyle/>
          <a:p>
            <a:r>
              <a:rPr lang="en-US" dirty="0"/>
              <a:t>This contains data on Nigeria’s public debt, including both domestic and external debt.</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p:txBody>
          <a:bodyPr/>
          <a:lstStyle/>
          <a:p>
            <a:r>
              <a:rPr lang="en-US" dirty="0"/>
              <a:t>These are the Sectors which contribute to the Economy of Nigeria, these are Industry, Services and Agriculture.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p:txBody>
          <a:bodyPr/>
          <a:lstStyle/>
          <a:p>
            <a:fld id="{B5CEABB6-07DC-46E8-9B57-56EC44A396E5}" type="slidenum">
              <a:rPr lang="en-US" smtClean="0"/>
              <a:pPr/>
              <a:t>4</a:t>
            </a:fld>
            <a:endParaRPr lang="en-US" dirty="0"/>
          </a:p>
        </p:txBody>
      </p:sp>
      <p:sp>
        <p:nvSpPr>
          <p:cNvPr id="59" name="TextBox 58">
            <a:extLst>
              <a:ext uri="{FF2B5EF4-FFF2-40B4-BE49-F238E27FC236}">
                <a16:creationId xmlns:a16="http://schemas.microsoft.com/office/drawing/2014/main" id="{5699051C-66CC-6DFC-ACC1-6A1FA2309E63}"/>
              </a:ext>
            </a:extLst>
          </p:cNvPr>
          <p:cNvSpPr txBox="1"/>
          <p:nvPr/>
        </p:nvSpPr>
        <p:spPr>
          <a:xfrm>
            <a:off x="281355" y="1467059"/>
            <a:ext cx="4260500" cy="3354765"/>
          </a:xfrm>
          <a:prstGeom prst="rect">
            <a:avLst/>
          </a:prstGeom>
          <a:noFill/>
        </p:spPr>
        <p:txBody>
          <a:bodyPr wrap="square" rtlCol="0">
            <a:spAutoFit/>
          </a:bodyPr>
          <a:lstStyle/>
          <a:p>
            <a:r>
              <a:rPr lang="en-US" dirty="0"/>
              <a:t>At </a:t>
            </a:r>
            <a:r>
              <a:rPr lang="en-US" b="1" dirty="0">
                <a:solidFill>
                  <a:srgbClr val="FF0000"/>
                </a:solidFill>
              </a:rPr>
              <a:t>72.8%, </a:t>
            </a:r>
            <a:r>
              <a:rPr lang="en-US" dirty="0"/>
              <a:t>1995 had the highest Inflation rate and was 1,248.89% higher than 2007, which had the lowest Inflation rate at </a:t>
            </a:r>
            <a:r>
              <a:rPr lang="en-US" b="1" dirty="0"/>
              <a:t>5.4%.</a:t>
            </a:r>
            <a:r>
              <a:rPr lang="en-US" dirty="0"/>
              <a:t>
1995 had the highest Inflation rate </a:t>
            </a:r>
            <a:r>
              <a:rPr lang="en-US" b="1" dirty="0"/>
              <a:t>at</a:t>
            </a:r>
            <a:r>
              <a:rPr lang="en-US" dirty="0"/>
              <a:t> 72.8%, followed by 1993 and 1994. 2007 had the lowest Inflation rate at 5.4%.
1995 accounted for 11.86% of Inflation rate.
Across all 34 Year, Inflation rate ranged from 5.4% to 72.8%.</a:t>
            </a:r>
            <a:r>
              <a:rPr lang="en-US" sz="1400" dirty="0"/>
              <a:t>
</a:t>
            </a:r>
            <a:endParaRPr lang="en-US" dirty="0"/>
          </a:p>
        </p:txBody>
      </p:sp>
      <p:pic>
        <p:nvPicPr>
          <p:cNvPr id="61" name="Picture 60" descr="A graph with green and blue lines and a green rectangle with black text&#10;&#10;Description automatically generated">
            <a:extLst>
              <a:ext uri="{FF2B5EF4-FFF2-40B4-BE49-F238E27FC236}">
                <a16:creationId xmlns:a16="http://schemas.microsoft.com/office/drawing/2014/main" id="{1408DA7E-9AC6-89E3-B808-9B62A3088631}"/>
              </a:ext>
            </a:extLst>
          </p:cNvPr>
          <p:cNvPicPr>
            <a:picLocks noChangeAspect="1"/>
          </p:cNvPicPr>
          <p:nvPr/>
        </p:nvPicPr>
        <p:blipFill>
          <a:blip r:embed="rId2"/>
          <a:stretch>
            <a:fillRect/>
          </a:stretch>
        </p:blipFill>
        <p:spPr>
          <a:xfrm>
            <a:off x="5084466" y="370097"/>
            <a:ext cx="6826179" cy="6117806"/>
          </a:xfrm>
          <a:prstGeom prst="rect">
            <a:avLst/>
          </a:prstGeom>
        </p:spPr>
      </p:pic>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p:txBody>
          <a:bodyPr/>
          <a:lstStyle/>
          <a:p>
            <a:fld id="{B5CEABB6-07DC-46E8-9B57-56EC44A396E5}" type="slidenum">
              <a:rPr lang="en-US" smtClean="0"/>
              <a:pPr/>
              <a:t>5</a:t>
            </a:fld>
            <a:endParaRPr lang="en-US" dirty="0"/>
          </a:p>
        </p:txBody>
      </p:sp>
      <p:pic>
        <p:nvPicPr>
          <p:cNvPr id="33" name="Picture 32" descr="A graph showing the growth of unemployment rate&#10;&#10;Description automatically generated">
            <a:extLst>
              <a:ext uri="{FF2B5EF4-FFF2-40B4-BE49-F238E27FC236}">
                <a16:creationId xmlns:a16="http://schemas.microsoft.com/office/drawing/2014/main" id="{0B0A3BC2-FEB3-0C8E-8230-07987CD709A9}"/>
              </a:ext>
            </a:extLst>
          </p:cNvPr>
          <p:cNvPicPr>
            <a:picLocks noChangeAspect="1"/>
          </p:cNvPicPr>
          <p:nvPr/>
        </p:nvPicPr>
        <p:blipFill>
          <a:blip r:embed="rId2"/>
          <a:stretch>
            <a:fillRect/>
          </a:stretch>
        </p:blipFill>
        <p:spPr>
          <a:xfrm>
            <a:off x="5184949" y="834013"/>
            <a:ext cx="6591719" cy="5395965"/>
          </a:xfrm>
          <a:prstGeom prst="rect">
            <a:avLst/>
          </a:prstGeom>
          <a:ln>
            <a:noFill/>
          </a:ln>
          <a:effectLst>
            <a:softEdge rad="112500"/>
          </a:effectLst>
        </p:spPr>
      </p:pic>
      <p:sp>
        <p:nvSpPr>
          <p:cNvPr id="34" name="TextBox 33">
            <a:extLst>
              <a:ext uri="{FF2B5EF4-FFF2-40B4-BE49-F238E27FC236}">
                <a16:creationId xmlns:a16="http://schemas.microsoft.com/office/drawing/2014/main" id="{978B68F6-1292-52A1-FEC2-6D084CC26F7B}"/>
              </a:ext>
            </a:extLst>
          </p:cNvPr>
          <p:cNvSpPr txBox="1"/>
          <p:nvPr/>
        </p:nvSpPr>
        <p:spPr>
          <a:xfrm>
            <a:off x="597375" y="1997839"/>
            <a:ext cx="4296172" cy="2862322"/>
          </a:xfrm>
          <a:prstGeom prst="rect">
            <a:avLst/>
          </a:prstGeom>
          <a:noFill/>
        </p:spPr>
        <p:txBody>
          <a:bodyPr wrap="square" rtlCol="0">
            <a:spAutoFit/>
          </a:bodyPr>
          <a:lstStyle/>
          <a:p>
            <a:r>
              <a:rPr lang="en-US" dirty="0"/>
              <a:t>The </a:t>
            </a:r>
            <a:r>
              <a:rPr lang="en-US" b="1" dirty="0"/>
              <a:t>unemployment</a:t>
            </a:r>
            <a:r>
              <a:rPr lang="en-US" dirty="0"/>
              <a:t> rate in Nigeria remained relatively low, average percentage of </a:t>
            </a:r>
            <a:r>
              <a:rPr lang="en-US" b="1" dirty="0">
                <a:solidFill>
                  <a:schemeClr val="accent6">
                    <a:lumMod val="50000"/>
                  </a:schemeClr>
                </a:solidFill>
              </a:rPr>
              <a:t>4.0%</a:t>
            </a:r>
            <a:r>
              <a:rPr lang="en-US" dirty="0"/>
              <a:t>, until </a:t>
            </a:r>
            <a:r>
              <a:rPr lang="en-US" b="1" dirty="0"/>
              <a:t>2009</a:t>
            </a:r>
            <a:r>
              <a:rPr lang="en-US" dirty="0"/>
              <a:t>.</a:t>
            </a:r>
          </a:p>
          <a:p>
            <a:r>
              <a:rPr lang="en-US" dirty="0"/>
              <a:t>From </a:t>
            </a:r>
            <a:r>
              <a:rPr lang="en-US" b="1" dirty="0"/>
              <a:t>2010</a:t>
            </a:r>
            <a:r>
              <a:rPr lang="en-US" dirty="0"/>
              <a:t> onwards, there was a gradual increase, with the rate exceeding 10%  between </a:t>
            </a:r>
            <a:r>
              <a:rPr lang="en-US" b="1" dirty="0"/>
              <a:t>2010 to 2012 </a:t>
            </a:r>
            <a:r>
              <a:rPr lang="en-US" dirty="0"/>
              <a:t>and rising to 22.6% by 2018. A slight decline occurred in 2019, but unemployment surged again in 2020 reaching 33.6%,  and at it peak in 2023 with </a:t>
            </a:r>
            <a:r>
              <a:rPr lang="en-US" b="1" dirty="0">
                <a:solidFill>
                  <a:srgbClr val="FF0000"/>
                </a:solidFill>
              </a:rPr>
              <a:t>40.6%</a:t>
            </a:r>
          </a:p>
        </p:txBody>
      </p:sp>
    </p:spTree>
    <p:extLst>
      <p:ext uri="{BB962C8B-B14F-4D97-AF65-F5344CB8AC3E}">
        <p14:creationId xmlns:p14="http://schemas.microsoft.com/office/powerpoint/2010/main" val="1844941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12" name="Picture 11" descr="A graph showing the growth of government debt&#10;&#10;Description automatically generated">
            <a:extLst>
              <a:ext uri="{FF2B5EF4-FFF2-40B4-BE49-F238E27FC236}">
                <a16:creationId xmlns:a16="http://schemas.microsoft.com/office/drawing/2014/main" id="{A083D78F-C3E1-097A-8BDA-86D70D22D39D}"/>
              </a:ext>
            </a:extLst>
          </p:cNvPr>
          <p:cNvPicPr>
            <a:picLocks noChangeAspect="1"/>
          </p:cNvPicPr>
          <p:nvPr/>
        </p:nvPicPr>
        <p:blipFill>
          <a:blip r:embed="rId2"/>
          <a:stretch>
            <a:fillRect/>
          </a:stretch>
        </p:blipFill>
        <p:spPr>
          <a:xfrm>
            <a:off x="4722726" y="381837"/>
            <a:ext cx="6989174" cy="5817996"/>
          </a:xfrm>
          <a:prstGeom prst="rect">
            <a:avLst/>
          </a:prstGeom>
          <a:ln>
            <a:noFill/>
          </a:ln>
          <a:effectLst>
            <a:softEdge rad="112500"/>
          </a:effectLst>
        </p:spPr>
      </p:pic>
      <p:sp>
        <p:nvSpPr>
          <p:cNvPr id="13" name="TextBox 12">
            <a:extLst>
              <a:ext uri="{FF2B5EF4-FFF2-40B4-BE49-F238E27FC236}">
                <a16:creationId xmlns:a16="http://schemas.microsoft.com/office/drawing/2014/main" id="{A1972472-9B6F-2B59-60C5-7E6815256E0B}"/>
              </a:ext>
            </a:extLst>
          </p:cNvPr>
          <p:cNvSpPr txBox="1"/>
          <p:nvPr/>
        </p:nvSpPr>
        <p:spPr>
          <a:xfrm>
            <a:off x="602901" y="924447"/>
            <a:ext cx="3918857" cy="5275385"/>
          </a:xfrm>
          <a:prstGeom prst="rect">
            <a:avLst/>
          </a:prstGeom>
          <a:noFill/>
        </p:spPr>
        <p:txBody>
          <a:bodyPr wrap="square" rtlCol="0">
            <a:spAutoFit/>
          </a:bodyPr>
          <a:lstStyle/>
          <a:p>
            <a:r>
              <a:rPr lang="en-US" dirty="0"/>
              <a:t>The level of government debt in Nigeria fluctuated over the years. Initially high above </a:t>
            </a:r>
            <a:r>
              <a:rPr lang="en-US" b="1" dirty="0">
                <a:solidFill>
                  <a:srgbClr val="C00000"/>
                </a:solidFill>
              </a:rPr>
              <a:t>70%</a:t>
            </a:r>
            <a:r>
              <a:rPr lang="en-US" dirty="0"/>
              <a:t> from 1990 to 1993, it gradually decreased to a range of 30% to 22% between 1995 and 1998.</a:t>
            </a:r>
          </a:p>
          <a:p>
            <a:r>
              <a:rPr lang="en-US" dirty="0"/>
              <a:t> </a:t>
            </a:r>
          </a:p>
          <a:p>
            <a:r>
              <a:rPr lang="en-US" dirty="0"/>
              <a:t>A sharp increase occurred in 1999 to 64.9%, possibly due to increased borrowing or fiscal policies. From 2000 to 2008, government debt declined steadily, dropping below </a:t>
            </a:r>
            <a:r>
              <a:rPr lang="en-US" b="1" dirty="0">
                <a:solidFill>
                  <a:schemeClr val="bg1">
                    <a:lumMod val="95000"/>
                    <a:lumOff val="5000"/>
                  </a:schemeClr>
                </a:solidFill>
              </a:rPr>
              <a:t>8%(the lowest)</a:t>
            </a:r>
            <a:r>
              <a:rPr lang="en-US" dirty="0"/>
              <a:t>.</a:t>
            </a:r>
          </a:p>
          <a:p>
            <a:endParaRPr lang="en-US" dirty="0"/>
          </a:p>
          <a:p>
            <a:r>
              <a:rPr lang="en-US" dirty="0"/>
              <a:t>However, it began to rise again from 2010, reaching 38.6% in 2023, </a:t>
            </a:r>
            <a:r>
              <a:rPr lang="en-US" b="1" i="1" dirty="0"/>
              <a:t>signaling potential fiscal challenges and increased borrowing.</a:t>
            </a:r>
            <a:endParaRPr lang="en-US" b="1" i="1" dirty="0">
              <a:solidFill>
                <a:srgbClr val="FF0000"/>
              </a:solidFill>
            </a:endParaRPr>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p:txBody>
          <a:bodyPr/>
          <a:lstStyle/>
          <a:p>
            <a:fld id="{19B51A1E-902D-48AF-9020-955120F399B6}" type="slidenum">
              <a:rPr lang="en-US" smtClean="0"/>
              <a:pPr/>
              <a:t>7</a:t>
            </a:fld>
            <a:endParaRPr lang="en-US" dirty="0"/>
          </a:p>
        </p:txBody>
      </p:sp>
      <p:pic>
        <p:nvPicPr>
          <p:cNvPr id="28" name="Picture 27" descr="A graph with green and blue lines&#10;&#10;Description automatically generated">
            <a:extLst>
              <a:ext uri="{FF2B5EF4-FFF2-40B4-BE49-F238E27FC236}">
                <a16:creationId xmlns:a16="http://schemas.microsoft.com/office/drawing/2014/main" id="{C7492B4F-5293-1AB6-8D63-F76ADA58BB6C}"/>
              </a:ext>
            </a:extLst>
          </p:cNvPr>
          <p:cNvPicPr>
            <a:picLocks noChangeAspect="1"/>
          </p:cNvPicPr>
          <p:nvPr/>
        </p:nvPicPr>
        <p:blipFill>
          <a:blip r:embed="rId2"/>
          <a:stretch>
            <a:fillRect/>
          </a:stretch>
        </p:blipFill>
        <p:spPr>
          <a:xfrm>
            <a:off x="4851653" y="136525"/>
            <a:ext cx="7079090" cy="6242538"/>
          </a:xfrm>
          <a:prstGeom prst="rect">
            <a:avLst/>
          </a:prstGeom>
        </p:spPr>
      </p:pic>
      <p:sp>
        <p:nvSpPr>
          <p:cNvPr id="29" name="TextBox 28">
            <a:extLst>
              <a:ext uri="{FF2B5EF4-FFF2-40B4-BE49-F238E27FC236}">
                <a16:creationId xmlns:a16="http://schemas.microsoft.com/office/drawing/2014/main" id="{A1F9F722-2DD5-B969-099A-76F7890934FC}"/>
              </a:ext>
            </a:extLst>
          </p:cNvPr>
          <p:cNvSpPr txBox="1"/>
          <p:nvPr/>
        </p:nvSpPr>
        <p:spPr>
          <a:xfrm>
            <a:off x="391886" y="1075174"/>
            <a:ext cx="4511710" cy="2862322"/>
          </a:xfrm>
          <a:prstGeom prst="rect">
            <a:avLst/>
          </a:prstGeom>
          <a:noFill/>
        </p:spPr>
        <p:txBody>
          <a:bodyPr wrap="square" rtlCol="0">
            <a:spAutoFit/>
          </a:bodyPr>
          <a:lstStyle/>
          <a:p>
            <a:r>
              <a:rPr lang="en-US" dirty="0"/>
              <a:t>Net taxes on products exhibited a pattern of growth followed by a decline in 2023 to the same amount it was in the year 1999 </a:t>
            </a:r>
            <a:r>
              <a:rPr lang="en-US" b="1" dirty="0">
                <a:solidFill>
                  <a:srgbClr val="C00000"/>
                </a:solidFill>
              </a:rPr>
              <a:t>#244.22 </a:t>
            </a:r>
            <a:r>
              <a:rPr lang="en-US" dirty="0"/>
              <a:t>. </a:t>
            </a:r>
          </a:p>
          <a:p>
            <a:r>
              <a:rPr lang="en-US" dirty="0"/>
              <a:t>This indicates a decrease in government revenue from taxes on goods and services, potentially reflecting changes in taxation policies or economic downturns affecting consumption and production.</a:t>
            </a:r>
            <a:endParaRPr lang="en-US" b="1" dirty="0">
              <a:solidFill>
                <a:srgbClr val="FF0000"/>
              </a:solidFill>
            </a:endParaRPr>
          </a:p>
          <a:p>
            <a:endParaRPr lang="en-US" dirty="0"/>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p:txBody>
          <a:bodyPr/>
          <a:lstStyle/>
          <a:p>
            <a:fld id="{19B51A1E-902D-48AF-9020-955120F399B6}" type="slidenum">
              <a:rPr lang="en-US" smtClean="0"/>
              <a:pPr/>
              <a:t>8</a:t>
            </a:fld>
            <a:endParaRPr lang="en-US" dirty="0"/>
          </a:p>
        </p:txBody>
      </p:sp>
      <p:pic>
        <p:nvPicPr>
          <p:cNvPr id="26" name="Picture 25" descr="A graph of a growth chart&#10;&#10;Description automatically generated with medium confidence">
            <a:extLst>
              <a:ext uri="{FF2B5EF4-FFF2-40B4-BE49-F238E27FC236}">
                <a16:creationId xmlns:a16="http://schemas.microsoft.com/office/drawing/2014/main" id="{CEEFA7CD-024A-DEE4-B417-ACC4A35FA1F0}"/>
              </a:ext>
            </a:extLst>
          </p:cNvPr>
          <p:cNvPicPr>
            <a:picLocks noChangeAspect="1"/>
          </p:cNvPicPr>
          <p:nvPr/>
        </p:nvPicPr>
        <p:blipFill>
          <a:blip r:embed="rId2"/>
          <a:stretch>
            <a:fillRect/>
          </a:stretch>
        </p:blipFill>
        <p:spPr>
          <a:xfrm>
            <a:off x="3828422" y="311499"/>
            <a:ext cx="8008536" cy="6044851"/>
          </a:xfrm>
          <a:prstGeom prst="rect">
            <a:avLst/>
          </a:prstGeom>
        </p:spPr>
      </p:pic>
      <p:sp>
        <p:nvSpPr>
          <p:cNvPr id="27" name="TextBox 26">
            <a:extLst>
              <a:ext uri="{FF2B5EF4-FFF2-40B4-BE49-F238E27FC236}">
                <a16:creationId xmlns:a16="http://schemas.microsoft.com/office/drawing/2014/main" id="{95F83A90-18B2-2EA2-414C-CE120154CCE5}"/>
              </a:ext>
            </a:extLst>
          </p:cNvPr>
          <p:cNvSpPr txBox="1"/>
          <p:nvPr/>
        </p:nvSpPr>
        <p:spPr>
          <a:xfrm>
            <a:off x="261257" y="894302"/>
            <a:ext cx="3155183" cy="5909310"/>
          </a:xfrm>
          <a:prstGeom prst="rect">
            <a:avLst/>
          </a:prstGeom>
          <a:noFill/>
        </p:spPr>
        <p:txBody>
          <a:bodyPr wrap="square" rtlCol="0">
            <a:spAutoFit/>
          </a:bodyPr>
          <a:lstStyle/>
          <a:p>
            <a:r>
              <a:rPr lang="en-US" dirty="0"/>
              <a:t>Over the past 3 decades, Nigeria’s economy witnessed shifts in the growth of its different  sectors </a:t>
            </a:r>
            <a:r>
              <a:rPr lang="en-US" b="1" dirty="0">
                <a:solidFill>
                  <a:schemeClr val="accent6">
                    <a:lumMod val="75000"/>
                  </a:schemeClr>
                </a:solidFill>
              </a:rPr>
              <a:t>Agriculture</a:t>
            </a:r>
            <a:r>
              <a:rPr lang="en-US" dirty="0"/>
              <a:t>, </a:t>
            </a:r>
            <a:r>
              <a:rPr lang="en-US" b="1" dirty="0">
                <a:solidFill>
                  <a:schemeClr val="accent4">
                    <a:lumMod val="75000"/>
                  </a:schemeClr>
                </a:solidFill>
              </a:rPr>
              <a:t>Industry</a:t>
            </a:r>
            <a:r>
              <a:rPr lang="en-US" dirty="0"/>
              <a:t>, and </a:t>
            </a:r>
            <a:r>
              <a:rPr lang="en-US" b="1" dirty="0">
                <a:solidFill>
                  <a:schemeClr val="accent5">
                    <a:lumMod val="75000"/>
                  </a:schemeClr>
                </a:solidFill>
              </a:rPr>
              <a:t>Services</a:t>
            </a:r>
            <a:r>
              <a:rPr lang="en-US" dirty="0"/>
              <a:t>.</a:t>
            </a:r>
          </a:p>
          <a:p>
            <a:endParaRPr lang="en-US" dirty="0"/>
          </a:p>
          <a:p>
            <a:r>
              <a:rPr lang="en-US" dirty="0"/>
              <a:t>Although all sectors generally follow the same growth pattern, the</a:t>
            </a:r>
            <a:r>
              <a:rPr lang="en-US" dirty="0">
                <a:solidFill>
                  <a:schemeClr val="accent6">
                    <a:lumMod val="75000"/>
                  </a:schemeClr>
                </a:solidFill>
              </a:rPr>
              <a:t> </a:t>
            </a:r>
            <a:r>
              <a:rPr lang="en-US" b="1" dirty="0">
                <a:solidFill>
                  <a:schemeClr val="accent6">
                    <a:lumMod val="75000"/>
                  </a:schemeClr>
                </a:solidFill>
              </a:rPr>
              <a:t>agricultural</a:t>
            </a:r>
            <a:r>
              <a:rPr lang="en-US" dirty="0">
                <a:solidFill>
                  <a:schemeClr val="accent6">
                    <a:lumMod val="75000"/>
                  </a:schemeClr>
                </a:solidFill>
              </a:rPr>
              <a:t> </a:t>
            </a:r>
            <a:r>
              <a:rPr lang="en-US" dirty="0"/>
              <a:t>sector experienced a tremendously growth rate of </a:t>
            </a:r>
            <a:r>
              <a:rPr lang="en-US" b="1" dirty="0">
                <a:solidFill>
                  <a:schemeClr val="accent6">
                    <a:lumMod val="75000"/>
                  </a:schemeClr>
                </a:solidFill>
                <a:effectLst>
                  <a:outerShdw blurRad="38100" dist="38100" dir="2700000" algn="tl">
                    <a:srgbClr val="000000">
                      <a:alpha val="43137"/>
                    </a:srgbClr>
                  </a:outerShdw>
                </a:effectLst>
              </a:rPr>
              <a:t>55.58% </a:t>
            </a:r>
            <a:r>
              <a:rPr lang="en-US" dirty="0"/>
              <a:t>in 2002.</a:t>
            </a:r>
          </a:p>
          <a:p>
            <a:r>
              <a:rPr lang="en-US" dirty="0"/>
              <a:t>In the year 2003, all sectors returned to same pattern.</a:t>
            </a:r>
          </a:p>
          <a:p>
            <a:endParaRPr lang="en-US" dirty="0"/>
          </a:p>
          <a:p>
            <a:r>
              <a:rPr lang="en-US" dirty="0"/>
              <a:t>There was a lousy decline across all sectors, with the average growth rate dropping from 3% in 2022 to </a:t>
            </a:r>
          </a:p>
          <a:p>
            <a:r>
              <a:rPr lang="en-US" dirty="0"/>
              <a:t> </a:t>
            </a:r>
            <a:r>
              <a:rPr lang="en-US" b="1" dirty="0">
                <a:solidFill>
                  <a:srgbClr val="C00000"/>
                </a:solidFill>
                <a:effectLst>
                  <a:outerShdw blurRad="38100" dist="38100" dir="2700000" algn="tl">
                    <a:srgbClr val="000000">
                      <a:alpha val="43137"/>
                    </a:srgbClr>
                  </a:outerShdw>
                </a:effectLst>
              </a:rPr>
              <a:t>-74% </a:t>
            </a:r>
            <a:r>
              <a:rPr lang="en-US" dirty="0"/>
              <a:t>in 2023.</a:t>
            </a:r>
          </a:p>
          <a:p>
            <a:endParaRPr lang="en-US" dirty="0"/>
          </a:p>
        </p:txBody>
      </p:sp>
    </p:spTree>
    <p:extLst>
      <p:ext uri="{BB962C8B-B14F-4D97-AF65-F5344CB8AC3E}">
        <p14:creationId xmlns:p14="http://schemas.microsoft.com/office/powerpoint/2010/main" val="3667205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p:txBody>
          <a:bodyPr/>
          <a:lstStyle/>
          <a:p>
            <a:fld id="{19B51A1E-902D-48AF-9020-955120F399B6}" type="slidenum">
              <a:rPr lang="en-US" smtClean="0"/>
              <a:pPr/>
              <a:t>9</a:t>
            </a:fld>
            <a:endParaRPr lang="en-US" dirty="0"/>
          </a:p>
        </p:txBody>
      </p:sp>
      <p:sp>
        <p:nvSpPr>
          <p:cNvPr id="27" name="TextBox 26">
            <a:extLst>
              <a:ext uri="{FF2B5EF4-FFF2-40B4-BE49-F238E27FC236}">
                <a16:creationId xmlns:a16="http://schemas.microsoft.com/office/drawing/2014/main" id="{95F83A90-18B2-2EA2-414C-CE120154CCE5}"/>
              </a:ext>
            </a:extLst>
          </p:cNvPr>
          <p:cNvSpPr txBox="1"/>
          <p:nvPr/>
        </p:nvSpPr>
        <p:spPr>
          <a:xfrm>
            <a:off x="261257" y="894302"/>
            <a:ext cx="3737987" cy="3970318"/>
          </a:xfrm>
          <a:prstGeom prst="rect">
            <a:avLst/>
          </a:prstGeom>
          <a:noFill/>
        </p:spPr>
        <p:txBody>
          <a:bodyPr wrap="square" rtlCol="0">
            <a:spAutoFit/>
          </a:bodyPr>
          <a:lstStyle/>
          <a:p>
            <a:r>
              <a:rPr lang="en-US" dirty="0"/>
              <a:t>There is a correlation between imports and exports for each President/Head of State (HOS).</a:t>
            </a:r>
          </a:p>
          <a:p>
            <a:endParaRPr lang="en-US" dirty="0"/>
          </a:p>
          <a:p>
            <a:r>
              <a:rPr lang="en-US" dirty="0"/>
              <a:t>However, there are some years, such as 2011, 2013, and 2014, where there is a disparity between exports and imports.</a:t>
            </a:r>
          </a:p>
          <a:p>
            <a:r>
              <a:rPr lang="en-US" dirty="0"/>
              <a:t/>
            </a:r>
            <a:br>
              <a:rPr lang="en-US" dirty="0"/>
            </a:br>
            <a:r>
              <a:rPr lang="en-US" dirty="0"/>
              <a:t>During President </a:t>
            </a:r>
            <a:r>
              <a:rPr lang="en-US" b="1" dirty="0">
                <a:solidFill>
                  <a:schemeClr val="accent6">
                    <a:lumMod val="75000"/>
                  </a:schemeClr>
                </a:solidFill>
              </a:rPr>
              <a:t>Goodluck Jonathan's </a:t>
            </a:r>
            <a:r>
              <a:rPr lang="en-US" dirty="0"/>
              <a:t>tenure, imports amounted to </a:t>
            </a:r>
            <a:r>
              <a:rPr lang="en-US" b="1" dirty="0"/>
              <a:t>60 billion Naira </a:t>
            </a:r>
            <a:r>
              <a:rPr lang="en-US" dirty="0"/>
              <a:t>in 2012, while exports reached </a:t>
            </a:r>
            <a:r>
              <a:rPr lang="en-US" b="1" dirty="0"/>
              <a:t>146 billion Naira</a:t>
            </a:r>
            <a:r>
              <a:rPr lang="en-US" dirty="0"/>
              <a:t>.</a:t>
            </a:r>
          </a:p>
        </p:txBody>
      </p:sp>
      <p:pic>
        <p:nvPicPr>
          <p:cNvPr id="3" name="Picture 2" descr="A graph with dots and lines&#10;&#10;Description automatically generated">
            <a:extLst>
              <a:ext uri="{FF2B5EF4-FFF2-40B4-BE49-F238E27FC236}">
                <a16:creationId xmlns:a16="http://schemas.microsoft.com/office/drawing/2014/main" id="{73E7A353-735B-29D3-1E9A-6286E6FB6C38}"/>
              </a:ext>
            </a:extLst>
          </p:cNvPr>
          <p:cNvPicPr>
            <a:picLocks noChangeAspect="1"/>
          </p:cNvPicPr>
          <p:nvPr/>
        </p:nvPicPr>
        <p:blipFill>
          <a:blip r:embed="rId2"/>
          <a:stretch>
            <a:fillRect/>
          </a:stretch>
        </p:blipFill>
        <p:spPr>
          <a:xfrm>
            <a:off x="4139921" y="271305"/>
            <a:ext cx="7790822" cy="60850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5933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82</TotalTime>
  <Words>740</Words>
  <Application>Microsoft Office PowerPoint</Application>
  <PresentationFormat>Widescreen</PresentationFormat>
  <Paragraphs>79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Monoline</vt:lpstr>
      <vt:lpstr>Nigeria economy</vt:lpstr>
      <vt:lpstr>Introduction to the Nigeria Economy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Sectorial contribution to GDPs</vt:lpstr>
      <vt:lpstr>PowerPoint Presentation</vt:lpstr>
      <vt:lpstr>SUMMARY</vt:lpstr>
      <vt:lpstr>THANK YOU GUESTS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 economy</dc:title>
  <dc:creator>Olayemi Awofe</dc:creator>
  <cp:lastModifiedBy>Abimbola Ihinkalu</cp:lastModifiedBy>
  <cp:revision>3</cp:revision>
  <dcterms:created xsi:type="dcterms:W3CDTF">2024-04-15T15:35:52Z</dcterms:created>
  <dcterms:modified xsi:type="dcterms:W3CDTF">2024-04-17T18:40:04Z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2024-04-15T20:07:30Z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ae6a0240-4d2e-4283-af1d-b406d488084c</vt:lpwstr>
  </property>
  <property fmtid="{D5CDD505-2E9C-101B-9397-08002B2CF9AE}" pid="8" name="MSIP_Label_defa4170-0d19-0005-0004-bc88714345d2_ActionId">
    <vt:lpwstr>46db9139-f6c6-4223-ad76-046e374dec45</vt:lpwstr>
  </property>
  <property fmtid="{D5CDD505-2E9C-101B-9397-08002B2CF9AE}" pid="9" name="MSIP_Label_defa4170-0d19-0005-0004-bc88714345d2_ContentBits">
    <vt:lpwstr>0</vt:lpwstr>
  </property>
</Properties>
</file>