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3"/>
  </p:sldMasterIdLst>
  <p:notesMasterIdLst>
    <p:notesMasterId r:id="rId22"/>
  </p:notesMasterIdLst>
  <p:handoutMasterIdLst>
    <p:handoutMasterId r:id="rId23"/>
  </p:handoutMasterIdLst>
  <p:sldIdLst>
    <p:sldId id="535" r:id="rId4"/>
    <p:sldId id="495" r:id="rId5"/>
    <p:sldId id="514" r:id="rId6"/>
    <p:sldId id="497" r:id="rId7"/>
    <p:sldId id="515" r:id="rId8"/>
    <p:sldId id="516" r:id="rId9"/>
    <p:sldId id="536" r:id="rId10"/>
    <p:sldId id="517" r:id="rId11"/>
    <p:sldId id="518" r:id="rId12"/>
    <p:sldId id="520" r:id="rId13"/>
    <p:sldId id="530" r:id="rId14"/>
    <p:sldId id="531" r:id="rId15"/>
    <p:sldId id="532" r:id="rId16"/>
    <p:sldId id="538" r:id="rId17"/>
    <p:sldId id="539" r:id="rId18"/>
    <p:sldId id="533" r:id="rId19"/>
    <p:sldId id="534" r:id="rId20"/>
    <p:sldId id="528" r:id="rId21"/>
  </p:sldIdLst>
  <p:sldSz cx="9144000" cy="5143500" type="screen16x9"/>
  <p:notesSz cx="6797675" cy="992632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p:scale>
          <a:sx n="125" d="100"/>
          <a:sy n="125" d="100"/>
        </p:scale>
        <p:origin x="149" y="-5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A4142A3D-32AE-49C5-83D0-464498421718}" type="datetime3">
              <a:rPr lang="en-US" smtClean="0">
                <a:solidFill>
                  <a:srgbClr val="464653"/>
                </a:solidFill>
              </a:rPr>
            </a:fld>
            <a:endParaRPr lang="en-US" dirty="0">
              <a:solidFill>
                <a:srgbClr val="464653"/>
              </a:solidFill>
            </a:endParaRPr>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solidFill>
                  <a:srgbClr val="464653"/>
                </a:solidFill>
              </a:rPr>
              <a:t>DATA STRUCTURES – CYCLE 1 REVIEW</a:t>
            </a:r>
            <a:endParaRPr lang="en-US" dirty="0">
              <a:solidFill>
                <a:srgbClr val="464653"/>
              </a:solidFill>
            </a:endParaRPr>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solidFill>
                  <a:srgbClr val="464653"/>
                </a:solidFill>
              </a:rPr>
            </a:fld>
            <a:endParaRPr lang="en-US" altLang="en-US">
              <a:solidFill>
                <a:srgbClr val="464653"/>
              </a:solidFill>
            </a:endParaRPr>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pPr>
              <a:defRPr/>
            </a:pPr>
            <a:fld id="{42F88848-FEF8-4F30-8DD2-B061BEBF9F51}" type="datetime3">
              <a:rPr lang="en-US" smtClean="0">
                <a:solidFill>
                  <a:srgbClr val="464653"/>
                </a:solidFill>
              </a:rPr>
            </a:fld>
            <a:endParaRPr lang="en-US" dirty="0">
              <a:solidFill>
                <a:srgbClr val="464653"/>
              </a:solidFill>
            </a:endParaRPr>
          </a:p>
        </p:txBody>
      </p:sp>
      <p:sp>
        <p:nvSpPr>
          <p:cNvPr id="5" name="Footer Placeholder 4"/>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solidFill>
                  <a:srgbClr val="464653"/>
                </a:solidFill>
              </a:rPr>
            </a:fld>
            <a:endParaRPr lang="en-US" altLang="en-US">
              <a:solidFill>
                <a:srgbClr val="464653"/>
              </a:solidFill>
            </a:endParaRPr>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a:xfrm>
            <a:off x="6400800" y="4766310"/>
            <a:ext cx="2286000" cy="274320"/>
          </a:xfrm>
        </p:spPr>
        <p:txBody>
          <a:bodyPr/>
          <a:lstStyle/>
          <a:p>
            <a:pPr>
              <a:defRPr/>
            </a:pPr>
            <a:fld id="{E7E24CE4-4350-41D6-8DC6-CD4C40DB496C}" type="datetime3">
              <a:rPr lang="en-US" smtClean="0">
                <a:solidFill>
                  <a:srgbClr val="DDE9EC"/>
                </a:solidFill>
              </a:rPr>
            </a:fld>
            <a:endParaRPr lang="en-US" dirty="0">
              <a:solidFill>
                <a:srgbClr val="DDE9EC"/>
              </a:solidFill>
            </a:endParaRPr>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solidFill>
                  <a:srgbClr val="DDE9EC"/>
                </a:solidFill>
              </a:rPr>
              <a:t>DATA STRUCTURES – CYCLE 1 REVIEW</a:t>
            </a:r>
            <a:endParaRPr lang="en-US" dirty="0">
              <a:solidFill>
                <a:srgbClr val="DDE9EC"/>
              </a:solidFill>
            </a:endParaRPr>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solidFill>
                  <a:srgbClr val="DDE9EC"/>
                </a:solidFill>
              </a:rPr>
            </a:fld>
            <a:endParaRPr lang="en-US" altLang="en-US">
              <a:solidFill>
                <a:srgbClr val="DDE9EC"/>
              </a:solidFill>
            </a:endParaRPr>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pPr>
              <a:defRPr/>
            </a:pPr>
            <a:fld id="{9FA3B9B4-AFEC-41BD-9842-D23FBD689B60}" type="datetime3">
              <a:rPr lang="en-US" smtClean="0">
                <a:solidFill>
                  <a:srgbClr val="464653"/>
                </a:solidFill>
              </a:rPr>
            </a:fld>
            <a:endParaRPr lang="en-US" dirty="0">
              <a:solidFill>
                <a:srgbClr val="464653"/>
              </a:solidFill>
            </a:endParaRPr>
          </a:p>
        </p:txBody>
      </p:sp>
      <p:sp>
        <p:nvSpPr>
          <p:cNvPr id="6" name="Footer Placeholder 5"/>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solidFill>
                  <a:srgbClr val="464653"/>
                </a:solidFill>
              </a:rPr>
            </a:fld>
            <a:endParaRPr lang="en-US" altLang="en-US">
              <a:solidFill>
                <a:srgbClr val="464653"/>
              </a:solidFill>
            </a:endParaRPr>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pPr>
              <a:defRPr/>
            </a:pPr>
            <a:fld id="{52181D31-AD4A-40F9-BEB5-0B983B634FA6}" type="datetime3">
              <a:rPr lang="en-US" smtClean="0">
                <a:solidFill>
                  <a:srgbClr val="464653"/>
                </a:solidFill>
              </a:rPr>
            </a:fld>
            <a:endParaRPr lang="en-US" dirty="0">
              <a:solidFill>
                <a:srgbClr val="464653"/>
              </a:solidFill>
            </a:endParaRPr>
          </a:p>
        </p:txBody>
      </p:sp>
      <p:sp>
        <p:nvSpPr>
          <p:cNvPr id="8" name="Footer Placeholder 7"/>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solidFill>
                  <a:srgbClr val="464653"/>
                </a:solidFill>
              </a:rPr>
            </a:fld>
            <a:endParaRPr lang="en-US" altLang="en-US">
              <a:solidFill>
                <a:srgbClr val="464653"/>
              </a:solidFill>
            </a:endParaRPr>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pPr>
              <a:defRPr/>
            </a:pPr>
            <a:fld id="{B5E2A100-9AED-4D97-A7AC-9B86179D1A43}" type="datetime3">
              <a:rPr lang="en-US" smtClean="0">
                <a:solidFill>
                  <a:srgbClr val="464653"/>
                </a:solidFill>
              </a:rPr>
            </a:fld>
            <a:endParaRPr lang="en-US" dirty="0">
              <a:solidFill>
                <a:srgbClr val="464653"/>
              </a:solidFill>
            </a:endParaRPr>
          </a:p>
        </p:txBody>
      </p:sp>
      <p:sp>
        <p:nvSpPr>
          <p:cNvPr id="4" name="Footer Placeholder 3"/>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solidFill>
                  <a:srgbClr val="464653"/>
                </a:solidFill>
              </a:rPr>
            </a:fld>
            <a:endParaRPr lang="en-US" altLang="en-US">
              <a:solidFill>
                <a:srgbClr val="464653"/>
              </a:solidFill>
            </a:endParaRPr>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F6D9A5E-28BF-4EAF-B6C9-6D340C4569B1}" type="datetime3">
              <a:rPr lang="en-US" smtClean="0">
                <a:solidFill>
                  <a:srgbClr val="464653"/>
                </a:solidFill>
              </a:rPr>
            </a:fld>
            <a:endParaRPr lang="en-US" dirty="0">
              <a:solidFill>
                <a:srgbClr val="464653"/>
              </a:solidFill>
            </a:endParaRPr>
          </a:p>
        </p:txBody>
      </p:sp>
      <p:sp>
        <p:nvSpPr>
          <p:cNvPr id="3" name="Footer Placeholder 2"/>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solidFill>
                  <a:srgbClr val="464653"/>
                </a:solidFill>
              </a:rPr>
            </a:fld>
            <a:endParaRPr lang="en-US" altLang="en-US">
              <a:solidFill>
                <a:srgbClr val="464653"/>
              </a:solidFill>
            </a:endParaRPr>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88B13EB4-3D36-44D7-8C8D-78C5B53F00CB}" type="datetime3">
              <a:rPr lang="en-US" smtClean="0">
                <a:solidFill>
                  <a:srgbClr val="464653"/>
                </a:solidFill>
              </a:rPr>
            </a:fld>
            <a:endParaRPr lang="en-US" dirty="0">
              <a:solidFill>
                <a:srgbClr val="464653"/>
              </a:solidFill>
            </a:endParaRPr>
          </a:p>
        </p:txBody>
      </p:sp>
      <p:sp>
        <p:nvSpPr>
          <p:cNvPr id="6" name="Footer Placeholder 5"/>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solidFill>
                  <a:srgbClr val="464653"/>
                </a:solidFill>
              </a:rPr>
            </a:fld>
            <a:endParaRPr lang="en-US" altLang="en-US">
              <a:solidFill>
                <a:srgbClr val="464653"/>
              </a:solidFill>
            </a:endParaRPr>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pPr>
              <a:defRPr/>
            </a:pPr>
            <a:fld id="{B6A9C998-94AD-4592-8E0C-5C5705351BB2}"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0DD6F361-EB81-4DF4-809A-3D3596AD16C7}" type="datetime3">
              <a:rPr lang="en-US" smtClean="0">
                <a:solidFill>
                  <a:srgbClr val="DDE9EC"/>
                </a:solidFill>
              </a:rPr>
            </a:fld>
            <a:endParaRPr lang="en-US" dirty="0">
              <a:solidFill>
                <a:srgbClr val="DDE9EC"/>
              </a:solidFill>
            </a:endParaRPr>
          </a:p>
        </p:txBody>
      </p:sp>
      <p:sp>
        <p:nvSpPr>
          <p:cNvPr id="6" name="Footer Placeholder 5"/>
          <p:cNvSpPr>
            <a:spLocks noGrp="1"/>
          </p:cNvSpPr>
          <p:nvPr>
            <p:ph type="ftr" sz="quarter" idx="11"/>
          </p:nvPr>
        </p:nvSpPr>
        <p:spPr/>
        <p:txBody>
          <a:bodyPr/>
          <a:lstStyle/>
          <a:p>
            <a:pPr>
              <a:defRPr/>
            </a:pPr>
            <a:r>
              <a:rPr lang="en-US">
                <a:solidFill>
                  <a:srgbClr val="DDE9EC"/>
                </a:solidFill>
              </a:rPr>
              <a:t>DATA STRUCTURES – CYCLE 1 REVIEW</a:t>
            </a:r>
            <a:endParaRPr lang="en-US" dirty="0">
              <a:solidFill>
                <a:srgbClr val="DDE9EC"/>
              </a:solidFill>
            </a:endParaRPr>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solidFill>
                  <a:srgbClr val="DDE9EC"/>
                </a:solidFill>
              </a:rPr>
            </a:fld>
            <a:endParaRPr lang="en-US" altLang="en-US">
              <a:solidFill>
                <a:srgbClr val="DDE9EC"/>
              </a:solidFill>
            </a:endParaRPr>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3AF4C35A-7B02-4DD9-91F8-4AA570FEBF43}" type="datetime3">
              <a:rPr lang="en-US" smtClean="0">
                <a:solidFill>
                  <a:srgbClr val="464653"/>
                </a:solidFill>
              </a:rPr>
            </a:fld>
            <a:endParaRPr lang="en-US" dirty="0">
              <a:solidFill>
                <a:srgbClr val="464653"/>
              </a:solidFill>
            </a:endParaRPr>
          </a:p>
        </p:txBody>
      </p:sp>
      <p:sp>
        <p:nvSpPr>
          <p:cNvPr id="5" name="Footer Placeholder 4"/>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solidFill>
                  <a:srgbClr val="464653"/>
                </a:solidFill>
              </a:rPr>
            </a:fld>
            <a:endParaRPr lang="en-US" altLang="en-US">
              <a:solidFill>
                <a:srgbClr val="464653"/>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39FDA5D-0053-4946-B105-A60247D7077C}" type="datetime3">
              <a:rPr lang="en-US" smtClean="0">
                <a:solidFill>
                  <a:srgbClr val="464653"/>
                </a:solidFill>
              </a:rPr>
            </a:fld>
            <a:endParaRPr lang="en-US" dirty="0">
              <a:solidFill>
                <a:srgbClr val="464653"/>
              </a:solidFill>
            </a:endParaRPr>
          </a:p>
        </p:txBody>
      </p:sp>
      <p:sp>
        <p:nvSpPr>
          <p:cNvPr id="5" name="Footer Placeholder 4"/>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solidFill>
                  <a:srgbClr val="464653"/>
                </a:solidFill>
              </a:rPr>
            </a:fld>
            <a:endParaRPr lang="en-US" altLang="en-US">
              <a:solidFill>
                <a:srgbClr val="464653"/>
              </a:solidFill>
            </a:endParaRPr>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pPr>
              <a:defRPr/>
            </a:pPr>
            <a:fld id="{EB3BC824-8250-46A4-97E9-1A69B2F2FB25}"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pPr>
              <a:defRPr/>
            </a:pPr>
            <a:fld id="{1D371F4A-15B0-4739-9C96-5151473761C3}" type="datetime3">
              <a:rPr lang="en-US" smtClean="0"/>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pPr>
              <a:defRPr/>
            </a:pPr>
            <a:fld id="{66B05E16-91CD-4D24-9E72-745C6AD013E1}" type="datetime3">
              <a:rPr lang="en-US" smtClean="0"/>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60C5E58A-366D-42D7-BE35-2A21803AE55F}"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99D38484-2184-434F-AC88-29FFE4A0AA9F}"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089D5C3F-0D55-4897-B244-15CF72A30D21}" type="datetime3">
              <a:rPr lang="en-US" smtClean="0">
                <a:solidFill>
                  <a:srgbClr val="464653"/>
                </a:solidFill>
              </a:rPr>
            </a:fld>
            <a:endParaRPr lang="en-US" dirty="0">
              <a:solidFill>
                <a:srgbClr val="464653"/>
              </a:solidFill>
            </a:endParaRPr>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solidFill>
                  <a:srgbClr val="464653"/>
                </a:solidFill>
              </a:rPr>
              <a:t>DATA STRUCTURES – CYCLE 1 REVIEW</a:t>
            </a:r>
            <a:endParaRPr lang="en-US" dirty="0">
              <a:solidFill>
                <a:srgbClr val="464653"/>
              </a:solidFill>
            </a:endParaRPr>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solidFill>
                  <a:srgbClr val="464653"/>
                </a:solidFill>
              </a:rPr>
            </a:fld>
            <a:endParaRPr lang="en-US" altLang="en-US">
              <a:solidFill>
                <a:srgbClr val="464653"/>
              </a:solidFill>
            </a:endParaRPr>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052513"/>
          </a:xfrm>
          <a:solidFill>
            <a:schemeClr val="bg2">
              <a:lumMod val="75000"/>
            </a:schemeClr>
          </a:solidFill>
          <a:ln>
            <a:solidFill>
              <a:schemeClr val="tx1"/>
            </a:solidFill>
          </a:ln>
        </p:spPr>
        <p:txBody>
          <a:bodyPr>
            <a:normAutofit fontScale="90000"/>
          </a:bodyPr>
          <a:lstStyle/>
          <a:p>
            <a:pPr algn="ctr">
              <a:defRPr/>
            </a:pPr>
            <a:r>
              <a:rPr lang="en-IN" sz="2800" b="1" dirty="0">
                <a:solidFill>
                  <a:schemeClr val="tx1"/>
                </a:solidFill>
                <a:latin typeface="Times New Roman" panose="02020603050405020304" pitchFamily="18" charset="0"/>
                <a:cs typeface="Times New Roman" panose="02020603050405020304" pitchFamily="18" charset="0"/>
              </a:rPr>
              <a:t>CGB1221 – DATABASE MANAGEMENT SYSTEMS</a:t>
            </a:r>
            <a:br>
              <a:rPr lang="en-IN" sz="2800" b="1" dirty="0">
                <a:solidFill>
                  <a:schemeClr val="tx1"/>
                </a:solidFill>
                <a:latin typeface="Times New Roman" panose="02020603050405020304" pitchFamily="18" charset="0"/>
                <a:cs typeface="Times New Roman" panose="02020603050405020304" pitchFamily="18" charset="0"/>
              </a:rPr>
            </a:br>
            <a:r>
              <a:rPr lang="en-IN" sz="2700" b="1" dirty="0">
                <a:solidFill>
                  <a:schemeClr val="tx1"/>
                </a:solidFill>
                <a:latin typeface="Times New Roman" panose="02020603050405020304" pitchFamily="18" charset="0"/>
                <a:cs typeface="Times New Roman" panose="02020603050405020304" pitchFamily="18" charset="0"/>
              </a:rPr>
              <a:t>PROJECT REVIEW-2</a:t>
            </a:r>
            <a:endParaRPr lang="en-IN" sz="27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p:cNvSpPr txBox="1"/>
          <p:nvPr/>
        </p:nvSpPr>
        <p:spPr>
          <a:xfrm>
            <a:off x="533400" y="1123950"/>
            <a:ext cx="8248650" cy="35052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sz="2500" b="1" dirty="0">
                <a:solidFill>
                  <a:schemeClr val="tx1"/>
                </a:solidFill>
                <a:latin typeface="Times New Roman" panose="02020603050405020304" pitchFamily="18" charset="0"/>
                <a:cs typeface="Times New Roman" panose="02020603050405020304" pitchFamily="18" charset="0"/>
              </a:rPr>
              <a:t>Department of Computer Science and Engineering</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Academic Year: 2024 – 2025 (Even Semester)</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Register Number	:</a:t>
            </a:r>
            <a:r>
              <a:rPr lang="en-GB" altLang="en-US" sz="2500" b="1" dirty="0">
                <a:solidFill>
                  <a:schemeClr val="tx1"/>
                </a:solidFill>
                <a:latin typeface="Times New Roman" panose="02020603050405020304" pitchFamily="18" charset="0"/>
                <a:cs typeface="Times New Roman" panose="02020603050405020304" pitchFamily="18" charset="0"/>
              </a:rPr>
              <a:t> 927623BCS05</a:t>
            </a:r>
            <a:r>
              <a:rPr lang="en-IN" altLang="en-GB" sz="2500" b="1" dirty="0">
                <a:solidFill>
                  <a:schemeClr val="tx1"/>
                </a:solidFill>
                <a:latin typeface="Times New Roman" panose="02020603050405020304" pitchFamily="18" charset="0"/>
                <a:cs typeface="Times New Roman" panose="02020603050405020304" pitchFamily="18" charset="0"/>
              </a:rPr>
              <a:t>4</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Name					:</a:t>
            </a:r>
            <a:r>
              <a:rPr lang="en-IN" altLang="en-US" sz="2500" b="1" dirty="0">
                <a:solidFill>
                  <a:schemeClr val="tx1"/>
                </a:solidFill>
                <a:latin typeface="Times New Roman" panose="02020603050405020304" pitchFamily="18" charset="0"/>
                <a:cs typeface="Times New Roman" panose="02020603050405020304" pitchFamily="18" charset="0"/>
              </a:rPr>
              <a:t>MADHAN G</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Year					:</a:t>
            </a:r>
            <a:r>
              <a:rPr lang="en-GB" altLang="en-US" sz="2500" b="1" dirty="0">
                <a:solidFill>
                  <a:schemeClr val="tx1"/>
                </a:solidFill>
                <a:latin typeface="Times New Roman" panose="02020603050405020304" pitchFamily="18" charset="0"/>
                <a:cs typeface="Times New Roman" panose="02020603050405020304" pitchFamily="18" charset="0"/>
              </a:rPr>
              <a:t> II - YEAR</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Semester				:</a:t>
            </a:r>
            <a:r>
              <a:rPr lang="en-GB" altLang="en-US" sz="2500" b="1" dirty="0">
                <a:solidFill>
                  <a:schemeClr val="tx1"/>
                </a:solidFill>
                <a:latin typeface="Times New Roman" panose="02020603050405020304" pitchFamily="18" charset="0"/>
                <a:cs typeface="Times New Roman" panose="02020603050405020304" pitchFamily="18" charset="0"/>
              </a:rPr>
              <a:t> IV</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Section				:</a:t>
            </a:r>
            <a:r>
              <a:rPr lang="en-GB" altLang="en-US" sz="2500" b="1" dirty="0">
                <a:solidFill>
                  <a:schemeClr val="tx1"/>
                </a:solidFill>
                <a:latin typeface="Times New Roman" panose="02020603050405020304" pitchFamily="18" charset="0"/>
                <a:cs typeface="Times New Roman" panose="02020603050405020304" pitchFamily="18" charset="0"/>
              </a:rPr>
              <a:t> CSE - A</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Date					:</a:t>
            </a:r>
            <a:r>
              <a:rPr lang="en-IN" altLang="en-US" sz="2500" b="1" dirty="0">
                <a:solidFill>
                  <a:schemeClr val="tx1"/>
                </a:solidFill>
                <a:latin typeface="Times New Roman" panose="02020603050405020304" pitchFamily="18" charset="0"/>
                <a:cs typeface="Times New Roman" panose="02020603050405020304" pitchFamily="18" charset="0"/>
              </a:rPr>
              <a:t> 7/5/2006</a:t>
            </a:r>
            <a:endParaRPr lang="en-IN" altLang="en-US" sz="25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List of Modules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524000" y="4767263"/>
            <a:ext cx="58674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a:xfrm>
            <a:off x="3048000" y="1657350"/>
            <a:ext cx="3533140" cy="1531620"/>
          </a:xfrm>
        </p:spPr>
        <p:txBody>
          <a:bodyPr/>
          <a:lstStyle/>
          <a:p>
            <a:pPr marL="0" indent="0">
              <a:buNone/>
            </a:pPr>
            <a:r>
              <a:rPr lang="en-US" altLang="en-GB" sz="1200" dirty="0">
                <a:latin typeface="Times New Roman" panose="02020603050405020304" pitchFamily="18" charset="0"/>
                <a:cs typeface="Times New Roman" panose="02020603050405020304" pitchFamily="18" charset="0"/>
                <a:sym typeface="+mn-ea"/>
              </a:rPr>
              <a:t>1. User Management Module  </a:t>
            </a:r>
            <a:endParaRPr lang="en-US" altLang="en-GB" sz="1200" dirty="0">
              <a:latin typeface="Times New Roman" panose="02020603050405020304" pitchFamily="18" charset="0"/>
              <a:cs typeface="Times New Roman" panose="02020603050405020304" pitchFamily="18" charset="0"/>
            </a:endParaRPr>
          </a:p>
          <a:p>
            <a:pPr marL="0" indent="0">
              <a:buNone/>
            </a:pPr>
            <a:r>
              <a:rPr lang="en-US" altLang="en-GB" sz="1200" dirty="0">
                <a:latin typeface="Times New Roman" panose="02020603050405020304" pitchFamily="18" charset="0"/>
                <a:cs typeface="Times New Roman" panose="02020603050405020304" pitchFamily="18" charset="0"/>
                <a:sym typeface="+mn-ea"/>
              </a:rPr>
              <a:t>2. </a:t>
            </a:r>
            <a:r>
              <a:rPr lang="en-US" altLang="en-US" sz="1200" dirty="0">
                <a:latin typeface="Times New Roman" panose="02020603050405020304" pitchFamily="18" charset="0"/>
                <a:cs typeface="Times New Roman" panose="02020603050405020304" pitchFamily="18" charset="0"/>
                <a:sym typeface="+mn-ea"/>
              </a:rPr>
              <a:t>Membership Management Module</a:t>
            </a:r>
            <a:endParaRPr lang="en-US" altLang="en-US" sz="1200" dirty="0">
              <a:latin typeface="Times New Roman" panose="02020603050405020304" pitchFamily="18" charset="0"/>
              <a:cs typeface="Times New Roman" panose="02020603050405020304" pitchFamily="18" charset="0"/>
            </a:endParaRPr>
          </a:p>
          <a:p>
            <a:pPr marL="0" indent="0">
              <a:buNone/>
            </a:pPr>
            <a:r>
              <a:rPr lang="en-US" altLang="en-GB" sz="1200" dirty="0">
                <a:latin typeface="Times New Roman" panose="02020603050405020304" pitchFamily="18" charset="0"/>
                <a:cs typeface="Times New Roman" panose="02020603050405020304" pitchFamily="18" charset="0"/>
                <a:sym typeface="+mn-ea"/>
              </a:rPr>
              <a:t>3. </a:t>
            </a:r>
            <a:r>
              <a:rPr lang="en-US" altLang="en-US" sz="1200" dirty="0">
                <a:latin typeface="Times New Roman" panose="02020603050405020304" pitchFamily="18" charset="0"/>
                <a:cs typeface="Times New Roman" panose="02020603050405020304" pitchFamily="18" charset="0"/>
                <a:sym typeface="+mn-ea"/>
              </a:rPr>
              <a:t>Class Scheduling Module</a:t>
            </a:r>
            <a:r>
              <a:rPr lang="en-US" altLang="en-GB" sz="1200" dirty="0">
                <a:latin typeface="Times New Roman" panose="02020603050405020304" pitchFamily="18" charset="0"/>
                <a:cs typeface="Times New Roman" panose="02020603050405020304" pitchFamily="18" charset="0"/>
                <a:sym typeface="+mn-ea"/>
              </a:rPr>
              <a:t>  </a:t>
            </a:r>
            <a:endParaRPr lang="en-US" altLang="en-GB" sz="1200" dirty="0">
              <a:latin typeface="Times New Roman" panose="02020603050405020304" pitchFamily="18" charset="0"/>
              <a:cs typeface="Times New Roman" panose="02020603050405020304" pitchFamily="18" charset="0"/>
            </a:endParaRPr>
          </a:p>
          <a:p>
            <a:pPr marL="0" indent="0">
              <a:buNone/>
            </a:pPr>
            <a:r>
              <a:rPr lang="en-US" altLang="en-GB" sz="1200" dirty="0">
                <a:latin typeface="Times New Roman" panose="02020603050405020304" pitchFamily="18" charset="0"/>
                <a:cs typeface="Times New Roman" panose="02020603050405020304" pitchFamily="18" charset="0"/>
                <a:sym typeface="+mn-ea"/>
              </a:rPr>
              <a:t>4. </a:t>
            </a:r>
            <a:r>
              <a:rPr lang="en-IN" altLang="en-US" sz="1200" dirty="0">
                <a:latin typeface="Times New Roman" panose="02020603050405020304" pitchFamily="18" charset="0"/>
                <a:cs typeface="Times New Roman" panose="02020603050405020304" pitchFamily="18" charset="0"/>
                <a:sym typeface="+mn-ea"/>
              </a:rPr>
              <a:t>DietPlan</a:t>
            </a:r>
            <a:endParaRPr lang="en-US" altLang="en-GB" sz="1200" dirty="0">
              <a:latin typeface="Times New Roman" panose="02020603050405020304" pitchFamily="18" charset="0"/>
              <a:cs typeface="Times New Roman" panose="02020603050405020304" pitchFamily="18" charset="0"/>
            </a:endParaRPr>
          </a:p>
          <a:p>
            <a:pPr marL="0" indent="0">
              <a:buNone/>
            </a:pPr>
            <a:r>
              <a:rPr lang="en-US" altLang="en-GB" sz="1200" dirty="0">
                <a:latin typeface="Times New Roman" panose="02020603050405020304" pitchFamily="18" charset="0"/>
                <a:cs typeface="Times New Roman" panose="02020603050405020304" pitchFamily="18" charset="0"/>
                <a:sym typeface="+mn-ea"/>
              </a:rPr>
              <a:t>5. Reports Module  </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600200" y="4767263"/>
            <a:ext cx="64008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a:xfrm>
            <a:off x="457200" y="1200150"/>
            <a:ext cx="8229600" cy="3335020"/>
          </a:xfrm>
        </p:spPr>
        <p:txBody>
          <a:bodyPr>
            <a:normAutofit lnSpcReduction="20000"/>
          </a:bodyPr>
          <a:lstStyle/>
          <a:p>
            <a:pPr marL="0" indent="0">
              <a:lnSpc>
                <a:spcPct val="150000"/>
              </a:lnSpc>
              <a:buNone/>
            </a:pPr>
            <a:r>
              <a:rPr lang="en-IN" altLang="en-US" sz="1200" b="1" dirty="0">
                <a:latin typeface="Times New Roman" panose="02020603050405020304" pitchFamily="18" charset="0"/>
                <a:cs typeface="Times New Roman" panose="02020603050405020304" pitchFamily="18" charset="0"/>
              </a:rPr>
              <a:t>1.</a:t>
            </a:r>
            <a:r>
              <a:rPr lang="en-US" altLang="en-US" sz="1200" b="1" dirty="0">
                <a:latin typeface="Times New Roman" panose="02020603050405020304" pitchFamily="18" charset="0"/>
                <a:cs typeface="Times New Roman" panose="02020603050405020304" pitchFamily="18" charset="0"/>
              </a:rPr>
              <a:t> User Management Module</a:t>
            </a:r>
            <a:r>
              <a:rPr lang="en-IN" altLang="en-US" sz="1200" b="1" dirty="0">
                <a:latin typeface="Times New Roman" panose="02020603050405020304" pitchFamily="18" charset="0"/>
                <a:cs typeface="Times New Roman" panose="02020603050405020304" pitchFamily="18" charset="0"/>
              </a:rPr>
              <a:t>:</a:t>
            </a:r>
            <a:endParaRPr lang="en-US" altLang="en-US" sz="1200" b="1"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Manages user registration, login, and authentication.</a:t>
            </a:r>
            <a:endParaRPr lang="en-US" altLang="en-US" sz="12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Allows role-based access control ( trainers, members).</a:t>
            </a:r>
            <a:endParaRPr lang="en-US" altLang="en-US" sz="12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Stores user profiles with personal details, contact information, and preferences.</a:t>
            </a:r>
            <a:endParaRPr lang="en-US" altLang="en-US" sz="12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Provides account management features (update profile, password reset, etc.).</a:t>
            </a:r>
            <a:endParaRPr lang="en-US" altLang="en-US" sz="12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200" b="1" dirty="0">
                <a:latin typeface="Times New Roman" panose="02020603050405020304" pitchFamily="18" charset="0"/>
                <a:cs typeface="Times New Roman" panose="02020603050405020304" pitchFamily="18" charset="0"/>
              </a:rPr>
              <a:t>2. Membership Management Module</a:t>
            </a:r>
            <a:r>
              <a:rPr lang="en-IN" altLang="en-US" sz="1200" b="1" dirty="0">
                <a:latin typeface="Times New Roman" panose="02020603050405020304" pitchFamily="18" charset="0"/>
                <a:cs typeface="Times New Roman" panose="02020603050405020304" pitchFamily="18" charset="0"/>
              </a:rPr>
              <a:t>:</a:t>
            </a:r>
            <a:endParaRPr lang="en-US" altLang="en-US" sz="1200" b="1"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Handles different membership plans (monthly, yearly,  etc.).</a:t>
            </a:r>
            <a:endParaRPr lang="en-US" altLang="en-US" sz="12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Allows users to purchase, renew, or cancel memberships.</a:t>
            </a:r>
            <a:endParaRPr lang="en-US" altLang="en-US" sz="12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Tracks membership expiration dates and sends renewal reminders.</a:t>
            </a:r>
            <a:endParaRPr lang="en-US" altLang="en-US" sz="12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Provides access control based on membership type.</a:t>
            </a:r>
            <a:endParaRPr lang="en-US" altLang="en-US" sz="1200" dirty="0">
              <a:latin typeface="Times New Roman" panose="02020603050405020304" pitchFamily="18" charset="0"/>
              <a:cs typeface="Times New Roman" panose="02020603050405020304" pitchFamily="18" charset="0"/>
            </a:endParaRPr>
          </a:p>
          <a:p>
            <a:pPr marL="0" indent="0">
              <a:lnSpc>
                <a:spcPct val="150000"/>
              </a:lnSpc>
              <a:buNone/>
            </a:pPr>
            <a:endParaRPr lang="en-US" altLang="en-US" sz="1200" dirty="0">
              <a:latin typeface="Times New Roman" panose="02020603050405020304" pitchFamily="18" charset="0"/>
              <a:cs typeface="Times New Roman" panose="02020603050405020304" pitchFamily="18" charset="0"/>
            </a:endParaRPr>
          </a:p>
          <a:p>
            <a:pPr marL="0" indent="0">
              <a:lnSpc>
                <a:spcPct val="150000"/>
              </a:lnSpc>
              <a:buNone/>
            </a:pPr>
            <a:endParaRPr lang="en-US"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 (Cont..)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371600" y="4781550"/>
            <a:ext cx="68580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a:xfrm>
            <a:off x="381000" y="857250"/>
            <a:ext cx="8229600" cy="2906395"/>
          </a:xfrm>
        </p:spPr>
        <p:txBody>
          <a:bodyPr>
            <a:noAutofit/>
          </a:bodyPr>
          <a:lstStyle/>
          <a:p>
            <a:pPr marL="0" indent="0" algn="just">
              <a:lnSpc>
                <a:spcPct val="150000"/>
              </a:lnSpc>
              <a:buNone/>
            </a:pPr>
            <a:endParaRPr lang="en-US" altLang="en-GB" sz="1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altLang="en-GB" sz="800"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492760" y="1156970"/>
            <a:ext cx="6619240" cy="3157220"/>
          </a:xfrm>
          <a:prstGeom prst="rect">
            <a:avLst/>
          </a:prstGeom>
        </p:spPr>
        <p:txBody>
          <a:bodyPr>
            <a:noAutofit/>
          </a:bodyPr>
          <a:lstStyle/>
          <a:p>
            <a:r>
              <a:rPr sz="1200" b="1">
                <a:latin typeface="Times New Roman" panose="02020603050405020304" pitchFamily="18" charset="0"/>
                <a:cs typeface="Times New Roman" panose="02020603050405020304" pitchFamily="18" charset="0"/>
              </a:rPr>
              <a:t>3. Class Scheduling Module</a:t>
            </a:r>
            <a:r>
              <a:rPr lang="en-IN" sz="1200" b="1">
                <a:latin typeface="Times New Roman" panose="02020603050405020304" pitchFamily="18" charset="0"/>
                <a:cs typeface="Times New Roman" panose="02020603050405020304" pitchFamily="18" charset="0"/>
              </a:rPr>
              <a:t>:</a:t>
            </a:r>
            <a:endParaRPr sz="1200" b="1">
              <a:latin typeface="Times New Roman" panose="02020603050405020304" pitchFamily="18" charset="0"/>
              <a:cs typeface="Times New Roman" panose="02020603050405020304" pitchFamily="18" charset="0"/>
            </a:endParaRPr>
          </a:p>
          <a:p>
            <a:pPr>
              <a:buFont typeface="Arial" panose="020B0604020202020204"/>
              <a:buChar char="•"/>
            </a:pPr>
            <a:r>
              <a:rPr sz="1200">
                <a:latin typeface="Times New Roman" panose="02020603050405020304" pitchFamily="18" charset="0"/>
                <a:cs typeface="Times New Roman" panose="02020603050405020304" pitchFamily="18" charset="0"/>
              </a:rPr>
              <a:t>Enables trainers to create and manage class schedules.</a:t>
            </a:r>
            <a:endParaRPr sz="1200">
              <a:latin typeface="Times New Roman" panose="02020603050405020304" pitchFamily="18" charset="0"/>
              <a:cs typeface="Times New Roman" panose="02020603050405020304" pitchFamily="18" charset="0"/>
            </a:endParaRPr>
          </a:p>
          <a:p>
            <a:pPr>
              <a:buFont typeface="Arial" panose="020B0604020202020204"/>
              <a:buChar char="•"/>
            </a:pPr>
            <a:r>
              <a:rPr sz="1200">
                <a:latin typeface="Times New Roman" panose="02020603050405020304" pitchFamily="18" charset="0"/>
                <a:cs typeface="Times New Roman" panose="02020603050405020304" pitchFamily="18" charset="0"/>
              </a:rPr>
              <a:t>Allows members to book, reschedule, or cancel class reservations.</a:t>
            </a:r>
            <a:endParaRPr sz="1200">
              <a:latin typeface="Times New Roman" panose="02020603050405020304" pitchFamily="18" charset="0"/>
              <a:cs typeface="Times New Roman" panose="02020603050405020304" pitchFamily="18" charset="0"/>
            </a:endParaRPr>
          </a:p>
          <a:p>
            <a:pPr>
              <a:buFont typeface="Arial" panose="020B0604020202020204"/>
              <a:buChar char="•"/>
            </a:pPr>
            <a:r>
              <a:rPr sz="1200">
                <a:latin typeface="Times New Roman" panose="02020603050405020304" pitchFamily="18" charset="0"/>
                <a:cs typeface="Times New Roman" panose="02020603050405020304" pitchFamily="18" charset="0"/>
              </a:rPr>
              <a:t>Tracks attendance and availability for each session.</a:t>
            </a:r>
            <a:endParaRPr sz="1200">
              <a:latin typeface="Times New Roman" panose="02020603050405020304" pitchFamily="18" charset="0"/>
              <a:cs typeface="Times New Roman" panose="02020603050405020304" pitchFamily="18" charset="0"/>
            </a:endParaRPr>
          </a:p>
          <a:p>
            <a:pPr>
              <a:buFont typeface="Arial" panose="020B0604020202020204"/>
              <a:buChar char="•"/>
            </a:pPr>
            <a:endParaRPr sz="1200">
              <a:latin typeface="Times New Roman" panose="02020603050405020304" pitchFamily="18" charset="0"/>
              <a:cs typeface="Times New Roman" panose="02020603050405020304" pitchFamily="18" charset="0"/>
            </a:endParaRPr>
          </a:p>
          <a:p>
            <a:pPr indent="0">
              <a:buFont typeface="Arial" panose="020B0604020202020204"/>
              <a:buNone/>
            </a:pPr>
            <a:r>
              <a:rPr lang="en-IN" sz="1200" b="1">
                <a:latin typeface="Times New Roman" panose="02020603050405020304" pitchFamily="18" charset="0"/>
                <a:cs typeface="Times New Roman" panose="02020603050405020304" pitchFamily="18" charset="0"/>
              </a:rPr>
              <a:t>4.Diet Plan :</a:t>
            </a:r>
            <a:endParaRPr sz="1200" b="1">
              <a:latin typeface="Times New Roman" panose="02020603050405020304" pitchFamily="18" charset="0"/>
              <a:cs typeface="Times New Roman" panose="02020603050405020304" pitchFamily="18" charset="0"/>
            </a:endParaRP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User Profiles: Store dietary preferences, fitness goals, allergies, and meal restrictions.</a:t>
            </a:r>
            <a:endParaRPr lang="en-US" altLang="en-US" sz="1200">
              <a:latin typeface="Times New Roman" panose="02020603050405020304" pitchFamily="18" charset="0"/>
              <a:cs typeface="Times New Roman" panose="02020603050405020304" pitchFamily="18" charset="0"/>
            </a:endParaRP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Meal Plans: Predefined or customizable meal plans based on user goals (e.g., weight loss, muscle gain).</a:t>
            </a:r>
            <a:endParaRPr lang="en-US" altLang="en-US" sz="1200">
              <a:latin typeface="Times New Roman" panose="02020603050405020304" pitchFamily="18" charset="0"/>
              <a:cs typeface="Times New Roman" panose="02020603050405020304" pitchFamily="18" charset="0"/>
            </a:endParaRP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Nutritional Tracking: Calories, macros, and hydration tracking.</a:t>
            </a:r>
            <a:endParaRPr lang="en-US" altLang="en-US" sz="1200">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sz="1200">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sz="1200" b="1">
                <a:latin typeface="Times New Roman" panose="02020603050405020304" pitchFamily="18" charset="0"/>
                <a:cs typeface="Times New Roman" panose="02020603050405020304" pitchFamily="18" charset="0"/>
              </a:rPr>
              <a:t>5.  Reports Module</a:t>
            </a:r>
            <a:r>
              <a:rPr lang="en-IN" altLang="en-US" sz="1200" b="1">
                <a:latin typeface="Times New Roman" panose="02020603050405020304" pitchFamily="18" charset="0"/>
                <a:cs typeface="Times New Roman" panose="02020603050405020304" pitchFamily="18" charset="0"/>
              </a:rPr>
              <a:t>:</a:t>
            </a:r>
            <a:endParaRPr lang="en-US" altLang="en-US" sz="1200" b="1">
              <a:latin typeface="Times New Roman" panose="02020603050405020304" pitchFamily="18" charset="0"/>
              <a:cs typeface="Times New Roman" panose="02020603050405020304" pitchFamily="18" charset="0"/>
            </a:endParaRP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 Generates analytical reports on user activity, revenue, and attendance trends.</a:t>
            </a:r>
            <a:endParaRPr lang="en-US" altLang="en-US" sz="1200">
              <a:latin typeface="Times New Roman" panose="02020603050405020304" pitchFamily="18" charset="0"/>
              <a:cs typeface="Times New Roman" panose="02020603050405020304" pitchFamily="18" charset="0"/>
            </a:endParaRP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 Provides insights into business performance and growth metrics.</a:t>
            </a:r>
            <a:endParaRPr lang="en-US" altLang="en-US" sz="1200">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sz="1200">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Software Specification </a:t>
            </a:r>
            <a:br>
              <a:rPr lang="en-IN" sz="2400" b="1"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(Tools / Programming Languages used)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600200" y="4781550"/>
            <a:ext cx="64770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Front-end:</a:t>
            </a:r>
            <a:r>
              <a:rPr lang="en-GB" altLang="en-US" dirty="0">
                <a:latin typeface="Times New Roman" panose="02020603050405020304" pitchFamily="18" charset="0"/>
                <a:cs typeface="Times New Roman" panose="02020603050405020304" pitchFamily="18" charset="0"/>
              </a:rPr>
              <a:t> HTML + </a:t>
            </a:r>
            <a:r>
              <a:rPr lang="en-IN" altLang="en-GB" dirty="0">
                <a:latin typeface="Times New Roman" panose="02020603050405020304" pitchFamily="18" charset="0"/>
                <a:cs typeface="Times New Roman" panose="02020603050405020304" pitchFamily="18" charset="0"/>
              </a:rPr>
              <a:t>CSS + JS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Back-end:</a:t>
            </a:r>
            <a:r>
              <a:rPr lang="en-GB" altLang="en-US" dirty="0">
                <a:latin typeface="Times New Roman" panose="02020603050405020304" pitchFamily="18" charset="0"/>
                <a:cs typeface="Times New Roman" panose="02020603050405020304" pitchFamily="18" charset="0"/>
              </a:rPr>
              <a:t> </a:t>
            </a:r>
            <a:r>
              <a:rPr lang="en-IN" altLang="en-GB" dirty="0">
                <a:latin typeface="Times New Roman" panose="02020603050405020304" pitchFamily="18" charset="0"/>
                <a:cs typeface="Times New Roman" panose="02020603050405020304" pitchFamily="18" charset="0"/>
              </a:rPr>
              <a:t>XAMPP</a:t>
            </a:r>
            <a:endParaRPr lang="en-IN" alt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Sample Screen shot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600200" y="4781550"/>
            <a:ext cx="64770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p:txBody>
          <a:bodyPr/>
          <a:lstStyle/>
          <a:p>
            <a:pPr marL="0" indent="0">
              <a:buNone/>
            </a:pPr>
            <a:r>
              <a:rPr lang="en-GB" altLang="en-US" sz="1200" b="1" dirty="0">
                <a:latin typeface="Times New Roman" panose="02020603050405020304" pitchFamily="18" charset="0"/>
                <a:cs typeface="Times New Roman" panose="02020603050405020304" pitchFamily="18" charset="0"/>
              </a:rPr>
              <a:t>REGISTER AND LOGIN:</a:t>
            </a:r>
            <a:endParaRPr lang="en-GB" altLang="en-US" sz="1200" b="1" dirty="0">
              <a:latin typeface="Times New Roman" panose="02020603050405020304" pitchFamily="18" charset="0"/>
              <a:cs typeface="Times New Roman" panose="02020603050405020304" pitchFamily="18" charset="0"/>
            </a:endParaRPr>
          </a:p>
          <a:p>
            <a:pPr marL="0" indent="0">
              <a:buNone/>
            </a:pPr>
            <a:endParaRPr lang="en-GB" altLang="en-US" sz="1200" b="1" dirty="0">
              <a:latin typeface="Times New Roman" panose="02020603050405020304" pitchFamily="18" charset="0"/>
              <a:cs typeface="Times New Roman" panose="02020603050405020304" pitchFamily="18" charset="0"/>
            </a:endParaRPr>
          </a:p>
          <a:p>
            <a:pPr marL="0" indent="0">
              <a:buNone/>
            </a:pPr>
            <a:endParaRPr lang="en-GB" altLang="en-US" sz="12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228600" y="1249680"/>
            <a:ext cx="3905885" cy="2759710"/>
          </a:xfrm>
          <a:prstGeom prst="rect">
            <a:avLst/>
          </a:prstGeom>
        </p:spPr>
      </p:pic>
      <p:pic>
        <p:nvPicPr>
          <p:cNvPr id="8" name="Picture 7"/>
          <p:cNvPicPr>
            <a:picLocks noChangeAspect="1"/>
          </p:cNvPicPr>
          <p:nvPr/>
        </p:nvPicPr>
        <p:blipFill>
          <a:blip r:embed="rId2"/>
          <a:stretch>
            <a:fillRect/>
          </a:stretch>
        </p:blipFill>
        <p:spPr>
          <a:xfrm>
            <a:off x="5181600" y="857250"/>
            <a:ext cx="2553335" cy="1884045"/>
          </a:xfrm>
          <a:prstGeom prst="rect">
            <a:avLst/>
          </a:prstGeom>
        </p:spPr>
      </p:pic>
      <p:pic>
        <p:nvPicPr>
          <p:cNvPr id="11" name="Picture 10"/>
          <p:cNvPicPr>
            <a:picLocks noChangeAspect="1"/>
          </p:cNvPicPr>
          <p:nvPr/>
        </p:nvPicPr>
        <p:blipFill>
          <a:blip r:embed="rId3"/>
          <a:stretch>
            <a:fillRect/>
          </a:stretch>
        </p:blipFill>
        <p:spPr>
          <a:xfrm>
            <a:off x="4636135" y="2773045"/>
            <a:ext cx="3441065" cy="18370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9" name="Content Placeholder 8"/>
          <p:cNvPicPr>
            <a:picLocks noGrp="1" noChangeAspect="1"/>
          </p:cNvPicPr>
          <p:nvPr>
            <p:ph sz="quarter" idx="1"/>
          </p:nvPr>
        </p:nvPicPr>
        <p:blipFill>
          <a:blip r:embed="rId1"/>
          <a:stretch>
            <a:fillRect/>
          </a:stretch>
        </p:blipFill>
        <p:spPr>
          <a:xfrm>
            <a:off x="457200" y="1463675"/>
            <a:ext cx="3434715" cy="2823845"/>
          </a:xfrm>
          <a:prstGeom prst="rect">
            <a:avLst/>
          </a:prstGeom>
        </p:spPr>
      </p:pic>
      <p:sp>
        <p:nvSpPr>
          <p:cNvPr id="8" name="Title 1"/>
          <p:cNvSpPr>
            <a:spLocks noGrp="1"/>
          </p:cNvSpPr>
          <p:nvPr/>
        </p:nvSpPr>
        <p:spPr>
          <a:xfrm>
            <a:off x="584200" y="241300"/>
            <a:ext cx="8229600" cy="742950"/>
          </a:xfrm>
          <a:prstGeom prst="rect">
            <a:avLst/>
          </a:prstGeom>
          <a:solidFill>
            <a:schemeClr val="bg2">
              <a:lumMod val="75000"/>
            </a:schemeClr>
          </a:solidFill>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IN" b="1" dirty="0">
                <a:solidFill>
                  <a:schemeClr val="tx1"/>
                </a:solidFill>
                <a:latin typeface="Times New Roman" panose="02020603050405020304" pitchFamily="18" charset="0"/>
                <a:cs typeface="Times New Roman" panose="02020603050405020304" pitchFamily="18" charset="0"/>
              </a:rPr>
              <a:t>Sample Screen shot</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4335145" y="1463675"/>
            <a:ext cx="3989070" cy="28562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Sample Screen shot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371600" y="4767263"/>
            <a:ext cx="67056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a:xfrm>
            <a:off x="457200" y="1047750"/>
            <a:ext cx="8229600" cy="3703320"/>
          </a:xfrm>
        </p:spPr>
        <p:txBody>
          <a:bodyPr/>
          <a:lstStyle/>
          <a:p>
            <a:pPr marL="0" indent="0">
              <a:buNone/>
            </a:pPr>
            <a:r>
              <a:rPr lang="en-GB" altLang="en-US" sz="1200" b="1" dirty="0">
                <a:latin typeface="Times New Roman" panose="02020603050405020304" pitchFamily="18" charset="0"/>
                <a:cs typeface="Times New Roman" panose="02020603050405020304" pitchFamily="18" charset="0"/>
              </a:rPr>
              <a:t>REQUEST FOR THE SERVICE:</a:t>
            </a:r>
            <a:endParaRPr lang="en-GB" altLang="en-US" sz="12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231140" y="1530350"/>
            <a:ext cx="4102100" cy="2874645"/>
          </a:xfrm>
          <a:prstGeom prst="rect">
            <a:avLst/>
          </a:prstGeom>
        </p:spPr>
      </p:pic>
      <p:pic>
        <p:nvPicPr>
          <p:cNvPr id="7" name="Picture 6"/>
          <p:cNvPicPr>
            <a:picLocks noChangeAspect="1"/>
          </p:cNvPicPr>
          <p:nvPr/>
        </p:nvPicPr>
        <p:blipFill>
          <a:blip r:embed="rId2"/>
          <a:stretch>
            <a:fillRect/>
          </a:stretch>
        </p:blipFill>
        <p:spPr>
          <a:xfrm>
            <a:off x="4424680" y="1428750"/>
            <a:ext cx="4490720" cy="29762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219200" y="4767263"/>
            <a:ext cx="68580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a:xfrm>
            <a:off x="457200" y="1504950"/>
            <a:ext cx="8229600" cy="1555750"/>
          </a:xfrm>
        </p:spPr>
        <p:txBody>
          <a:bodyPr/>
          <a:lstStyle/>
          <a:p>
            <a:pPr marL="0" indent="457200" algn="just">
              <a:lnSpc>
                <a:spcPct val="150000"/>
              </a:lnSpc>
              <a:buNone/>
            </a:pPr>
            <a:r>
              <a:rPr lang="en-US" altLang="en-US" sz="1200" dirty="0">
                <a:latin typeface="Times New Roman" panose="02020603050405020304" pitchFamily="18" charset="0"/>
                <a:cs typeface="Times New Roman" panose="02020603050405020304" pitchFamily="18" charset="0"/>
              </a:rPr>
              <a:t>By implementing these modules effectively, </a:t>
            </a:r>
            <a:r>
              <a:rPr lang="en-IN" altLang="en-US" sz="1200" dirty="0">
                <a:latin typeface="Times New Roman" panose="02020603050405020304" pitchFamily="18" charset="0"/>
                <a:cs typeface="Times New Roman" panose="02020603050405020304" pitchFamily="18" charset="0"/>
              </a:rPr>
              <a:t>our</a:t>
            </a:r>
            <a:r>
              <a:rPr lang="en-US" altLang="en-US" sz="1200" dirty="0">
                <a:latin typeface="Times New Roman" panose="02020603050405020304" pitchFamily="18" charset="0"/>
                <a:cs typeface="Times New Roman" panose="02020603050405020304" pitchFamily="18" charset="0"/>
              </a:rPr>
              <a:t> system enhances automation, accessibility, and data-driven decision-making. Refining security protocols, optimizing database efficiency, and improving UI/UX can further elevate your project into a robust gym management solution adaptable to future scalability and innovation</a:t>
            </a:r>
            <a:r>
              <a:rPr lang="en-IN" altLang="en-US" sz="1200" dirty="0">
                <a:latin typeface="Times New Roman" panose="02020603050405020304" pitchFamily="18" charset="0"/>
                <a:cs typeface="Times New Roman" panose="02020603050405020304" pitchFamily="18" charset="0"/>
              </a:rPr>
              <a:t> .</a:t>
            </a:r>
            <a:endParaRPr lang="en-US" altLang="en-US" sz="1200" dirty="0">
              <a:latin typeface="Times New Roman" panose="02020603050405020304" pitchFamily="18" charset="0"/>
              <a:cs typeface="Times New Roman" panose="02020603050405020304" pitchFamily="18" charset="0"/>
            </a:endParaRPr>
          </a:p>
          <a:p>
            <a:pPr marL="0" indent="457200" algn="just">
              <a:lnSpc>
                <a:spcPct val="150000"/>
              </a:lnSpc>
              <a:buNone/>
            </a:pPr>
            <a:endParaRPr lang="en-US"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295400" y="4767263"/>
            <a:ext cx="67818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z="1200" b="1" smtClean="0">
                <a:latin typeface="Times New Roman" panose="02020603050405020304" pitchFamily="18" charset="0"/>
                <a:cs typeface="Times New Roman" panose="02020603050405020304" pitchFamily="18" charset="0"/>
              </a:rPr>
            </a:fld>
            <a:endParaRPr lang="en-US" altLang="en-US" sz="1200" b="1" dirty="0">
              <a:latin typeface="Times New Roman" panose="02020603050405020304" pitchFamily="18" charset="0"/>
              <a:cs typeface="Times New Roman" panose="02020603050405020304" pitchFamily="18" charset="0"/>
            </a:endParaRPr>
          </a:p>
        </p:txBody>
      </p:sp>
      <p:sp>
        <p:nvSpPr>
          <p:cNvPr id="6" name="Title 1"/>
          <p:cNvSpPr txBox="1"/>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anose="02020603050405020304" pitchFamily="18" charset="0"/>
                <a:cs typeface="Times New Roman" panose="02020603050405020304" pitchFamily="18" charset="0"/>
              </a:rPr>
              <a:t>Any queries??? </a:t>
            </a:r>
            <a:endParaRPr lang="en-IN" sz="3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Title of the Project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828800" y="4767263"/>
            <a:ext cx="57150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fld>
            <a:endParaRPr lang="en-US" altLang="en-US"/>
          </a:p>
        </p:txBody>
      </p:sp>
      <p:sp>
        <p:nvSpPr>
          <p:cNvPr id="6" name="Content Placeholder 2"/>
          <p:cNvSpPr>
            <a:spLocks noGrp="1"/>
          </p:cNvSpPr>
          <p:nvPr>
            <p:ph sz="quarter" idx="1"/>
          </p:nvPr>
        </p:nvSpPr>
        <p:spPr>
          <a:xfrm>
            <a:off x="1677670" y="2343150"/>
            <a:ext cx="10867390" cy="1825625"/>
          </a:xfrm>
        </p:spPr>
        <p:txBody>
          <a:bodyPr/>
          <a:lstStyle/>
          <a:p>
            <a:pPr marL="0" indent="0">
              <a:buNone/>
            </a:pPr>
            <a:r>
              <a:rPr lang="en-IN" dirty="0">
                <a:latin typeface="Times New Roman" panose="02020603050405020304" pitchFamily="18" charset="0"/>
                <a:cs typeface="Times New Roman" panose="02020603050405020304" pitchFamily="18" charset="0"/>
              </a:rPr>
              <a:t>GYM MEMBERSHIP MANAGEMENT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Abstract</a:t>
            </a:r>
            <a:r>
              <a:rPr lang="en-IN"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676400" y="4739248"/>
            <a:ext cx="54864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dirty="0"/>
          </a:p>
        </p:txBody>
      </p:sp>
      <p:sp>
        <p:nvSpPr>
          <p:cNvPr id="3" name="Content Placeholder 2"/>
          <p:cNvSpPr>
            <a:spLocks noGrp="1"/>
          </p:cNvSpPr>
          <p:nvPr>
            <p:ph sz="quarter" idx="1"/>
          </p:nvPr>
        </p:nvSpPr>
        <p:spPr>
          <a:xfrm>
            <a:off x="457200" y="1600200"/>
            <a:ext cx="8229600" cy="3703320"/>
          </a:xfrm>
        </p:spPr>
        <p:txBody>
          <a:bodyPr/>
          <a:lstStyle/>
          <a:p>
            <a:r>
              <a:rPr lang="en-US" altLang="en-US" sz="1200" dirty="0">
                <a:latin typeface="Times New Roman" panose="02020603050405020304" pitchFamily="18" charset="0"/>
                <a:cs typeface="Times New Roman" panose="02020603050405020304" pitchFamily="18" charset="0"/>
                <a:sym typeface="+mn-ea"/>
              </a:rPr>
              <a:t>A Gym Membership Management System uses abstraction to define core functionalities like User, Membership, Class, Billing, and Attendance as abstract classes. Concrete classes like Member, Trainer, and Admin inherit and implement these functionalities. This design ensures modularity, scalability, and reusability while allowing easy management of memberships, attendance, scheduling, and billing.</a:t>
            </a:r>
            <a:endParaRPr lang="en-US" alt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250825" y="603250"/>
            <a:ext cx="3048000" cy="368300"/>
          </a:xfrm>
          <a:prstGeom prst="rect">
            <a:avLst/>
          </a:prstGeom>
          <a:noFill/>
        </p:spPr>
        <p:txBody>
          <a:bodyPr wrap="square" rtlCol="0">
            <a:spAutoFit/>
          </a:bodyPr>
          <a:lstStyle/>
          <a:p>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85800" y="171450"/>
            <a:ext cx="8001000" cy="495300"/>
          </a:xfrm>
          <a:solidFill>
            <a:schemeClr val="bg2">
              <a:lumMod val="75000"/>
            </a:schemeClr>
          </a:solidFill>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Abstract with CO/PO Mapping</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1447800" y="4767263"/>
            <a:ext cx="57912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fld>
            <a:endParaRPr lang="en-US" altLang="en-US"/>
          </a:p>
        </p:txBody>
      </p:sp>
      <p:sp>
        <p:nvSpPr>
          <p:cNvPr id="7" name="Footer Placeholder 4"/>
          <p:cNvSpPr txBox="1"/>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graphicFrame>
        <p:nvGraphicFramePr>
          <p:cNvPr id="8" name="Table 7"/>
          <p:cNvGraphicFramePr/>
          <p:nvPr/>
        </p:nvGraphicFramePr>
        <p:xfrm>
          <a:off x="495300" y="952499"/>
          <a:ext cx="8153400" cy="3789121"/>
        </p:xfrm>
        <a:graphic>
          <a:graphicData uri="http://schemas.openxmlformats.org/drawingml/2006/table">
            <a:tbl>
              <a:tblPr firstRow="1" bandRow="1">
                <a:tableStyleId>{5C22544A-7EE6-4342-B048-85BDC9FD1C3A}</a:tableStyleId>
              </a:tblPr>
              <a:tblGrid>
                <a:gridCol w="5283200"/>
                <a:gridCol w="960755"/>
                <a:gridCol w="1071245"/>
                <a:gridCol w="838200"/>
              </a:tblGrid>
              <a:tr h="43873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Abstract</a:t>
                      </a:r>
                      <a:endParaRPr lang="en-US" sz="18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CO</a:t>
                      </a:r>
                      <a:endParaRPr lang="en-US" sz="18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POs</a:t>
                      </a:r>
                      <a:endParaRPr lang="en-US" sz="18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PSO</a:t>
                      </a:r>
                      <a:endParaRPr lang="en-US" sz="18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r>
              <a:tr h="2799768">
                <a:tc>
                  <a:txBody>
                    <a:bodyPr/>
                    <a:lstStyle/>
                    <a:p>
                      <a:pPr algn="just"/>
                      <a:r>
                        <a:rPr lang="en-US" altLang="en-US" sz="1200" dirty="0">
                          <a:latin typeface="Times New Roman" panose="02020603050405020304" pitchFamily="18" charset="0"/>
                          <a:cs typeface="Times New Roman" panose="02020603050405020304" pitchFamily="18" charset="0"/>
                          <a:sym typeface="+mn-ea"/>
                        </a:rPr>
                        <a:t>A Gym Membership Management System uses abstraction to define core functionalities like User, Membership, Class, Billing, and Attendance as abstract classes. Concrete classes like Member, Trainer, and Admin inherit and implement these functionalities. This design ensures modularity, scalability, and reusability while allowing easy management of memberships, attendance, scheduling, and billing.</a:t>
                      </a:r>
                      <a:endParaRPr lang="en-US" altLang="en-GB" sz="1200" dirty="0">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CO -1</a:t>
                      </a:r>
                      <a:endParaRPr lang="en-GB" altLang="en-US"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CO -2</a:t>
                      </a:r>
                      <a:endParaRPr lang="en-GB" altLang="en-US"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CO -3</a:t>
                      </a:r>
                      <a:endParaRPr lang="en-GB" altLang="en-US"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CO -4</a:t>
                      </a:r>
                      <a:endParaRPr lang="en-GB" altLang="en-US" sz="12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PO1 [2]</a:t>
                      </a:r>
                      <a:endParaRPr lang="en-US" altLang="en-GB"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PO2 [2]</a:t>
                      </a:r>
                      <a:endParaRPr lang="en-US" altLang="en-GB"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PO3 [3]</a:t>
                      </a:r>
                      <a:endParaRPr lang="en-US" altLang="en-GB"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PO4 [2]</a:t>
                      </a:r>
                      <a:endParaRPr lang="en-US" altLang="en-GB"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PO5 [3]</a:t>
                      </a:r>
                      <a:endParaRPr lang="en-US" altLang="en-GB"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PO6 [1]</a:t>
                      </a:r>
                      <a:endParaRPr lang="en-US" altLang="en-GB"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PO7 [1]</a:t>
                      </a:r>
                      <a:endParaRPr lang="en-US" altLang="en-GB"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PO8 [2]</a:t>
                      </a:r>
                      <a:endParaRPr lang="en-US" altLang="en-GB"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PO9 [2] </a:t>
                      </a:r>
                      <a:endParaRPr lang="en-US" altLang="en-GB"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PO1</a:t>
                      </a:r>
                      <a:r>
                        <a:rPr lang="en-GB" altLang="en-US" sz="1200" dirty="0">
                          <a:solidFill>
                            <a:schemeClr val="tx1"/>
                          </a:solidFill>
                          <a:latin typeface="Times New Roman" panose="02020603050405020304" pitchFamily="18" charset="0"/>
                          <a:cs typeface="Times New Roman" panose="02020603050405020304" pitchFamily="18" charset="0"/>
                        </a:rPr>
                        <a:t> </a:t>
                      </a:r>
                      <a:r>
                        <a:rPr lang="en-US" altLang="en-GB" sz="1200" dirty="0">
                          <a:solidFill>
                            <a:schemeClr val="tx1"/>
                          </a:solidFill>
                          <a:latin typeface="Times New Roman" panose="02020603050405020304" pitchFamily="18" charset="0"/>
                          <a:cs typeface="Times New Roman" panose="02020603050405020304" pitchFamily="18" charset="0"/>
                        </a:rPr>
                        <a:t>[2]</a:t>
                      </a:r>
                      <a:endParaRPr lang="en-US" altLang="en-GB"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P</a:t>
                      </a:r>
                      <a:r>
                        <a:rPr lang="en-US" altLang="en-GB" sz="1200" dirty="0">
                          <a:solidFill>
                            <a:schemeClr val="tx1"/>
                          </a:solidFill>
                          <a:latin typeface="Times New Roman" panose="02020603050405020304" pitchFamily="18" charset="0"/>
                          <a:cs typeface="Times New Roman" panose="02020603050405020304" pitchFamily="18" charset="0"/>
                        </a:rPr>
                        <a:t>O11</a:t>
                      </a:r>
                      <a:r>
                        <a:rPr lang="en-GB" altLang="en-US" sz="1200" dirty="0">
                          <a:solidFill>
                            <a:schemeClr val="tx1"/>
                          </a:solidFill>
                          <a:latin typeface="Times New Roman" panose="02020603050405020304" pitchFamily="18" charset="0"/>
                          <a:cs typeface="Times New Roman" panose="02020603050405020304" pitchFamily="18" charset="0"/>
                        </a:rPr>
                        <a:t> </a:t>
                      </a:r>
                      <a:r>
                        <a:rPr lang="en-US" altLang="en-GB" sz="1200" dirty="0">
                          <a:solidFill>
                            <a:schemeClr val="tx1"/>
                          </a:solidFill>
                          <a:latin typeface="Times New Roman" panose="02020603050405020304" pitchFamily="18" charset="0"/>
                          <a:cs typeface="Times New Roman" panose="02020603050405020304" pitchFamily="18" charset="0"/>
                        </a:rPr>
                        <a:t>[3]</a:t>
                      </a:r>
                      <a:endParaRPr lang="en-US" altLang="en-GB"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PO12 [2</a:t>
                      </a:r>
                      <a:r>
                        <a:rPr lang="en-GB" altLang="en-US" sz="1200" dirty="0">
                          <a:solidFill>
                            <a:schemeClr val="tx1"/>
                          </a:solidFill>
                          <a:latin typeface="Times New Roman" panose="02020603050405020304" pitchFamily="18" charset="0"/>
                          <a:cs typeface="Times New Roman" panose="02020603050405020304" pitchFamily="18" charset="0"/>
                        </a:rPr>
                        <a:t>]</a:t>
                      </a:r>
                      <a:endParaRPr lang="en-GB" altLang="en-US" sz="12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PSO1 [3]</a:t>
                      </a:r>
                      <a:endParaRPr lang="en-GB" altLang="en-US" sz="12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PSO2 [2]</a:t>
                      </a:r>
                      <a:endParaRPr lang="en-GB" altLang="en-US" sz="12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Introduction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828800" y="4767263"/>
            <a:ext cx="57150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9" name="Content Placeholder 8"/>
          <p:cNvSpPr>
            <a:spLocks noGrp="1"/>
          </p:cNvSpPr>
          <p:nvPr>
            <p:ph sz="quarter" idx="1"/>
          </p:nvPr>
        </p:nvSpPr>
        <p:spPr>
          <a:xfrm>
            <a:off x="457200" y="1123950"/>
            <a:ext cx="8229600" cy="3703320"/>
          </a:xfrm>
        </p:spPr>
        <p:txBody>
          <a:bodyPr>
            <a:normAutofit/>
          </a:bodyPr>
          <a:lstStyle/>
          <a:p>
            <a:pPr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sym typeface="+mn-ea"/>
              </a:rPr>
              <a:t>A Gym Membership Management System is a software solution designed to streamline gym operations, including membership management, class scheduling, attendance tracking, and billing. </a:t>
            </a:r>
            <a:endParaRPr lang="en-US" altLang="en-US" sz="1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sym typeface="+mn-ea"/>
              </a:rPr>
              <a:t>It enables members to register, renew memberships, and view schedules, while trainers and admins can manage classes and monitor attendance. </a:t>
            </a:r>
            <a:endParaRPr lang="en-US" altLang="en-US" sz="1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sym typeface="+mn-ea"/>
              </a:rPr>
              <a:t>Using abstraction, the system defines core functionalities in a structured and scalable way, ensuring efficient gym management.</a:t>
            </a:r>
            <a:endParaRPr lang="en-US" altLang="en-US" sz="1200" dirty="0">
              <a:latin typeface="Times New Roman" panose="02020603050405020304" pitchFamily="18" charset="0"/>
              <a:cs typeface="Times New Roman" panose="02020603050405020304" pitchFamily="18" charset="0"/>
            </a:endParaRPr>
          </a:p>
          <a:p>
            <a:pPr>
              <a:buNone/>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DBMS - Concepts Used</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524000" y="4767263"/>
            <a:ext cx="62484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7" name="Text Box 6"/>
          <p:cNvSpPr txBox="1"/>
          <p:nvPr/>
        </p:nvSpPr>
        <p:spPr>
          <a:xfrm>
            <a:off x="2590800" y="1200150"/>
            <a:ext cx="4572000" cy="2254885"/>
          </a:xfrm>
          <a:prstGeom prst="rect">
            <a:avLst/>
          </a:prstGeom>
          <a:noFill/>
        </p:spPr>
        <p:txBody>
          <a:bodyPr wrap="square" rtlCol="0" anchor="t">
            <a:spAutoFit/>
          </a:bodyPr>
          <a:lstStyle/>
          <a:p>
            <a:pPr marL="0" indent="0" algn="just">
              <a:lnSpc>
                <a:spcPct val="150000"/>
              </a:lnSpc>
              <a:buNone/>
            </a:pPr>
            <a:r>
              <a:rPr lang="en-US" altLang="en-GB" sz="1335" b="1" dirty="0">
                <a:latin typeface="Times New Roman" panose="02020603050405020304" pitchFamily="18" charset="0"/>
                <a:cs typeface="Times New Roman" panose="02020603050405020304" pitchFamily="18" charset="0"/>
                <a:sym typeface="+mn-ea"/>
              </a:rPr>
              <a:t>1. Entity-Relationship Model (ER Model)  </a:t>
            </a:r>
            <a:endParaRPr lang="en-US" altLang="en-GB" sz="1335" b="1"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GB" sz="1335" b="1" dirty="0">
                <a:latin typeface="Times New Roman" panose="02020603050405020304" pitchFamily="18" charset="0"/>
                <a:cs typeface="Times New Roman" panose="02020603050405020304" pitchFamily="18" charset="0"/>
                <a:sym typeface="+mn-ea"/>
              </a:rPr>
              <a:t>2. Normalization (Up to 5NF)  </a:t>
            </a:r>
            <a:endParaRPr lang="en-US" altLang="en-GB" sz="1335" b="1"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GB" sz="1335" b="1" dirty="0">
                <a:latin typeface="Times New Roman" panose="02020603050405020304" pitchFamily="18" charset="0"/>
                <a:cs typeface="Times New Roman" panose="02020603050405020304" pitchFamily="18" charset="0"/>
                <a:sym typeface="+mn-ea"/>
              </a:rPr>
              <a:t>3. Primary Keys and Foreign Keys  </a:t>
            </a:r>
            <a:endParaRPr lang="en-US" altLang="en-GB" sz="1335" b="1"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GB" sz="1335" b="1" dirty="0">
                <a:latin typeface="Times New Roman" panose="02020603050405020304" pitchFamily="18" charset="0"/>
                <a:cs typeface="Times New Roman" panose="02020603050405020304" pitchFamily="18" charset="0"/>
                <a:sym typeface="+mn-ea"/>
              </a:rPr>
              <a:t>4. Normalization and Data Integrity  </a:t>
            </a:r>
            <a:endParaRPr lang="en-US" altLang="en-GB" sz="1335" b="1"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GB" sz="1335" b="1" dirty="0">
                <a:latin typeface="Times New Roman" panose="02020603050405020304" pitchFamily="18" charset="0"/>
                <a:cs typeface="Times New Roman" panose="02020603050405020304" pitchFamily="18" charset="0"/>
                <a:sym typeface="+mn-ea"/>
              </a:rPr>
              <a:t>5. </a:t>
            </a:r>
            <a:r>
              <a:rPr lang="en-US" altLang="en-US" sz="1335" b="1" dirty="0">
                <a:latin typeface="Times New Roman" panose="02020603050405020304" pitchFamily="18" charset="0"/>
                <a:cs typeface="Times New Roman" panose="02020603050405020304" pitchFamily="18" charset="0"/>
                <a:sym typeface="+mn-ea"/>
              </a:rPr>
              <a:t>Transactions (ACID Properties)</a:t>
            </a:r>
            <a:endParaRPr lang="en-US" altLang="en-US" sz="1335" b="1"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sz="1335" b="1" dirty="0">
                <a:latin typeface="Times New Roman" panose="02020603050405020304" pitchFamily="18" charset="0"/>
                <a:cs typeface="Times New Roman" panose="02020603050405020304" pitchFamily="18" charset="0"/>
                <a:sym typeface="+mn-ea"/>
              </a:rPr>
              <a:t>6.Indexes</a:t>
            </a:r>
            <a:endParaRPr lang="en-US" altLang="en-US" sz="1335"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altLang="en-GB" sz="1335"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E-R DIAGRAM</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solidFill>
                  <a:srgbClr val="464653"/>
                </a:solidFill>
              </a:rPr>
            </a:fld>
            <a:endParaRPr lang="en-US" altLang="en-US">
              <a:solidFill>
                <a:srgbClr val="464653"/>
              </a:solidFill>
            </a:endParaRPr>
          </a:p>
        </p:txBody>
      </p:sp>
      <p:sp>
        <p:nvSpPr>
          <p:cNvPr id="7" name="Footer Placeholder 3"/>
          <p:cNvSpPr>
            <a:spLocks noGrp="1"/>
          </p:cNvSpPr>
          <p:nvPr>
            <p:ph type="ftr" sz="quarter" idx="11"/>
          </p:nvPr>
        </p:nvSpPr>
        <p:spPr>
          <a:xfrm>
            <a:off x="1981200" y="4880797"/>
            <a:ext cx="5334000" cy="262703"/>
          </a:xfrm>
        </p:spPr>
        <p:txBody>
          <a:bodyPr/>
          <a:lstStyle/>
          <a:p>
            <a:pPr>
              <a:defRPr/>
            </a:pPr>
            <a:r>
              <a:rPr lang="en-US" sz="1100" b="1" dirty="0">
                <a:solidFill>
                  <a:schemeClr val="tx1"/>
                </a:solidFill>
                <a:latin typeface="Times New Roman" panose="02020603050405020304" pitchFamily="18" charset="0"/>
                <a:cs typeface="Times New Roman" panose="02020603050405020304" pitchFamily="18" charset="0"/>
              </a:rPr>
              <a:t>CGB1221 – DATABASE MANAGEMENT SYSTEMS –PROJECT REVIEW 2</a:t>
            </a:r>
            <a:endParaRPr lang="en-US" sz="1100" b="1" dirty="0">
              <a:solidFill>
                <a:schemeClr val="tx1"/>
              </a:solidFill>
              <a:latin typeface="Times New Roman" panose="02020603050405020304" pitchFamily="18" charset="0"/>
              <a:cs typeface="Times New Roman" panose="02020603050405020304" pitchFamily="18" charset="0"/>
            </a:endParaRPr>
          </a:p>
        </p:txBody>
      </p:sp>
      <p:sp>
        <p:nvSpPr>
          <p:cNvPr id="102" name="Slide Number Placeholder 5"/>
          <p:cNvSpPr>
            <a:spLocks noGrp="1"/>
          </p:cNvSpPr>
          <p:nvPr/>
        </p:nvSpPr>
        <p:spPr>
          <a:xfrm>
            <a:off x="739648" y="4894263"/>
            <a:ext cx="1981200" cy="274320"/>
          </a:xfrm>
          <a:prstGeom prst="rect">
            <a:avLst/>
          </a:prstGeom>
        </p:spPr>
        <p:txBody>
          <a:bodyPr vert="horz"/>
          <a:lstStyle>
            <a:lvl1pPr marL="0" algn="l" rtl="0" eaLnBrk="1" latinLnBrk="0" hangingPunct="1">
              <a:defRPr kumimoji="0" sz="1400" kern="1200">
                <a:solidFill>
                  <a:schemeClr val="tx2"/>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pPr>
              <a:defRPr/>
            </a:pPr>
            <a:fld id="{0E14ABD8-B1EB-4C07-9937-C8C4E38BDF00}" type="slidenum">
              <a:rPr lang="en-US" altLang="en-US" smtClean="0"/>
            </a:fld>
            <a:endParaRPr lang="en-US" altLang="en-US"/>
          </a:p>
        </p:txBody>
      </p:sp>
      <p:sp>
        <p:nvSpPr>
          <p:cNvPr id="3" name="Rectangle: Rounded Corners 2"/>
          <p:cNvSpPr/>
          <p:nvPr/>
        </p:nvSpPr>
        <p:spPr>
          <a:xfrm>
            <a:off x="3886200" y="895350"/>
            <a:ext cx="838200" cy="37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t>Register</a:t>
            </a:r>
            <a:endParaRPr lang="en-IN" sz="1000" dirty="0"/>
          </a:p>
        </p:txBody>
      </p:sp>
      <p:cxnSp>
        <p:nvCxnSpPr>
          <p:cNvPr id="5" name="Straight Connector 4"/>
          <p:cNvCxnSpPr/>
          <p:nvPr/>
        </p:nvCxnSpPr>
        <p:spPr>
          <a:xfrm>
            <a:off x="4724400" y="97155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257800" y="866298"/>
            <a:ext cx="685800" cy="18144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800" dirty="0"/>
              <a:t>Name</a:t>
            </a:r>
            <a:endParaRPr lang="en-IN" sz="800" dirty="0"/>
          </a:p>
        </p:txBody>
      </p:sp>
      <p:cxnSp>
        <p:nvCxnSpPr>
          <p:cNvPr id="12" name="Straight Connector 11"/>
          <p:cNvCxnSpPr>
            <a:endCxn id="13" idx="2"/>
          </p:cNvCxnSpPr>
          <p:nvPr/>
        </p:nvCxnSpPr>
        <p:spPr>
          <a:xfrm flipV="1">
            <a:off x="4724400" y="1197755"/>
            <a:ext cx="533400" cy="2395"/>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257800" y="1123950"/>
            <a:ext cx="685800" cy="14761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800" dirty="0"/>
              <a:t>Email</a:t>
            </a:r>
            <a:endParaRPr lang="en-IN" sz="800" dirty="0"/>
          </a:p>
        </p:txBody>
      </p:sp>
      <p:cxnSp>
        <p:nvCxnSpPr>
          <p:cNvPr id="16" name="Straight Connector 15"/>
          <p:cNvCxnSpPr/>
          <p:nvPr/>
        </p:nvCxnSpPr>
        <p:spPr>
          <a:xfrm flipH="1">
            <a:off x="3352800" y="985591"/>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514600" y="902373"/>
            <a:ext cx="838200" cy="166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800" dirty="0"/>
              <a:t>Password</a:t>
            </a:r>
            <a:endParaRPr lang="en-IN" sz="800" dirty="0"/>
          </a:p>
        </p:txBody>
      </p:sp>
      <p:cxnSp>
        <p:nvCxnSpPr>
          <p:cNvPr id="21" name="Straight Connector 20"/>
          <p:cNvCxnSpPr/>
          <p:nvPr/>
        </p:nvCxnSpPr>
        <p:spPr>
          <a:xfrm flipH="1" flipV="1">
            <a:off x="3352800" y="1197755"/>
            <a:ext cx="533400" cy="115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509520" y="1112592"/>
            <a:ext cx="838200" cy="166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000" dirty="0"/>
              <a:t>Role</a:t>
            </a:r>
            <a:endParaRPr lang="en-IN" sz="1000" dirty="0"/>
          </a:p>
        </p:txBody>
      </p:sp>
      <p:cxnSp>
        <p:nvCxnSpPr>
          <p:cNvPr id="27" name="Straight Connector 26"/>
          <p:cNvCxnSpPr>
            <a:stCxn id="3" idx="2"/>
          </p:cNvCxnSpPr>
          <p:nvPr/>
        </p:nvCxnSpPr>
        <p:spPr>
          <a:xfrm>
            <a:off x="4305300" y="1271587"/>
            <a:ext cx="0" cy="309563"/>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Rounded Corners 27"/>
          <p:cNvSpPr/>
          <p:nvPr/>
        </p:nvSpPr>
        <p:spPr>
          <a:xfrm>
            <a:off x="3931921" y="1530522"/>
            <a:ext cx="756919" cy="23460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t>Login</a:t>
            </a:r>
            <a:endParaRPr lang="en-IN" sz="1000" dirty="0"/>
          </a:p>
        </p:txBody>
      </p:sp>
      <p:cxnSp>
        <p:nvCxnSpPr>
          <p:cNvPr id="30" name="Straight Connector 29"/>
          <p:cNvCxnSpPr>
            <a:stCxn id="28" idx="3"/>
          </p:cNvCxnSpPr>
          <p:nvPr/>
        </p:nvCxnSpPr>
        <p:spPr>
          <a:xfrm flipV="1">
            <a:off x="4688840" y="1647823"/>
            <a:ext cx="6451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1"/>
          </p:cNvCxnSpPr>
          <p:nvPr/>
        </p:nvCxnSpPr>
        <p:spPr>
          <a:xfrm flipH="1" flipV="1">
            <a:off x="3347720" y="1647823"/>
            <a:ext cx="584201" cy="1"/>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257800" y="1552573"/>
            <a:ext cx="990600" cy="194059"/>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000" dirty="0"/>
              <a:t>password</a:t>
            </a:r>
            <a:endParaRPr lang="en-IN" sz="1000" dirty="0"/>
          </a:p>
        </p:txBody>
      </p:sp>
      <p:sp>
        <p:nvSpPr>
          <p:cNvPr id="35" name="Oval 34"/>
          <p:cNvSpPr/>
          <p:nvPr/>
        </p:nvSpPr>
        <p:spPr>
          <a:xfrm>
            <a:off x="2598928" y="1561642"/>
            <a:ext cx="753872" cy="166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000" dirty="0"/>
              <a:t>Email</a:t>
            </a:r>
            <a:endParaRPr lang="en-IN" sz="1000" dirty="0"/>
          </a:p>
        </p:txBody>
      </p:sp>
      <p:cxnSp>
        <p:nvCxnSpPr>
          <p:cNvPr id="38" name="Straight Connector 37"/>
          <p:cNvCxnSpPr>
            <a:stCxn id="28" idx="2"/>
          </p:cNvCxnSpPr>
          <p:nvPr/>
        </p:nvCxnSpPr>
        <p:spPr>
          <a:xfrm>
            <a:off x="4310381" y="1765125"/>
            <a:ext cx="0" cy="349425"/>
          </a:xfrm>
          <a:prstGeom prst="line">
            <a:avLst/>
          </a:prstGeom>
        </p:spPr>
        <p:style>
          <a:lnRef idx="1">
            <a:schemeClr val="accent1"/>
          </a:lnRef>
          <a:fillRef idx="0">
            <a:schemeClr val="accent1"/>
          </a:fillRef>
          <a:effectRef idx="0">
            <a:schemeClr val="accent1"/>
          </a:effectRef>
          <a:fontRef idx="minor">
            <a:schemeClr val="tx1"/>
          </a:fontRef>
        </p:style>
      </p:cxnSp>
      <p:sp>
        <p:nvSpPr>
          <p:cNvPr id="40" name="Flowchart: Decision 39"/>
          <p:cNvSpPr/>
          <p:nvPr/>
        </p:nvSpPr>
        <p:spPr>
          <a:xfrm>
            <a:off x="3886204" y="2016757"/>
            <a:ext cx="868676" cy="614459"/>
          </a:xfrm>
          <a:prstGeom prst="flowChartDecisi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000" dirty="0"/>
              <a:t>Has</a:t>
            </a:r>
            <a:endParaRPr lang="en-IN" sz="1000" dirty="0"/>
          </a:p>
        </p:txBody>
      </p:sp>
      <p:cxnSp>
        <p:nvCxnSpPr>
          <p:cNvPr id="8" name="Straight Connector 7"/>
          <p:cNvCxnSpPr/>
          <p:nvPr/>
        </p:nvCxnSpPr>
        <p:spPr>
          <a:xfrm flipH="1">
            <a:off x="2052035" y="2313147"/>
            <a:ext cx="205740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Rounded Corners 13"/>
          <p:cNvSpPr/>
          <p:nvPr/>
        </p:nvSpPr>
        <p:spPr>
          <a:xfrm>
            <a:off x="244500" y="1788157"/>
            <a:ext cx="9906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Admin</a:t>
            </a:r>
            <a:endParaRPr lang="en-IN" sz="1000" dirty="0"/>
          </a:p>
        </p:txBody>
      </p:sp>
      <p:cxnSp>
        <p:nvCxnSpPr>
          <p:cNvPr id="17" name="Straight Connector 16"/>
          <p:cNvCxnSpPr>
            <a:stCxn id="40" idx="3"/>
          </p:cNvCxnSpPr>
          <p:nvPr/>
        </p:nvCxnSpPr>
        <p:spPr>
          <a:xfrm>
            <a:off x="4754880" y="2323987"/>
            <a:ext cx="202692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Rounded Corners 17"/>
          <p:cNvSpPr/>
          <p:nvPr/>
        </p:nvSpPr>
        <p:spPr>
          <a:xfrm>
            <a:off x="7642862" y="1963578"/>
            <a:ext cx="1021076" cy="37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User</a:t>
            </a:r>
            <a:endParaRPr lang="en-IN" sz="1000" dirty="0"/>
          </a:p>
        </p:txBody>
      </p:sp>
      <p:cxnSp>
        <p:nvCxnSpPr>
          <p:cNvPr id="22" name="Straight Connector 21"/>
          <p:cNvCxnSpPr>
            <a:stCxn id="14" idx="2"/>
          </p:cNvCxnSpPr>
          <p:nvPr/>
        </p:nvCxnSpPr>
        <p:spPr>
          <a:xfrm>
            <a:off x="739800" y="2245357"/>
            <a:ext cx="0" cy="283483"/>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Rounded Corners 23"/>
          <p:cNvSpPr/>
          <p:nvPr/>
        </p:nvSpPr>
        <p:spPr>
          <a:xfrm>
            <a:off x="244500" y="2536614"/>
            <a:ext cx="1083621" cy="5339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View_Booking</a:t>
            </a:r>
            <a:endParaRPr lang="en-IN" sz="1000" dirty="0"/>
          </a:p>
        </p:txBody>
      </p:sp>
      <p:cxnSp>
        <p:nvCxnSpPr>
          <p:cNvPr id="26" name="Straight Connector 25"/>
          <p:cNvCxnSpPr>
            <a:stCxn id="24" idx="2"/>
            <a:endCxn id="29" idx="0"/>
          </p:cNvCxnSpPr>
          <p:nvPr/>
        </p:nvCxnSpPr>
        <p:spPr>
          <a:xfrm>
            <a:off x="786311" y="3070581"/>
            <a:ext cx="0" cy="209064"/>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Rounded Corners 28"/>
          <p:cNvSpPr/>
          <p:nvPr/>
        </p:nvSpPr>
        <p:spPr>
          <a:xfrm>
            <a:off x="244500" y="3279645"/>
            <a:ext cx="1083621" cy="541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View_Report</a:t>
            </a:r>
            <a:endParaRPr lang="en-IN" sz="1000" dirty="0"/>
          </a:p>
        </p:txBody>
      </p:sp>
      <p:cxnSp>
        <p:nvCxnSpPr>
          <p:cNvPr id="32" name="Straight Connector 31"/>
          <p:cNvCxnSpPr>
            <a:stCxn id="29" idx="2"/>
          </p:cNvCxnSpPr>
          <p:nvPr/>
        </p:nvCxnSpPr>
        <p:spPr>
          <a:xfrm flipH="1">
            <a:off x="786310" y="3821389"/>
            <a:ext cx="1" cy="220256"/>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Rounded Corners 35"/>
          <p:cNvSpPr/>
          <p:nvPr/>
        </p:nvSpPr>
        <p:spPr>
          <a:xfrm>
            <a:off x="244500" y="3985953"/>
            <a:ext cx="1083621" cy="541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Fee_Status</a:t>
            </a:r>
            <a:endParaRPr lang="en-IN" sz="1000" dirty="0"/>
          </a:p>
        </p:txBody>
      </p:sp>
      <p:cxnSp>
        <p:nvCxnSpPr>
          <p:cNvPr id="39" name="Straight Connector 38"/>
          <p:cNvCxnSpPr>
            <a:stCxn id="18" idx="2"/>
          </p:cNvCxnSpPr>
          <p:nvPr/>
        </p:nvCxnSpPr>
        <p:spPr>
          <a:xfrm>
            <a:off x="8153400" y="2339815"/>
            <a:ext cx="0" cy="361282"/>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Rounded Corners 40"/>
          <p:cNvSpPr/>
          <p:nvPr/>
        </p:nvSpPr>
        <p:spPr>
          <a:xfrm>
            <a:off x="7581900" y="2536947"/>
            <a:ext cx="1207765" cy="328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Book_Slot</a:t>
            </a:r>
            <a:endParaRPr lang="en-IN" sz="1000" dirty="0"/>
          </a:p>
        </p:txBody>
      </p:sp>
      <p:cxnSp>
        <p:nvCxnSpPr>
          <p:cNvPr id="43" name="Straight Connector 42"/>
          <p:cNvCxnSpPr>
            <a:stCxn id="41" idx="2"/>
          </p:cNvCxnSpPr>
          <p:nvPr/>
        </p:nvCxnSpPr>
        <p:spPr>
          <a:xfrm flipH="1">
            <a:off x="8185782" y="2865247"/>
            <a:ext cx="1" cy="305096"/>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Rounded Corners 43"/>
          <p:cNvSpPr/>
          <p:nvPr/>
        </p:nvSpPr>
        <p:spPr>
          <a:xfrm>
            <a:off x="7511795" y="3166349"/>
            <a:ext cx="1295400" cy="37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solidFill>
                  <a:schemeClr val="tx1"/>
                </a:solidFill>
              </a:rPr>
              <a:t>Add_Report</a:t>
            </a:r>
            <a:endParaRPr lang="en-IN" sz="1000" dirty="0">
              <a:solidFill>
                <a:schemeClr val="tx1"/>
              </a:solidFill>
            </a:endParaRPr>
          </a:p>
        </p:txBody>
      </p:sp>
      <p:sp>
        <p:nvSpPr>
          <p:cNvPr id="47" name="Rectangle: Rounded Corners 46"/>
          <p:cNvSpPr/>
          <p:nvPr/>
        </p:nvSpPr>
        <p:spPr>
          <a:xfrm>
            <a:off x="7543799" y="3779115"/>
            <a:ext cx="1219199" cy="3942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Diet_Plan</a:t>
            </a:r>
            <a:endParaRPr lang="en-IN" sz="1000" dirty="0"/>
          </a:p>
        </p:txBody>
      </p:sp>
      <p:cxnSp>
        <p:nvCxnSpPr>
          <p:cNvPr id="50" name="Straight Connector 49"/>
          <p:cNvCxnSpPr/>
          <p:nvPr/>
        </p:nvCxnSpPr>
        <p:spPr>
          <a:xfrm flipV="1">
            <a:off x="2052035" y="1530522"/>
            <a:ext cx="0" cy="793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143000" y="1530522"/>
            <a:ext cx="909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39648" y="1530522"/>
            <a:ext cx="403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39648" y="1530522"/>
            <a:ext cx="0" cy="234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6781800" y="1581150"/>
            <a:ext cx="0" cy="742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781800" y="158115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18" idx="0"/>
          </p:cNvCxnSpPr>
          <p:nvPr/>
        </p:nvCxnSpPr>
        <p:spPr>
          <a:xfrm>
            <a:off x="8153400" y="1581150"/>
            <a:ext cx="0" cy="38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354755" y="2609538"/>
            <a:ext cx="723914" cy="1"/>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2065352" y="2417755"/>
            <a:ext cx="1083621" cy="34444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dirty="0"/>
              <a:t>Customer</a:t>
            </a:r>
            <a:endParaRPr lang="en-IN" sz="1000" dirty="0"/>
          </a:p>
        </p:txBody>
      </p:sp>
      <p:cxnSp>
        <p:nvCxnSpPr>
          <p:cNvPr id="68" name="Straight Connector 67"/>
          <p:cNvCxnSpPr/>
          <p:nvPr/>
        </p:nvCxnSpPr>
        <p:spPr>
          <a:xfrm>
            <a:off x="1328121" y="2952750"/>
            <a:ext cx="778845"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2133600" y="2864918"/>
            <a:ext cx="1083621" cy="23085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Status</a:t>
            </a:r>
            <a:endParaRPr lang="en-IN" sz="1000" dirty="0"/>
          </a:p>
        </p:txBody>
      </p:sp>
      <p:cxnSp>
        <p:nvCxnSpPr>
          <p:cNvPr id="74" name="Straight Connector 73"/>
          <p:cNvCxnSpPr/>
          <p:nvPr/>
        </p:nvCxnSpPr>
        <p:spPr>
          <a:xfrm>
            <a:off x="1354755" y="3409950"/>
            <a:ext cx="752211"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2133600" y="3279645"/>
            <a:ext cx="1295399" cy="262941"/>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err="1"/>
              <a:t>View_report</a:t>
            </a:r>
            <a:endParaRPr lang="en-IN" sz="1000" dirty="0"/>
          </a:p>
        </p:txBody>
      </p:sp>
      <p:cxnSp>
        <p:nvCxnSpPr>
          <p:cNvPr id="77" name="Straight Connector 76"/>
          <p:cNvCxnSpPr/>
          <p:nvPr/>
        </p:nvCxnSpPr>
        <p:spPr>
          <a:xfrm>
            <a:off x="1354755" y="3741354"/>
            <a:ext cx="778845"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2133600" y="3638550"/>
            <a:ext cx="1447798" cy="22025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Analyze</a:t>
            </a:r>
            <a:endParaRPr lang="en-IN" sz="1000" dirty="0"/>
          </a:p>
        </p:txBody>
      </p:sp>
      <p:cxnSp>
        <p:nvCxnSpPr>
          <p:cNvPr id="81" name="Straight Connector 80"/>
          <p:cNvCxnSpPr/>
          <p:nvPr/>
        </p:nvCxnSpPr>
        <p:spPr>
          <a:xfrm>
            <a:off x="1354755" y="4086967"/>
            <a:ext cx="1007445"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2362199" y="3988602"/>
            <a:ext cx="1213837" cy="22025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Amount</a:t>
            </a:r>
            <a:endParaRPr lang="en-IN" sz="1000" dirty="0"/>
          </a:p>
        </p:txBody>
      </p:sp>
      <p:cxnSp>
        <p:nvCxnSpPr>
          <p:cNvPr id="84" name="Straight Connector 83"/>
          <p:cNvCxnSpPr/>
          <p:nvPr/>
        </p:nvCxnSpPr>
        <p:spPr>
          <a:xfrm>
            <a:off x="1354755" y="4481245"/>
            <a:ext cx="1154765" cy="0"/>
          </a:xfrm>
          <a:prstGeom prst="line">
            <a:avLst/>
          </a:prstGeom>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2356839" y="4315133"/>
            <a:ext cx="1219199" cy="31591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Status</a:t>
            </a:r>
            <a:endParaRPr lang="en-IN" sz="1000" dirty="0"/>
          </a:p>
        </p:txBody>
      </p:sp>
      <p:cxnSp>
        <p:nvCxnSpPr>
          <p:cNvPr id="88" name="Straight Connector 87"/>
          <p:cNvCxnSpPr>
            <a:stCxn id="44" idx="2"/>
          </p:cNvCxnSpPr>
          <p:nvPr/>
        </p:nvCxnSpPr>
        <p:spPr>
          <a:xfrm>
            <a:off x="8159495" y="3542586"/>
            <a:ext cx="1" cy="347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47" idx="2"/>
          </p:cNvCxnSpPr>
          <p:nvPr/>
        </p:nvCxnSpPr>
        <p:spPr>
          <a:xfrm flipH="1">
            <a:off x="8153398" y="4173393"/>
            <a:ext cx="1" cy="307852"/>
          </a:xfrm>
          <a:prstGeom prst="line">
            <a:avLst/>
          </a:prstGeom>
        </p:spPr>
        <p:style>
          <a:lnRef idx="1">
            <a:schemeClr val="accent1"/>
          </a:lnRef>
          <a:fillRef idx="0">
            <a:schemeClr val="accent1"/>
          </a:fillRef>
          <a:effectRef idx="0">
            <a:schemeClr val="accent1"/>
          </a:effectRef>
          <a:fontRef idx="minor">
            <a:schemeClr val="tx1"/>
          </a:fontRef>
        </p:style>
      </p:cxnSp>
      <p:sp>
        <p:nvSpPr>
          <p:cNvPr id="93" name="Rectangle: Rounded Corners 92"/>
          <p:cNvSpPr/>
          <p:nvPr/>
        </p:nvSpPr>
        <p:spPr>
          <a:xfrm>
            <a:off x="7587996" y="4339578"/>
            <a:ext cx="1256638" cy="37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Fee_Pay</a:t>
            </a:r>
            <a:endParaRPr lang="en-IN" sz="1000" dirty="0"/>
          </a:p>
        </p:txBody>
      </p:sp>
      <p:cxnSp>
        <p:nvCxnSpPr>
          <p:cNvPr id="95" name="Straight Connector 94"/>
          <p:cNvCxnSpPr/>
          <p:nvPr/>
        </p:nvCxnSpPr>
        <p:spPr>
          <a:xfrm flipH="1">
            <a:off x="6964830" y="2611823"/>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H="1">
            <a:off x="6964830" y="2803597"/>
            <a:ext cx="64770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5699910" y="2417755"/>
            <a:ext cx="1293670" cy="344441"/>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err="1"/>
              <a:t>Select_slot</a:t>
            </a:r>
            <a:endParaRPr lang="en-IN" sz="1000" dirty="0"/>
          </a:p>
        </p:txBody>
      </p:sp>
      <p:sp>
        <p:nvSpPr>
          <p:cNvPr id="100" name="Oval 99"/>
          <p:cNvSpPr/>
          <p:nvPr/>
        </p:nvSpPr>
        <p:spPr>
          <a:xfrm>
            <a:off x="5692800" y="2742611"/>
            <a:ext cx="1321299" cy="26879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Submit</a:t>
            </a:r>
            <a:endParaRPr lang="en-IN" dirty="0"/>
          </a:p>
        </p:txBody>
      </p:sp>
      <p:cxnSp>
        <p:nvCxnSpPr>
          <p:cNvPr id="103" name="Straight Connector 102"/>
          <p:cNvCxnSpPr/>
          <p:nvPr/>
        </p:nvCxnSpPr>
        <p:spPr>
          <a:xfrm flipH="1">
            <a:off x="6781800" y="3209638"/>
            <a:ext cx="761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flipV="1">
            <a:off x="6800850" y="3495656"/>
            <a:ext cx="704849" cy="12188"/>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5638802" y="3039012"/>
            <a:ext cx="1162048" cy="32483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Details</a:t>
            </a:r>
            <a:endParaRPr lang="en-IN" sz="1000" dirty="0"/>
          </a:p>
        </p:txBody>
      </p:sp>
      <p:sp>
        <p:nvSpPr>
          <p:cNvPr id="108" name="Oval 107"/>
          <p:cNvSpPr/>
          <p:nvPr/>
        </p:nvSpPr>
        <p:spPr>
          <a:xfrm>
            <a:off x="5662285" y="3320604"/>
            <a:ext cx="1138565" cy="39150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err="1"/>
              <a:t>Book_Slot</a:t>
            </a:r>
            <a:endParaRPr lang="en-IN" sz="1000" dirty="0"/>
          </a:p>
        </p:txBody>
      </p:sp>
      <p:cxnSp>
        <p:nvCxnSpPr>
          <p:cNvPr id="11" name="Straight Connector 10"/>
          <p:cNvCxnSpPr/>
          <p:nvPr/>
        </p:nvCxnSpPr>
        <p:spPr>
          <a:xfrm>
            <a:off x="6800850" y="3852361"/>
            <a:ext cx="781050" cy="6441"/>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5725668" y="3719613"/>
            <a:ext cx="1078842" cy="28713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Report</a:t>
            </a:r>
            <a:endParaRPr lang="en-IN" sz="1000" dirty="0"/>
          </a:p>
        </p:txBody>
      </p:sp>
      <p:cxnSp>
        <p:nvCxnSpPr>
          <p:cNvPr id="31" name="Straight Connector 30"/>
          <p:cNvCxnSpPr/>
          <p:nvPr/>
        </p:nvCxnSpPr>
        <p:spPr>
          <a:xfrm flipH="1" flipV="1">
            <a:off x="6800850" y="4118481"/>
            <a:ext cx="742949" cy="11761"/>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5744411" y="4006750"/>
            <a:ext cx="1083620" cy="31591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err="1"/>
              <a:t>Diet_Food</a:t>
            </a:r>
            <a:endParaRPr lang="en-IN" sz="1000" dirty="0"/>
          </a:p>
        </p:txBody>
      </p:sp>
      <p:cxnSp>
        <p:nvCxnSpPr>
          <p:cNvPr id="51" name="Straight Connector 50"/>
          <p:cNvCxnSpPr/>
          <p:nvPr/>
        </p:nvCxnSpPr>
        <p:spPr>
          <a:xfrm>
            <a:off x="6828031" y="4450039"/>
            <a:ext cx="753869"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725668" y="4345973"/>
            <a:ext cx="1206609" cy="26270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Plan</a:t>
            </a:r>
            <a:endParaRPr lang="en-IN" dirty="0"/>
          </a:p>
        </p:txBody>
      </p:sp>
      <p:cxnSp>
        <p:nvCxnSpPr>
          <p:cNvPr id="56" name="Straight Connector 55"/>
          <p:cNvCxnSpPr/>
          <p:nvPr/>
        </p:nvCxnSpPr>
        <p:spPr>
          <a:xfrm flipH="1">
            <a:off x="6964830" y="4715815"/>
            <a:ext cx="64770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5867400" y="4631046"/>
            <a:ext cx="1097430" cy="22466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Amount</a:t>
            </a:r>
            <a:endParaRPr lang="en-IN" sz="1000" dirty="0"/>
          </a:p>
        </p:txBody>
      </p:sp>
      <p:cxnSp>
        <p:nvCxnSpPr>
          <p:cNvPr id="64" name="Straight Connector 63"/>
          <p:cNvCxnSpPr>
            <a:stCxn id="66" idx="6"/>
            <a:endCxn id="99" idx="2"/>
          </p:cNvCxnSpPr>
          <p:nvPr/>
        </p:nvCxnSpPr>
        <p:spPr>
          <a:xfrm>
            <a:off x="3148973" y="2589976"/>
            <a:ext cx="2550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198355" y="2946899"/>
            <a:ext cx="2513312" cy="13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endCxn id="107" idx="2"/>
          </p:cNvCxnSpPr>
          <p:nvPr/>
        </p:nvCxnSpPr>
        <p:spPr>
          <a:xfrm flipV="1">
            <a:off x="3428999" y="3201431"/>
            <a:ext cx="2209803" cy="208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9" idx="6"/>
            <a:endCxn id="108" idx="2"/>
          </p:cNvCxnSpPr>
          <p:nvPr/>
        </p:nvCxnSpPr>
        <p:spPr>
          <a:xfrm flipV="1">
            <a:off x="3581398" y="3516358"/>
            <a:ext cx="2080887" cy="23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9" idx="6"/>
            <a:endCxn id="20" idx="2"/>
          </p:cNvCxnSpPr>
          <p:nvPr/>
        </p:nvCxnSpPr>
        <p:spPr>
          <a:xfrm>
            <a:off x="3581398" y="3748676"/>
            <a:ext cx="2144270" cy="114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79" idx="6"/>
            <a:endCxn id="45" idx="2"/>
          </p:cNvCxnSpPr>
          <p:nvPr/>
        </p:nvCxnSpPr>
        <p:spPr>
          <a:xfrm>
            <a:off x="3581398" y="3748676"/>
            <a:ext cx="2163013" cy="41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53" idx="2"/>
            <a:endCxn id="82" idx="6"/>
          </p:cNvCxnSpPr>
          <p:nvPr/>
        </p:nvCxnSpPr>
        <p:spPr>
          <a:xfrm flipH="1" flipV="1">
            <a:off x="3576036" y="4098729"/>
            <a:ext cx="2149632" cy="378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86" idx="6"/>
            <a:endCxn id="60" idx="2"/>
          </p:cNvCxnSpPr>
          <p:nvPr/>
        </p:nvCxnSpPr>
        <p:spPr>
          <a:xfrm>
            <a:off x="3576038" y="4473090"/>
            <a:ext cx="2291362" cy="2702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735"/>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905000" y="4781550"/>
            <a:ext cx="5715000" cy="22860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18" name="Text Box 17"/>
          <p:cNvSpPr txBox="1"/>
          <p:nvPr/>
        </p:nvSpPr>
        <p:spPr>
          <a:xfrm>
            <a:off x="3886200" y="1047750"/>
            <a:ext cx="1233170" cy="252095"/>
          </a:xfrm>
          <a:prstGeom prst="rect">
            <a:avLst/>
          </a:prstGeom>
          <a:noFill/>
        </p:spPr>
        <p:txBody>
          <a:bodyPr wrap="square" rtlCol="0">
            <a:noAutofit/>
          </a:bodyPr>
          <a:lstStyle/>
          <a:p>
            <a:endParaRPr lang="en-IN" altLang="en-US" sz="12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412750" y="903605"/>
            <a:ext cx="7726045" cy="38080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 - Description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295400" y="4767263"/>
            <a:ext cx="64770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p:txBody>
          <a:bodyPr>
            <a:normAutofit fontScale="25000"/>
          </a:bodyPr>
          <a:lstStyle/>
          <a:p>
            <a:pPr marL="0" marR="0" lvl="0" indent="0" algn="just" rtl="0">
              <a:lnSpc>
                <a:spcPct val="150000"/>
              </a:lnSpc>
              <a:spcBef>
                <a:spcPts val="0"/>
              </a:spcBef>
              <a:spcAft>
                <a:spcPts val="0"/>
              </a:spcAft>
              <a:buNone/>
            </a:pPr>
            <a:r>
              <a:rPr lang="en-IN"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LOGIN MANAGEMENT:</a:t>
            </a:r>
            <a:endParaRPr lang="en-IN" altLang="en-US" sz="4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IN"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User Authentication:</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Verifying the identity of users through credentials like username and password, or more advanced </a:t>
            </a:r>
            <a:r>
              <a:rPr lang="en-IN"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methods like two-factor authentication (2FA) or biometric verification.</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Access Control:</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Determining which parts of the system different users can access based on their roles (e.g., admin, staff, member). This ensures that sensitive information is protected and that users only have access to the functions they need.</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None/>
            </a:pPr>
            <a:r>
              <a:rPr lang="en-IN"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SYSTEM USER MANAGEMENT:</a:t>
            </a:r>
            <a:endParaRPr lang="en-US" sz="4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User Roles: </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Defines different levels of access and permissions based on roles. Common roles include:</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Administrators:</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Full control over the system, including user management, setting permissions, and overseeing operations.</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Staff:</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Ability to manage member details, track attendance, schedule classes, and handle billing.</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Members:</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Can log in to book classes, view schedules, update their information, and make payments.</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lang="en-IN" sz="4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6019</Words>
  <Application>WPS Presentation</Application>
  <PresentationFormat>On-screen Show (16:9)</PresentationFormat>
  <Paragraphs>296</Paragraphs>
  <Slides>18</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18</vt:i4>
      </vt:variant>
    </vt:vector>
  </HeadingPairs>
  <TitlesOfParts>
    <vt:vector size="34" baseType="lpstr">
      <vt:lpstr>Arial</vt:lpstr>
      <vt:lpstr>SimSun</vt:lpstr>
      <vt:lpstr>Wingdings</vt:lpstr>
      <vt:lpstr>Wingdings 3</vt:lpstr>
      <vt:lpstr>Wingdings</vt:lpstr>
      <vt:lpstr>Calibri</vt:lpstr>
      <vt:lpstr>Times New Roman</vt:lpstr>
      <vt:lpstr>Times New Roman</vt:lpstr>
      <vt:lpstr>Wingdings</vt:lpstr>
      <vt:lpstr>Arial</vt:lpstr>
      <vt:lpstr>Gill Sans MT</vt:lpstr>
      <vt:lpstr>Microsoft YaHei</vt:lpstr>
      <vt:lpstr>Arial Unicode MS</vt:lpstr>
      <vt:lpstr>Bookman Old Style</vt:lpstr>
      <vt:lpstr>Origin</vt:lpstr>
      <vt:lpstr>1_Origin</vt:lpstr>
      <vt:lpstr>CGB1221 – DATABASE MANAGEMENT SYSTEMS PROJECT REVIEW-2</vt:lpstr>
      <vt:lpstr>Title of the Project</vt:lpstr>
      <vt:lpstr>Abstract </vt:lpstr>
      <vt:lpstr>Abstract with CO/PO Mapping</vt:lpstr>
      <vt:lpstr>Introduction</vt:lpstr>
      <vt:lpstr>DBMS - Concepts Used</vt:lpstr>
      <vt:lpstr>E-R DIAGRAM</vt:lpstr>
      <vt:lpstr>Proposed Architecture</vt:lpstr>
      <vt:lpstr>Proposed Architecture - Description</vt:lpstr>
      <vt:lpstr>List of Modules</vt:lpstr>
      <vt:lpstr>Module Description</vt:lpstr>
      <vt:lpstr>Module Description (Cont..)</vt:lpstr>
      <vt:lpstr>Software Specification  (Tools / Programming Languages used)</vt:lpstr>
      <vt:lpstr>Sample Screen shot</vt:lpstr>
      <vt:lpstr>PowerPoint 演示文稿</vt:lpstr>
      <vt:lpstr>Sample Screen shot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MADHAN G</cp:lastModifiedBy>
  <cp:revision>15</cp:revision>
  <dcterms:created xsi:type="dcterms:W3CDTF">2025-04-27T12:40:00Z</dcterms:created>
  <dcterms:modified xsi:type="dcterms:W3CDTF">2025-05-15T08:13:25Z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6786FF4DA30146339985ABD66427B6E9_12</vt:lpwstr>
  </property>
  <property fmtid="{D5CDD505-2E9C-101B-9397-08002B2CF9AE}" pid="3" name="KSOProductBuildVer">
    <vt:lpwstr>1033-12.2.0.21179</vt:lpwstr>
  </property>
</Properties>
</file>