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21"/>
  </p:notesMasterIdLst>
  <p:handoutMasterIdLst>
    <p:handoutMasterId r:id="rId22"/>
  </p:handoutMasterIdLst>
  <p:sldIdLst>
    <p:sldId id="535" r:id="rId3"/>
    <p:sldId id="495" r:id="rId4"/>
    <p:sldId id="514" r:id="rId5"/>
    <p:sldId id="497" r:id="rId6"/>
    <p:sldId id="515" r:id="rId7"/>
    <p:sldId id="516" r:id="rId8"/>
    <p:sldId id="536" r:id="rId9"/>
    <p:sldId id="517" r:id="rId10"/>
    <p:sldId id="518" r:id="rId11"/>
    <p:sldId id="520" r:id="rId12"/>
    <p:sldId id="530" r:id="rId13"/>
    <p:sldId id="531" r:id="rId14"/>
    <p:sldId id="532" r:id="rId15"/>
    <p:sldId id="538" r:id="rId16"/>
    <p:sldId id="539" r:id="rId17"/>
    <p:sldId id="533" r:id="rId18"/>
    <p:sldId id="534" r:id="rId19"/>
    <p:sldId id="528" r:id="rId20"/>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p:scale>
          <a:sx n="125" d="100"/>
          <a:sy n="125" d="100"/>
        </p:scale>
        <p:origin x="149" y="-5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5/14/2025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5/14/2025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t>14 May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t>14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t>14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A4142A3D-32AE-49C5-83D0-464498421718}" type="datetime3">
              <a:rPr lang="en-US" smtClean="0">
                <a:solidFill>
                  <a:srgbClr val="464653"/>
                </a:solidFill>
              </a:rPr>
              <a:t>14 May 2025</a:t>
            </a:fld>
            <a:endParaRPr lang="en-US" dirty="0">
              <a:solidFill>
                <a:srgbClr val="464653"/>
              </a:solidFill>
            </a:endParaRPr>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solidFill>
                  <a:srgbClr val="464653"/>
                </a:solidFill>
              </a:rPr>
              <a:t>DATA STRUCTURES – CYCLE 1 REVIEW</a:t>
            </a:r>
            <a:endParaRPr lang="en-US" dirty="0">
              <a:solidFill>
                <a:srgbClr val="464653"/>
              </a:solidFill>
            </a:endParaRPr>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solidFill>
                  <a:srgbClr val="464653"/>
                </a:solidFill>
              </a:rPr>
              <a:t>‹#›</a:t>
            </a:fld>
            <a:endParaRPr lang="en-US" altLang="en-US">
              <a:solidFill>
                <a:srgbClr val="464653"/>
              </a:solidFill>
            </a:endParaRPr>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42F88848-FEF8-4F30-8DD2-B061BEBF9F51}" type="datetime3">
              <a:rPr lang="en-US" smtClean="0">
                <a:solidFill>
                  <a:srgbClr val="464653"/>
                </a:solidFill>
              </a:rPr>
              <a:t>14 May 2025</a:t>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solidFill>
                  <a:srgbClr val="464653"/>
                </a:solidFill>
              </a:rPr>
              <a:t>‹#›</a:t>
            </a:fld>
            <a:endParaRPr lang="en-US" altLang="en-US">
              <a:solidFill>
                <a:srgbClr val="464653"/>
              </a:solidFill>
            </a:endParaRPr>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7E24CE4-4350-41D6-8DC6-CD4C40DB496C}" type="datetime3">
              <a:rPr lang="en-US" smtClean="0">
                <a:solidFill>
                  <a:srgbClr val="DDE9EC"/>
                </a:solidFill>
              </a:rPr>
              <a:t>14 May 2025</a:t>
            </a:fld>
            <a:endParaRPr lang="en-US" dirty="0">
              <a:solidFill>
                <a:srgbClr val="DDE9EC"/>
              </a:solidFill>
            </a:endParaRPr>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solidFill>
                  <a:srgbClr val="DDE9EC"/>
                </a:solidFill>
              </a:rPr>
              <a:t>DATA STRUCTURES – CYCLE 1 REVIEW</a:t>
            </a:r>
            <a:endParaRPr lang="en-US" dirty="0">
              <a:solidFill>
                <a:srgbClr val="DDE9EC"/>
              </a:solidFill>
            </a:endParaRPr>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solidFill>
                  <a:srgbClr val="DDE9EC"/>
                </a:solidFill>
              </a:rPr>
              <a:t>‹#›</a:t>
            </a:fld>
            <a:endParaRPr lang="en-US" altLang="en-US">
              <a:solidFill>
                <a:srgbClr val="DDE9EC"/>
              </a:solidFill>
            </a:endParaRPr>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9FA3B9B4-AFEC-41BD-9842-D23FBD689B60}" type="datetime3">
              <a:rPr lang="en-US" smtClean="0">
                <a:solidFill>
                  <a:srgbClr val="464653"/>
                </a:solidFill>
              </a:rPr>
              <a:t>14 May 2025</a:t>
            </a:fld>
            <a:endParaRPr lang="en-US" dirty="0">
              <a:solidFill>
                <a:srgbClr val="464653"/>
              </a:solidFill>
            </a:endParaRPr>
          </a:p>
        </p:txBody>
      </p:sp>
      <p:sp>
        <p:nvSpPr>
          <p:cNvPr id="6" name="Footer Placeholder 5"/>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solidFill>
                  <a:srgbClr val="464653"/>
                </a:solidFill>
              </a:rPr>
              <a:t>‹#›</a:t>
            </a:fld>
            <a:endParaRPr lang="en-US" altLang="en-US">
              <a:solidFill>
                <a:srgbClr val="464653"/>
              </a:solidFill>
            </a:endParaRPr>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52181D31-AD4A-40F9-BEB5-0B983B634FA6}" type="datetime3">
              <a:rPr lang="en-US" smtClean="0">
                <a:solidFill>
                  <a:srgbClr val="464653"/>
                </a:solidFill>
              </a:rPr>
              <a:t>14 May 2025</a:t>
            </a:fld>
            <a:endParaRPr lang="en-US" dirty="0">
              <a:solidFill>
                <a:srgbClr val="464653"/>
              </a:solidFill>
            </a:endParaRPr>
          </a:p>
        </p:txBody>
      </p:sp>
      <p:sp>
        <p:nvSpPr>
          <p:cNvPr id="8" name="Footer Placeholder 7"/>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solidFill>
                  <a:srgbClr val="464653"/>
                </a:solidFill>
              </a:rPr>
              <a:t>‹#›</a:t>
            </a:fld>
            <a:endParaRPr lang="en-US" altLang="en-US">
              <a:solidFill>
                <a:srgbClr val="464653"/>
              </a:solidFill>
            </a:endParaRPr>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B5E2A100-9AED-4D97-A7AC-9B86179D1A43}" type="datetime3">
              <a:rPr lang="en-US" smtClean="0">
                <a:solidFill>
                  <a:srgbClr val="464653"/>
                </a:solidFill>
              </a:rPr>
              <a:t>14 May 2025</a:t>
            </a:fld>
            <a:endParaRPr lang="en-US" dirty="0">
              <a:solidFill>
                <a:srgbClr val="464653"/>
              </a:solidFill>
            </a:endParaRPr>
          </a:p>
        </p:txBody>
      </p:sp>
      <p:sp>
        <p:nvSpPr>
          <p:cNvPr id="4" name="Footer Placeholder 3"/>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solidFill>
                  <a:srgbClr val="464653"/>
                </a:solidFill>
              </a:rPr>
              <a:t>‹#›</a:t>
            </a:fld>
            <a:endParaRPr lang="en-US" altLang="en-US">
              <a:solidFill>
                <a:srgbClr val="464653"/>
              </a:solidFill>
            </a:endParaRPr>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D9A5E-28BF-4EAF-B6C9-6D340C4569B1}" type="datetime3">
              <a:rPr lang="en-US" smtClean="0">
                <a:solidFill>
                  <a:srgbClr val="464653"/>
                </a:solidFill>
              </a:rPr>
              <a:t>14 May 2025</a:t>
            </a:fld>
            <a:endParaRPr lang="en-US" dirty="0">
              <a:solidFill>
                <a:srgbClr val="464653"/>
              </a:solidFill>
            </a:endParaRPr>
          </a:p>
        </p:txBody>
      </p:sp>
      <p:sp>
        <p:nvSpPr>
          <p:cNvPr id="3" name="Footer Placeholder 2"/>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solidFill>
                  <a:srgbClr val="464653"/>
                </a:solidFill>
              </a:rPr>
              <a:t>‹#›</a:t>
            </a:fld>
            <a:endParaRPr lang="en-US" altLang="en-US">
              <a:solidFill>
                <a:srgbClr val="464653"/>
              </a:solidFill>
            </a:endParaRPr>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8B13EB4-3D36-44D7-8C8D-78C5B53F00CB}" type="datetime3">
              <a:rPr lang="en-US" smtClean="0">
                <a:solidFill>
                  <a:srgbClr val="464653"/>
                </a:solidFill>
              </a:rPr>
              <a:t>14 May 2025</a:t>
            </a:fld>
            <a:endParaRPr lang="en-US" dirty="0">
              <a:solidFill>
                <a:srgbClr val="464653"/>
              </a:solidFill>
            </a:endParaRPr>
          </a:p>
        </p:txBody>
      </p:sp>
      <p:sp>
        <p:nvSpPr>
          <p:cNvPr id="6" name="Footer Placeholder 5"/>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solidFill>
                  <a:srgbClr val="464653"/>
                </a:solidFill>
              </a:rPr>
              <a:t>‹#›</a:t>
            </a:fld>
            <a:endParaRPr lang="en-US" altLang="en-US">
              <a:solidFill>
                <a:srgbClr val="464653"/>
              </a:solidFill>
            </a:endParaRPr>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B6A9C998-94AD-4592-8E0C-5C5705351BB2}" type="datetime3">
              <a:rPr lang="en-US" smtClean="0"/>
              <a:t>14 May 2025</a:t>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0DD6F361-EB81-4DF4-809A-3D3596AD16C7}" type="datetime3">
              <a:rPr lang="en-US" smtClean="0">
                <a:solidFill>
                  <a:srgbClr val="DDE9EC"/>
                </a:solidFill>
              </a:rPr>
              <a:t>14 May 2025</a:t>
            </a:fld>
            <a:endParaRPr lang="en-US" dirty="0">
              <a:solidFill>
                <a:srgbClr val="DDE9EC"/>
              </a:solidFill>
            </a:endParaRPr>
          </a:p>
        </p:txBody>
      </p:sp>
      <p:sp>
        <p:nvSpPr>
          <p:cNvPr id="6" name="Footer Placeholder 5"/>
          <p:cNvSpPr>
            <a:spLocks noGrp="1"/>
          </p:cNvSpPr>
          <p:nvPr>
            <p:ph type="ftr" sz="quarter" idx="11"/>
          </p:nvPr>
        </p:nvSpPr>
        <p:spPr/>
        <p:txBody>
          <a:bodyPr/>
          <a:lstStyle/>
          <a:p>
            <a:pPr>
              <a:defRPr/>
            </a:pPr>
            <a:r>
              <a:rPr lang="en-US">
                <a:solidFill>
                  <a:srgbClr val="DDE9EC"/>
                </a:solidFill>
              </a:rPr>
              <a:t>DATA STRUCTURES – CYCLE 1 REVIEW</a:t>
            </a:r>
            <a:endParaRPr lang="en-US" dirty="0">
              <a:solidFill>
                <a:srgbClr val="DDE9EC"/>
              </a:solidFill>
            </a:endParaRPr>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solidFill>
                  <a:srgbClr val="DDE9EC"/>
                </a:solidFill>
              </a:rPr>
              <a:t>‹#›</a:t>
            </a:fld>
            <a:endParaRPr lang="en-US" altLang="en-US">
              <a:solidFill>
                <a:srgbClr val="DDE9EC"/>
              </a:solidFill>
            </a:endParaRPr>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AF4C35A-7B02-4DD9-91F8-4AA570FEBF43}" type="datetime3">
              <a:rPr lang="en-US" smtClean="0">
                <a:solidFill>
                  <a:srgbClr val="464653"/>
                </a:solidFill>
              </a:rPr>
              <a:t>14 May 2025</a:t>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solidFill>
                  <a:srgbClr val="464653"/>
                </a:solidFill>
              </a:rPr>
              <a:t>‹#›</a:t>
            </a:fld>
            <a:endParaRPr lang="en-US" altLang="en-US">
              <a:solidFill>
                <a:srgbClr val="464653"/>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39FDA5D-0053-4946-B105-A60247D7077C}" type="datetime3">
              <a:rPr lang="en-US" smtClean="0">
                <a:solidFill>
                  <a:srgbClr val="464653"/>
                </a:solidFill>
              </a:rPr>
              <a:t>14 May 2025</a:t>
            </a:fld>
            <a:endParaRPr lang="en-US" dirty="0">
              <a:solidFill>
                <a:srgbClr val="464653"/>
              </a:solidFill>
            </a:endParaRPr>
          </a:p>
        </p:txBody>
      </p:sp>
      <p:sp>
        <p:nvSpPr>
          <p:cNvPr id="5" name="Footer Placeholder 4"/>
          <p:cNvSpPr>
            <a:spLocks noGrp="1"/>
          </p:cNvSpPr>
          <p:nvPr>
            <p:ph type="ftr" sz="quarter" idx="11"/>
          </p:nvPr>
        </p:nvSpPr>
        <p:spPr/>
        <p:txBody>
          <a:bodyPr/>
          <a:lstStyle/>
          <a:p>
            <a:pPr>
              <a:defRPr/>
            </a:pPr>
            <a:r>
              <a:rPr lang="en-US">
                <a:solidFill>
                  <a:srgbClr val="464653"/>
                </a:solidFill>
              </a:rPr>
              <a:t>DATA STRUCTURES – CYCLE 1 REVIEW</a:t>
            </a:r>
            <a:endParaRPr lang="en-US" dirty="0">
              <a:solidFill>
                <a:srgbClr val="464653"/>
              </a:solidFill>
            </a:endParaRPr>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solidFill>
                  <a:srgbClr val="464653"/>
                </a:solidFill>
              </a:rPr>
              <a:t>‹#›</a:t>
            </a:fld>
            <a:endParaRPr lang="en-US" altLang="en-US">
              <a:solidFill>
                <a:srgbClr val="464653"/>
              </a:solidFill>
            </a:endParaRPr>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t>14 May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EB3BC824-8250-46A4-97E9-1A69B2F2FB25}" type="datetime3">
              <a:rPr lang="en-US" smtClean="0"/>
              <a:t>14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1D371F4A-15B0-4739-9C96-5151473761C3}" type="datetime3">
              <a:rPr lang="en-US" smtClean="0"/>
              <a:t>14 May 2025</a:t>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66B05E16-91CD-4D24-9E72-745C6AD013E1}" type="datetime3">
              <a:rPr lang="en-US" smtClean="0"/>
              <a:t>14 May 2025</a:t>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t>14 May 2025</a:t>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60C5E58A-366D-42D7-BE35-2A21803AE55F}" type="datetime3">
              <a:rPr lang="en-US" smtClean="0"/>
              <a:t>14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99D38484-2184-434F-AC88-29FFE4A0AA9F}" type="datetime3">
              <a:rPr lang="en-US" smtClean="0"/>
              <a:t>14 May 2025</a:t>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t>14 May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089D5C3F-0D55-4897-B244-15CF72A30D21}" type="datetime3">
              <a:rPr lang="en-US" smtClean="0">
                <a:solidFill>
                  <a:srgbClr val="464653"/>
                </a:solidFill>
              </a:rPr>
              <a:t>14 May 2025</a:t>
            </a:fld>
            <a:endParaRPr lang="en-US" dirty="0">
              <a:solidFill>
                <a:srgbClr val="464653"/>
              </a:solidFill>
            </a:endParaRPr>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solidFill>
                  <a:srgbClr val="464653"/>
                </a:solidFill>
              </a:rPr>
              <a:t>DATA STRUCTURES – CYCLE 1 REVIEW</a:t>
            </a:r>
            <a:endParaRPr lang="en-US" dirty="0">
              <a:solidFill>
                <a:srgbClr val="464653"/>
              </a:solidFill>
            </a:endParaRPr>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solidFill>
                  <a:srgbClr val="464653"/>
                </a:solidFill>
              </a:rPr>
              <a:t>‹#›</a:t>
            </a:fld>
            <a:endParaRPr lang="en-US" altLang="en-US">
              <a:solidFill>
                <a:srgbClr val="464653"/>
              </a:solidFill>
            </a:endParaRPr>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052513"/>
          </a:xfrm>
          <a:solidFill>
            <a:schemeClr val="bg2">
              <a:lumMod val="75000"/>
            </a:schemeClr>
          </a:solidFill>
          <a:ln>
            <a:solidFill>
              <a:schemeClr val="tx1"/>
            </a:solidFill>
          </a:ln>
        </p:spPr>
        <p:txBody>
          <a:bodyPr>
            <a:normAutofit fontScale="90000"/>
          </a:bodyPr>
          <a:lstStyle/>
          <a:p>
            <a:pPr algn="ctr">
              <a:defRPr/>
            </a:pPr>
            <a:r>
              <a:rPr lang="en-IN" sz="2800" b="1" dirty="0">
                <a:solidFill>
                  <a:schemeClr val="tx1"/>
                </a:solidFill>
                <a:latin typeface="Times New Roman" panose="02020603050405020304" pitchFamily="18" charset="0"/>
                <a:cs typeface="Times New Roman" panose="02020603050405020304" pitchFamily="18" charset="0"/>
              </a:rPr>
              <a:t>CGB1221 – DATABASE MANAGEMENT SYSTEMS</a:t>
            </a:r>
            <a:br>
              <a:rPr lang="en-IN" sz="2800" b="1" dirty="0">
                <a:solidFill>
                  <a:schemeClr val="tx1"/>
                </a:solidFill>
                <a:latin typeface="Times New Roman" panose="02020603050405020304" pitchFamily="18" charset="0"/>
                <a:cs typeface="Times New Roman" panose="02020603050405020304" pitchFamily="18" charset="0"/>
              </a:rPr>
            </a:br>
            <a:r>
              <a:rPr lang="en-IN" sz="2700" b="1" dirty="0">
                <a:solidFill>
                  <a:schemeClr val="tx1"/>
                </a:solidFill>
                <a:latin typeface="Times New Roman" panose="02020603050405020304" pitchFamily="18" charset="0"/>
                <a:cs typeface="Times New Roman" panose="02020603050405020304" pitchFamily="18" charset="0"/>
              </a:rPr>
              <a:t>PROJECT REVIEW-2</a:t>
            </a:r>
          </a:p>
        </p:txBody>
      </p:sp>
      <p:sp>
        <p:nvSpPr>
          <p:cNvPr id="7" name="Footer Placeholder 4"/>
          <p:cNvSpPr txBox="1"/>
          <p:nvPr/>
        </p:nvSpPr>
        <p:spPr>
          <a:xfrm>
            <a:off x="533400" y="1123950"/>
            <a:ext cx="8248650" cy="3505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Computer Science and Engineering</a:t>
            </a: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(Even Semester)</a:t>
            </a: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a:t>
            </a:r>
            <a:r>
              <a:rPr lang="en-GB" altLang="en-US" sz="2500" b="1" dirty="0">
                <a:solidFill>
                  <a:schemeClr val="tx1"/>
                </a:solidFill>
                <a:latin typeface="Times New Roman" panose="02020603050405020304" pitchFamily="18" charset="0"/>
                <a:cs typeface="Times New Roman" panose="02020603050405020304" pitchFamily="18" charset="0"/>
              </a:rPr>
              <a:t> 927623BCS05</a:t>
            </a:r>
            <a:r>
              <a:rPr lang="en-IN" altLang="en-GB" sz="2500" b="1" dirty="0">
                <a:solidFill>
                  <a:schemeClr val="tx1"/>
                </a:solidFill>
                <a:latin typeface="Times New Roman" panose="02020603050405020304" pitchFamily="18" charset="0"/>
                <a:cs typeface="Times New Roman" panose="02020603050405020304" pitchFamily="18" charset="0"/>
              </a:rPr>
              <a:t>4</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a:t>
            </a:r>
            <a:r>
              <a:rPr lang="en-IN" altLang="en-US" sz="2500" b="1" dirty="0">
                <a:solidFill>
                  <a:schemeClr val="tx1"/>
                </a:solidFill>
                <a:latin typeface="Times New Roman" panose="02020603050405020304" pitchFamily="18" charset="0"/>
                <a:cs typeface="Times New Roman" panose="02020603050405020304" pitchFamily="18" charset="0"/>
              </a:rPr>
              <a:t>MADHAN G</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a:t>
            </a:r>
            <a:r>
              <a:rPr lang="en-GB" altLang="en-US" sz="2500" b="1" dirty="0">
                <a:solidFill>
                  <a:schemeClr val="tx1"/>
                </a:solidFill>
                <a:latin typeface="Times New Roman" panose="02020603050405020304" pitchFamily="18" charset="0"/>
                <a:cs typeface="Times New Roman" panose="02020603050405020304" pitchFamily="18" charset="0"/>
              </a:rPr>
              <a:t> II - YEAR</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a:t>
            </a:r>
            <a:r>
              <a:rPr lang="en-GB" altLang="en-US" sz="2500" b="1" dirty="0">
                <a:solidFill>
                  <a:schemeClr val="tx1"/>
                </a:solidFill>
                <a:latin typeface="Times New Roman" panose="02020603050405020304" pitchFamily="18" charset="0"/>
                <a:cs typeface="Times New Roman" panose="02020603050405020304" pitchFamily="18" charset="0"/>
              </a:rPr>
              <a:t> IV</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a:t>
            </a:r>
            <a:r>
              <a:rPr lang="en-GB" altLang="en-US" sz="2500" b="1" dirty="0">
                <a:solidFill>
                  <a:schemeClr val="tx1"/>
                </a:solidFill>
                <a:latin typeface="Times New Roman" panose="02020603050405020304" pitchFamily="18" charset="0"/>
                <a:cs typeface="Times New Roman" panose="02020603050405020304" pitchFamily="18" charset="0"/>
              </a:rPr>
              <a:t> CSE - A</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a:t>
            </a:r>
            <a:r>
              <a:rPr lang="en-IN" altLang="en-US" sz="2500" b="1" dirty="0">
                <a:solidFill>
                  <a:schemeClr val="tx1"/>
                </a:solidFill>
                <a:latin typeface="Times New Roman" panose="02020603050405020304" pitchFamily="18" charset="0"/>
                <a:cs typeface="Times New Roman" panose="02020603050405020304" pitchFamily="18" charset="0"/>
              </a:rPr>
              <a:t> 7/5/2006</a:t>
            </a: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p>
        </p:txBody>
      </p:sp>
      <p:sp>
        <p:nvSpPr>
          <p:cNvPr id="5" name="Footer Placeholder 4"/>
          <p:cNvSpPr>
            <a:spLocks noGrp="1"/>
          </p:cNvSpPr>
          <p:nvPr>
            <p:ph type="ftr" sz="quarter" idx="11"/>
          </p:nvPr>
        </p:nvSpPr>
        <p:spPr>
          <a:xfrm>
            <a:off x="1524000" y="4767263"/>
            <a:ext cx="5867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
        <p:nvSpPr>
          <p:cNvPr id="3" name="Content Placeholder 2"/>
          <p:cNvSpPr>
            <a:spLocks noGrp="1"/>
          </p:cNvSpPr>
          <p:nvPr>
            <p:ph sz="quarter" idx="1"/>
          </p:nvPr>
        </p:nvSpPr>
        <p:spPr>
          <a:xfrm>
            <a:off x="3048000" y="1657350"/>
            <a:ext cx="3533140" cy="1531620"/>
          </a:xfrm>
        </p:spPr>
        <p:txBody>
          <a:bodyPr/>
          <a:lstStyle/>
          <a:p>
            <a:pPr marL="0" indent="0">
              <a:buNone/>
            </a:pPr>
            <a:r>
              <a:rPr lang="en-US" altLang="en-GB" sz="1200" dirty="0">
                <a:latin typeface="Times New Roman" panose="02020603050405020304" pitchFamily="18" charset="0"/>
                <a:cs typeface="Times New Roman" panose="02020603050405020304" pitchFamily="18" charset="0"/>
                <a:sym typeface="+mn-ea"/>
              </a:rPr>
              <a:t>1. User Management Module  </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2. </a:t>
            </a:r>
            <a:r>
              <a:rPr lang="en-US" altLang="en-US" sz="1200" dirty="0">
                <a:latin typeface="Times New Roman" panose="02020603050405020304" pitchFamily="18" charset="0"/>
                <a:cs typeface="Times New Roman" panose="02020603050405020304" pitchFamily="18" charset="0"/>
                <a:sym typeface="+mn-ea"/>
              </a:rPr>
              <a:t>Membership Management Module</a:t>
            </a:r>
            <a:endParaRPr lang="en-US" altLang="en-US"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3. </a:t>
            </a:r>
            <a:r>
              <a:rPr lang="en-US" altLang="en-US" sz="1200" dirty="0">
                <a:latin typeface="Times New Roman" panose="02020603050405020304" pitchFamily="18" charset="0"/>
                <a:cs typeface="Times New Roman" panose="02020603050405020304" pitchFamily="18" charset="0"/>
                <a:sym typeface="+mn-ea"/>
              </a:rPr>
              <a:t>Class Scheduling Module</a:t>
            </a:r>
            <a:r>
              <a:rPr lang="en-US" altLang="en-GB" sz="1200" dirty="0">
                <a:latin typeface="Times New Roman" panose="02020603050405020304" pitchFamily="18" charset="0"/>
                <a:cs typeface="Times New Roman" panose="02020603050405020304" pitchFamily="18" charset="0"/>
                <a:sym typeface="+mn-ea"/>
              </a:rPr>
              <a:t>  </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4. Billing &amp; Payment Module  </a:t>
            </a:r>
            <a:endParaRPr lang="en-US" altLang="en-GB" sz="1200" dirty="0">
              <a:latin typeface="Times New Roman" panose="02020603050405020304" pitchFamily="18" charset="0"/>
              <a:cs typeface="Times New Roman" panose="02020603050405020304" pitchFamily="18" charset="0"/>
            </a:endParaRPr>
          </a:p>
          <a:p>
            <a:pPr marL="0" indent="0">
              <a:buNone/>
            </a:pPr>
            <a:r>
              <a:rPr lang="en-US" altLang="en-GB" sz="1200" dirty="0">
                <a:latin typeface="Times New Roman" panose="02020603050405020304" pitchFamily="18" charset="0"/>
                <a:cs typeface="Times New Roman" panose="02020603050405020304" pitchFamily="18" charset="0"/>
                <a:sym typeface="+mn-ea"/>
              </a:rPr>
              <a:t>5. Notifications &amp; Reports Module  </a:t>
            </a: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67263"/>
            <a:ext cx="64008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
        <p:nvSpPr>
          <p:cNvPr id="5" name="Content Placeholder 4"/>
          <p:cNvSpPr>
            <a:spLocks noGrp="1"/>
          </p:cNvSpPr>
          <p:nvPr>
            <p:ph sz="quarter" idx="1"/>
          </p:nvPr>
        </p:nvSpPr>
        <p:spPr>
          <a:xfrm>
            <a:off x="457200" y="1200150"/>
            <a:ext cx="8229600" cy="3335020"/>
          </a:xfrm>
        </p:spPr>
        <p:txBody>
          <a:bodyPr>
            <a:normAutofit lnSpcReduction="20000"/>
          </a:bodyPr>
          <a:lstStyle/>
          <a:p>
            <a:pPr marL="0" indent="0">
              <a:lnSpc>
                <a:spcPct val="150000"/>
              </a:lnSpc>
              <a:buNone/>
            </a:pPr>
            <a:r>
              <a:rPr lang="en-IN" altLang="en-US" sz="1200" b="1" dirty="0">
                <a:latin typeface="Times New Roman" panose="02020603050405020304" pitchFamily="18" charset="0"/>
                <a:cs typeface="Times New Roman" panose="02020603050405020304" pitchFamily="18" charset="0"/>
              </a:rPr>
              <a:t>1.</a:t>
            </a:r>
            <a:r>
              <a:rPr lang="en-US" altLang="en-US" sz="1200" b="1" dirty="0">
                <a:latin typeface="Times New Roman" panose="02020603050405020304" pitchFamily="18" charset="0"/>
                <a:cs typeface="Times New Roman" panose="02020603050405020304" pitchFamily="18" charset="0"/>
              </a:rPr>
              <a:t> User Management Module</a:t>
            </a:r>
            <a:r>
              <a:rPr lang="en-IN" altLang="en-US" sz="1200" b="1" dirty="0">
                <a:latin typeface="Times New Roman" panose="02020603050405020304" pitchFamily="18" charset="0"/>
                <a:cs typeface="Times New Roman" panose="02020603050405020304" pitchFamily="18" charset="0"/>
              </a:rPr>
              <a:t>:</a:t>
            </a:r>
            <a:endParaRPr lang="en-US" altLang="en-US" sz="1200" b="1"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Manages user registration, login, and authentication.</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Allows role-based access control (admin, trainers, members).</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Stores user profiles with personal details, contact information, and preferences.</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Provides account management features (update profile, password reset, etc.).</a:t>
            </a:r>
          </a:p>
          <a:p>
            <a:pPr marL="0" indent="0">
              <a:lnSpc>
                <a:spcPct val="150000"/>
              </a:lnSpc>
              <a:buNone/>
            </a:pPr>
            <a:r>
              <a:rPr lang="en-US" altLang="en-US" sz="1200" b="1" dirty="0">
                <a:latin typeface="Times New Roman" panose="02020603050405020304" pitchFamily="18" charset="0"/>
                <a:cs typeface="Times New Roman" panose="02020603050405020304" pitchFamily="18" charset="0"/>
              </a:rPr>
              <a:t>2. Membership Management Module</a:t>
            </a:r>
            <a:r>
              <a:rPr lang="en-IN" altLang="en-US" sz="1200" b="1" dirty="0">
                <a:latin typeface="Times New Roman" panose="02020603050405020304" pitchFamily="18" charset="0"/>
                <a:cs typeface="Times New Roman" panose="02020603050405020304" pitchFamily="18" charset="0"/>
              </a:rPr>
              <a:t>:</a:t>
            </a:r>
            <a:endParaRPr lang="en-US" altLang="en-US" sz="1200" b="1" dirty="0">
              <a:latin typeface="Times New Roman" panose="02020603050405020304" pitchFamily="18" charset="0"/>
              <a:cs typeface="Times New Roman" panose="02020603050405020304" pitchFamily="18" charset="0"/>
            </a:endParaRP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Handles different membership plans (monthly, yearly, VIP, etc.).</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Allows users to purchase, renew, or cancel memberships.</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Tracks membership expiration dates and sends renewal reminders.</a:t>
            </a:r>
          </a:p>
          <a:p>
            <a:pPr marL="0" indent="0">
              <a:lnSpc>
                <a:spcPct val="150000"/>
              </a:lnSpc>
              <a:buNone/>
            </a:pPr>
            <a:r>
              <a:rPr lang="en-US" altLang="en-US" sz="1200" dirty="0">
                <a:latin typeface="Times New Roman" panose="02020603050405020304" pitchFamily="18" charset="0"/>
                <a:cs typeface="Times New Roman" panose="02020603050405020304" pitchFamily="18" charset="0"/>
              </a:rPr>
              <a:t>- Provides access control based on membership type.</a:t>
            </a:r>
          </a:p>
          <a:p>
            <a:pPr marL="0" indent="0">
              <a:lnSpc>
                <a:spcPct val="150000"/>
              </a:lnSpc>
              <a:buNone/>
            </a:pPr>
            <a:endParaRPr lang="en-US" altLang="en-US" sz="1200" dirty="0">
              <a:latin typeface="Times New Roman" panose="02020603050405020304" pitchFamily="18" charset="0"/>
              <a:cs typeface="Times New Roman" panose="02020603050405020304" pitchFamily="18" charset="0"/>
            </a:endParaRPr>
          </a:p>
          <a:p>
            <a:pPr marL="0" indent="0">
              <a:lnSpc>
                <a:spcPct val="150000"/>
              </a:lnSpc>
              <a:buNone/>
            </a:pPr>
            <a:endParaRPr lang="en-US"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371600" y="4781550"/>
            <a:ext cx="6858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
        <p:nvSpPr>
          <p:cNvPr id="5" name="Content Placeholder 4"/>
          <p:cNvSpPr>
            <a:spLocks noGrp="1"/>
          </p:cNvSpPr>
          <p:nvPr>
            <p:ph sz="quarter" idx="1"/>
          </p:nvPr>
        </p:nvSpPr>
        <p:spPr>
          <a:xfrm>
            <a:off x="381000" y="857250"/>
            <a:ext cx="8229600" cy="2906395"/>
          </a:xfrm>
        </p:spPr>
        <p:txBody>
          <a:bodyPr>
            <a:noAutofit/>
          </a:bodyPr>
          <a:lstStyle/>
          <a:p>
            <a:pPr marL="0" indent="0" algn="just">
              <a:lnSpc>
                <a:spcPct val="150000"/>
              </a:lnSpc>
              <a:buNone/>
            </a:pPr>
            <a:endParaRPr lang="en-US" altLang="en-GB" sz="1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GB" sz="800" dirty="0">
              <a:latin typeface="Times New Roman" panose="02020603050405020304" pitchFamily="18" charset="0"/>
              <a:cs typeface="Times New Roman" panose="02020603050405020304" pitchFamily="18" charset="0"/>
            </a:endParaRPr>
          </a:p>
        </p:txBody>
      </p:sp>
      <p:sp>
        <p:nvSpPr>
          <p:cNvPr id="6" name="Text Box 5"/>
          <p:cNvSpPr txBox="1"/>
          <p:nvPr/>
        </p:nvSpPr>
        <p:spPr>
          <a:xfrm>
            <a:off x="492760" y="1156970"/>
            <a:ext cx="6619240" cy="3157220"/>
          </a:xfrm>
          <a:prstGeom prst="rect">
            <a:avLst/>
          </a:prstGeom>
        </p:spPr>
        <p:txBody>
          <a:bodyPr>
            <a:noAutofit/>
          </a:bodyPr>
          <a:lstStyle/>
          <a:p>
            <a:r>
              <a:rPr sz="1200" b="1">
                <a:latin typeface="Times New Roman" panose="02020603050405020304" pitchFamily="18" charset="0"/>
                <a:cs typeface="Times New Roman" panose="02020603050405020304" pitchFamily="18" charset="0"/>
              </a:rPr>
              <a:t>3. Class Scheduling Module</a:t>
            </a:r>
            <a:r>
              <a:rPr lang="en-IN" sz="1200" b="1">
                <a:latin typeface="Times New Roman" panose="02020603050405020304" pitchFamily="18" charset="0"/>
                <a:cs typeface="Times New Roman" panose="02020603050405020304" pitchFamily="18" charset="0"/>
              </a:rPr>
              <a:t>:</a:t>
            </a:r>
            <a:endParaRPr sz="1200" b="1">
              <a:latin typeface="Times New Roman" panose="02020603050405020304" pitchFamily="18" charset="0"/>
              <a:cs typeface="Times New Roman" panose="02020603050405020304" pitchFamily="18" charset="0"/>
            </a:endParaRPr>
          </a:p>
          <a:p>
            <a:pPr>
              <a:buFont typeface="Arial" panose="020B0604020202020204"/>
              <a:buChar char="•"/>
            </a:pPr>
            <a:r>
              <a:rPr sz="1200">
                <a:latin typeface="Times New Roman" panose="02020603050405020304" pitchFamily="18" charset="0"/>
                <a:cs typeface="Times New Roman" panose="02020603050405020304" pitchFamily="18" charset="0"/>
              </a:rPr>
              <a:t>Enables trainers to create and manage class schedules.</a:t>
            </a:r>
          </a:p>
          <a:p>
            <a:pPr>
              <a:buFont typeface="Arial" panose="020B0604020202020204"/>
              <a:buChar char="•"/>
            </a:pPr>
            <a:r>
              <a:rPr sz="1200">
                <a:latin typeface="Times New Roman" panose="02020603050405020304" pitchFamily="18" charset="0"/>
                <a:cs typeface="Times New Roman" panose="02020603050405020304" pitchFamily="18" charset="0"/>
              </a:rPr>
              <a:t>Allows members to book, reschedule, or cancel class reservations.</a:t>
            </a:r>
          </a:p>
          <a:p>
            <a:pPr>
              <a:buFont typeface="Arial" panose="020B0604020202020204"/>
              <a:buChar char="•"/>
            </a:pPr>
            <a:r>
              <a:rPr sz="1200">
                <a:latin typeface="Times New Roman" panose="02020603050405020304" pitchFamily="18" charset="0"/>
                <a:cs typeface="Times New Roman" panose="02020603050405020304" pitchFamily="18" charset="0"/>
              </a:rPr>
              <a:t>Tracks attendance and availability for each session.</a:t>
            </a:r>
          </a:p>
          <a:p>
            <a:pPr>
              <a:buFont typeface="Arial" panose="020B0604020202020204"/>
              <a:buChar char="•"/>
            </a:pPr>
            <a:endParaRPr sz="1200">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sz="1200" b="1">
                <a:latin typeface="Times New Roman" panose="02020603050405020304" pitchFamily="18" charset="0"/>
                <a:cs typeface="Times New Roman" panose="02020603050405020304" pitchFamily="18" charset="0"/>
              </a:rPr>
              <a:t>4. Billing &amp; Payment Module</a:t>
            </a:r>
            <a:r>
              <a:rPr lang="en-IN" altLang="en-US" sz="1200" b="1">
                <a:latin typeface="Times New Roman" panose="02020603050405020304" pitchFamily="18" charset="0"/>
                <a:cs typeface="Times New Roman" panose="02020603050405020304" pitchFamily="18" charset="0"/>
              </a:rPr>
              <a:t>:</a:t>
            </a:r>
            <a:endParaRPr lang="en-US" altLang="en-US" sz="1200" b="1">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Processes payments for memberships, classes, and additional services.</a:t>
            </a: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Supports multiple payment methods (credit card, UPI, bank transfer, etc.).</a:t>
            </a: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Generates invoices and payment receipts.</a:t>
            </a: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a:p>
            <a:pPr indent="0">
              <a:buFont typeface="Arial" panose="020B0604020202020204"/>
              <a:buNone/>
            </a:pPr>
            <a:r>
              <a:rPr lang="en-US" altLang="en-US" sz="1200" b="1">
                <a:latin typeface="Times New Roman" panose="02020603050405020304" pitchFamily="18" charset="0"/>
                <a:cs typeface="Times New Roman" panose="02020603050405020304" pitchFamily="18" charset="0"/>
              </a:rPr>
              <a:t>5. Notifications &amp; Reports Module</a:t>
            </a:r>
            <a:r>
              <a:rPr lang="en-IN" altLang="en-US" sz="1200" b="1">
                <a:latin typeface="Times New Roman" panose="02020603050405020304" pitchFamily="18" charset="0"/>
                <a:cs typeface="Times New Roman" panose="02020603050405020304" pitchFamily="18" charset="0"/>
              </a:rPr>
              <a:t>:</a:t>
            </a:r>
            <a:endParaRPr lang="en-US" altLang="en-US" sz="1200" b="1">
              <a:latin typeface="Times New Roman" panose="02020603050405020304" pitchFamily="18" charset="0"/>
              <a:cs typeface="Times New Roman" panose="02020603050405020304" pitchFamily="18" charset="0"/>
            </a:endParaRP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Sends automated email/SMS notifications for membership renewals, class bookings, and payment updates.</a:t>
            </a: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Generates analytical reports on user activity, revenue, and attendance trends.</a:t>
            </a: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Provides insights into business performance and growth metrics.</a:t>
            </a:r>
          </a:p>
          <a:p>
            <a:pPr>
              <a:buFont typeface="Arial" panose="020B0604020202020204"/>
              <a:buChar char="•"/>
            </a:pPr>
            <a:r>
              <a:rPr lang="en-US" altLang="en-US" sz="1200">
                <a:latin typeface="Times New Roman" panose="02020603050405020304" pitchFamily="18" charset="0"/>
                <a:cs typeface="Times New Roman" panose="02020603050405020304" pitchFamily="18" charset="0"/>
              </a:rPr>
              <a:t>- Allows admins to customize report formats and export data.</a:t>
            </a: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a:p>
            <a:pPr>
              <a:buFont typeface="Arial" panose="020B0604020202020204"/>
              <a:buChar char="•"/>
            </a:pPr>
            <a:endParaRPr lang="en-US" altLang="en-US" sz="120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Software Specification </a:t>
            </a:r>
            <a:br>
              <a:rPr lang="en-IN" sz="2400" b="1" dirty="0">
                <a:solidFill>
                  <a:schemeClr val="tx1"/>
                </a:solidFill>
                <a:latin typeface="Times New Roman" panose="02020603050405020304" pitchFamily="18" charset="0"/>
                <a:cs typeface="Times New Roman" panose="02020603050405020304" pitchFamily="18" charset="0"/>
              </a:rPr>
            </a:br>
            <a:r>
              <a:rPr lang="en-IN" sz="2400" b="1" dirty="0">
                <a:solidFill>
                  <a:schemeClr val="tx1"/>
                </a:solidFill>
                <a:latin typeface="Times New Roman" panose="02020603050405020304" pitchFamily="18" charset="0"/>
                <a:cs typeface="Times New Roman" panose="02020603050405020304" pitchFamily="18" charset="0"/>
              </a:rPr>
              <a:t>(Tools / Programming Languages used)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81550"/>
            <a:ext cx="6477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
        <p:nvSpPr>
          <p:cNvPr id="5" name="Content Placeholder 4"/>
          <p:cNvSpPr>
            <a:spLocks noGrp="1"/>
          </p:cNvSpPr>
          <p:nvPr>
            <p:ph sz="quarter" idx="1"/>
          </p:nvPr>
        </p:nvSpPr>
        <p:spPr/>
        <p:txBody>
          <a:bodyPr/>
          <a:lstStyle/>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Front-end:</a:t>
            </a:r>
            <a:r>
              <a:rPr lang="en-GB" altLang="en-US" dirty="0">
                <a:latin typeface="Times New Roman" panose="02020603050405020304" pitchFamily="18" charset="0"/>
                <a:cs typeface="Times New Roman" panose="02020603050405020304" pitchFamily="18" charset="0"/>
              </a:rPr>
              <a:t> HTML + </a:t>
            </a:r>
            <a:r>
              <a:rPr lang="en-IN" altLang="en-GB" dirty="0">
                <a:latin typeface="Times New Roman" panose="02020603050405020304" pitchFamily="18" charset="0"/>
                <a:cs typeface="Times New Roman" panose="02020603050405020304" pitchFamily="18" charset="0"/>
              </a:rPr>
              <a:t>CSS + JS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Back-end:</a:t>
            </a:r>
            <a:r>
              <a:rPr lang="en-GB" altLang="en-US" dirty="0">
                <a:latin typeface="Times New Roman" panose="02020603050405020304" pitchFamily="18" charset="0"/>
                <a:cs typeface="Times New Roman" panose="02020603050405020304" pitchFamily="18" charset="0"/>
              </a:rPr>
              <a:t> </a:t>
            </a:r>
            <a:r>
              <a:rPr lang="en-IN" altLang="en-GB" dirty="0">
                <a:latin typeface="Times New Roman" panose="02020603050405020304" pitchFamily="18" charset="0"/>
                <a:cs typeface="Times New Roman" panose="02020603050405020304" pitchFamily="18" charset="0"/>
              </a:rPr>
              <a:t>XAMPP</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600200" y="4781550"/>
            <a:ext cx="6477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14</a:t>
            </a:fld>
            <a:endParaRPr lang="en-US" altLang="en-US"/>
          </a:p>
        </p:txBody>
      </p:sp>
      <p:sp>
        <p:nvSpPr>
          <p:cNvPr id="5" name="Content Placeholder 4"/>
          <p:cNvSpPr>
            <a:spLocks noGrp="1"/>
          </p:cNvSpPr>
          <p:nvPr>
            <p:ph sz="quarter" idx="1"/>
          </p:nvPr>
        </p:nvSpPr>
        <p:spPr/>
        <p:txBody>
          <a:bodyPr/>
          <a:lstStyle/>
          <a:p>
            <a:pPr marL="0" indent="0">
              <a:buNone/>
            </a:pPr>
            <a:r>
              <a:rPr lang="en-GB" altLang="en-US" sz="1200" b="1" dirty="0">
                <a:latin typeface="Times New Roman" panose="02020603050405020304" pitchFamily="18" charset="0"/>
                <a:cs typeface="Times New Roman" panose="02020603050405020304" pitchFamily="18" charset="0"/>
              </a:rPr>
              <a:t>REGISTER AND LOGIN:</a:t>
            </a:r>
          </a:p>
          <a:p>
            <a:pPr marL="0" indent="0">
              <a:buNone/>
            </a:pPr>
            <a:endParaRPr lang="en-GB" altLang="en-US" sz="1200" b="1" dirty="0">
              <a:latin typeface="Times New Roman" panose="02020603050405020304" pitchFamily="18" charset="0"/>
              <a:cs typeface="Times New Roman" panose="02020603050405020304" pitchFamily="18" charset="0"/>
            </a:endParaRPr>
          </a:p>
          <a:p>
            <a:pPr marL="0" indent="0">
              <a:buNone/>
            </a:pPr>
            <a:endParaRPr lang="en-GB" altLang="en-US" sz="12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28600" y="1249680"/>
            <a:ext cx="3905885" cy="2759710"/>
          </a:xfrm>
          <a:prstGeom prst="rect">
            <a:avLst/>
          </a:prstGeom>
        </p:spPr>
      </p:pic>
      <p:pic>
        <p:nvPicPr>
          <p:cNvPr id="8" name="Picture 7"/>
          <p:cNvPicPr>
            <a:picLocks noChangeAspect="1"/>
          </p:cNvPicPr>
          <p:nvPr/>
        </p:nvPicPr>
        <p:blipFill>
          <a:blip r:embed="rId3"/>
          <a:stretch>
            <a:fillRect/>
          </a:stretch>
        </p:blipFill>
        <p:spPr>
          <a:xfrm>
            <a:off x="5181600" y="857250"/>
            <a:ext cx="2553335" cy="1884045"/>
          </a:xfrm>
          <a:prstGeom prst="rect">
            <a:avLst/>
          </a:prstGeom>
        </p:spPr>
      </p:pic>
      <p:pic>
        <p:nvPicPr>
          <p:cNvPr id="11" name="Picture 10"/>
          <p:cNvPicPr>
            <a:picLocks noChangeAspect="1"/>
          </p:cNvPicPr>
          <p:nvPr/>
        </p:nvPicPr>
        <p:blipFill>
          <a:blip r:embed="rId4"/>
          <a:stretch>
            <a:fillRect/>
          </a:stretch>
        </p:blipFill>
        <p:spPr>
          <a:xfrm>
            <a:off x="4636135" y="2773045"/>
            <a:ext cx="3441065" cy="18370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15</a:t>
            </a:fld>
            <a:endParaRPr lang="en-US" altLang="en-US"/>
          </a:p>
        </p:txBody>
      </p:sp>
      <p:pic>
        <p:nvPicPr>
          <p:cNvPr id="9" name="Content Placeholder 8"/>
          <p:cNvPicPr>
            <a:picLocks noGrp="1" noChangeAspect="1"/>
          </p:cNvPicPr>
          <p:nvPr>
            <p:ph sz="quarter" idx="1"/>
          </p:nvPr>
        </p:nvPicPr>
        <p:blipFill>
          <a:blip r:embed="rId2"/>
          <a:stretch>
            <a:fillRect/>
          </a:stretch>
        </p:blipFill>
        <p:spPr>
          <a:xfrm>
            <a:off x="457200" y="1463675"/>
            <a:ext cx="3434715" cy="2823845"/>
          </a:xfrm>
          <a:prstGeom prst="rect">
            <a:avLst/>
          </a:prstGeom>
        </p:spPr>
      </p:pic>
      <p:sp>
        <p:nvSpPr>
          <p:cNvPr id="8" name="Title 1"/>
          <p:cNvSpPr>
            <a:spLocks noGrp="1"/>
          </p:cNvSpPr>
          <p:nvPr/>
        </p:nvSpPr>
        <p:spPr>
          <a:xfrm>
            <a:off x="584200" y="241300"/>
            <a:ext cx="8229600" cy="742950"/>
          </a:xfrm>
          <a:prstGeom prst="rect">
            <a:avLst/>
          </a:prstGeom>
          <a:solidFill>
            <a:schemeClr val="bg2">
              <a:lumMod val="75000"/>
            </a:schemeClr>
          </a:solidFill>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stretch>
            <a:fillRect/>
          </a:stretch>
        </p:blipFill>
        <p:spPr>
          <a:xfrm>
            <a:off x="4335145" y="1463675"/>
            <a:ext cx="3989070" cy="28562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Sample Screen shot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371600" y="4767263"/>
            <a:ext cx="67056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16</a:t>
            </a:fld>
            <a:endParaRPr lang="en-US" altLang="en-US"/>
          </a:p>
        </p:txBody>
      </p:sp>
      <p:sp>
        <p:nvSpPr>
          <p:cNvPr id="5" name="Content Placeholder 4"/>
          <p:cNvSpPr>
            <a:spLocks noGrp="1"/>
          </p:cNvSpPr>
          <p:nvPr>
            <p:ph sz="quarter" idx="1"/>
          </p:nvPr>
        </p:nvSpPr>
        <p:spPr>
          <a:xfrm>
            <a:off x="457200" y="1047750"/>
            <a:ext cx="8229600" cy="3703320"/>
          </a:xfrm>
        </p:spPr>
        <p:txBody>
          <a:bodyPr/>
          <a:lstStyle/>
          <a:p>
            <a:pPr marL="0" indent="0">
              <a:buNone/>
            </a:pPr>
            <a:r>
              <a:rPr lang="en-GB" altLang="en-US" sz="1200" b="1" dirty="0">
                <a:latin typeface="Times New Roman" panose="02020603050405020304" pitchFamily="18" charset="0"/>
                <a:cs typeface="Times New Roman" panose="02020603050405020304" pitchFamily="18" charset="0"/>
              </a:rPr>
              <a:t>REQUEST FOR THE SERVICE:</a:t>
            </a:r>
          </a:p>
        </p:txBody>
      </p:sp>
      <p:pic>
        <p:nvPicPr>
          <p:cNvPr id="6" name="Picture 5"/>
          <p:cNvPicPr>
            <a:picLocks noChangeAspect="1"/>
          </p:cNvPicPr>
          <p:nvPr/>
        </p:nvPicPr>
        <p:blipFill>
          <a:blip r:embed="rId2"/>
          <a:stretch>
            <a:fillRect/>
          </a:stretch>
        </p:blipFill>
        <p:spPr>
          <a:xfrm>
            <a:off x="231140" y="1530350"/>
            <a:ext cx="4102100" cy="2874645"/>
          </a:xfrm>
          <a:prstGeom prst="rect">
            <a:avLst/>
          </a:prstGeom>
        </p:spPr>
      </p:pic>
      <p:pic>
        <p:nvPicPr>
          <p:cNvPr id="7" name="Picture 6"/>
          <p:cNvPicPr>
            <a:picLocks noChangeAspect="1"/>
          </p:cNvPicPr>
          <p:nvPr/>
        </p:nvPicPr>
        <p:blipFill>
          <a:blip r:embed="rId3"/>
          <a:stretch>
            <a:fillRect/>
          </a:stretch>
        </p:blipFill>
        <p:spPr>
          <a:xfrm>
            <a:off x="4424680" y="1428750"/>
            <a:ext cx="4490720" cy="29762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219200" y="4767263"/>
            <a:ext cx="6858000" cy="27432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t>17</a:t>
            </a:fld>
            <a:endParaRPr lang="en-US" altLang="en-US"/>
          </a:p>
        </p:txBody>
      </p:sp>
      <p:sp>
        <p:nvSpPr>
          <p:cNvPr id="5" name="Content Placeholder 4"/>
          <p:cNvSpPr>
            <a:spLocks noGrp="1"/>
          </p:cNvSpPr>
          <p:nvPr>
            <p:ph sz="quarter" idx="1"/>
          </p:nvPr>
        </p:nvSpPr>
        <p:spPr>
          <a:xfrm>
            <a:off x="457200" y="1504950"/>
            <a:ext cx="8229600" cy="1555750"/>
          </a:xfrm>
        </p:spPr>
        <p:txBody>
          <a:bodyPr/>
          <a:lstStyle/>
          <a:p>
            <a:pPr marL="0" indent="457200" algn="just">
              <a:lnSpc>
                <a:spcPct val="150000"/>
              </a:lnSpc>
              <a:buNone/>
            </a:pPr>
            <a:r>
              <a:rPr lang="en-US" altLang="en-US" sz="1200" dirty="0">
                <a:latin typeface="Times New Roman" panose="02020603050405020304" pitchFamily="18" charset="0"/>
                <a:cs typeface="Times New Roman" panose="02020603050405020304" pitchFamily="18" charset="0"/>
              </a:rPr>
              <a:t>By implementing these modules effectively, </a:t>
            </a:r>
            <a:r>
              <a:rPr lang="en-IN" altLang="en-US" sz="1200" dirty="0">
                <a:latin typeface="Times New Roman" panose="02020603050405020304" pitchFamily="18" charset="0"/>
                <a:cs typeface="Times New Roman" panose="02020603050405020304" pitchFamily="18" charset="0"/>
              </a:rPr>
              <a:t>our</a:t>
            </a:r>
            <a:r>
              <a:rPr lang="en-US" altLang="en-US" sz="1200" dirty="0">
                <a:latin typeface="Times New Roman" panose="02020603050405020304" pitchFamily="18" charset="0"/>
                <a:cs typeface="Times New Roman" panose="02020603050405020304" pitchFamily="18" charset="0"/>
              </a:rPr>
              <a:t> system enhances automation, accessibility, and data-driven decision-making. Refining security protocols, optimizing database efficiency, and improving UI/UX can further elevate your project into a robust gym management solution adaptable to future scalability and innovation</a:t>
            </a:r>
            <a:r>
              <a:rPr lang="en-IN" altLang="en-US" sz="1200" dirty="0">
                <a:latin typeface="Times New Roman" panose="02020603050405020304" pitchFamily="18" charset="0"/>
                <a:cs typeface="Times New Roman" panose="02020603050405020304" pitchFamily="18" charset="0"/>
              </a:rPr>
              <a:t> .</a:t>
            </a:r>
            <a:endParaRPr lang="en-US" altLang="en-US" sz="1200" dirty="0">
              <a:latin typeface="Times New Roman" panose="02020603050405020304" pitchFamily="18" charset="0"/>
              <a:cs typeface="Times New Roman" panose="02020603050405020304" pitchFamily="18" charset="0"/>
            </a:endParaRPr>
          </a:p>
          <a:p>
            <a:pPr marL="0" indent="457200" algn="just">
              <a:lnSpc>
                <a:spcPct val="150000"/>
              </a:lnSpc>
              <a:buNone/>
            </a:pPr>
            <a:endParaRPr lang="en-US" alt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a:xfrm>
            <a:off x="1295400" y="4767263"/>
            <a:ext cx="67818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z="1200" b="1" smtClean="0">
                <a:latin typeface="Times New Roman" panose="02020603050405020304" pitchFamily="18" charset="0"/>
                <a:cs typeface="Times New Roman" panose="02020603050405020304" pitchFamily="18" charset="0"/>
              </a:rPr>
              <a:t>18</a:t>
            </a:fld>
            <a:endParaRPr lang="en-US" altLang="en-US" sz="1200" b="1" dirty="0">
              <a:latin typeface="Times New Roman" panose="02020603050405020304" pitchFamily="18" charset="0"/>
              <a:cs typeface="Times New Roman" panose="02020603050405020304" pitchFamily="18" charset="0"/>
            </a:endParaRPr>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828800" y="4767263"/>
            <a:ext cx="5715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2</a:t>
            </a:fld>
            <a:endParaRPr lang="en-US" altLang="en-US"/>
          </a:p>
        </p:txBody>
      </p:sp>
      <p:sp>
        <p:nvSpPr>
          <p:cNvPr id="6" name="Content Placeholder 2"/>
          <p:cNvSpPr>
            <a:spLocks noGrp="1"/>
          </p:cNvSpPr>
          <p:nvPr>
            <p:ph sz="quarter" idx="1"/>
          </p:nvPr>
        </p:nvSpPr>
        <p:spPr>
          <a:xfrm>
            <a:off x="1677670" y="2343150"/>
            <a:ext cx="10867390" cy="1825625"/>
          </a:xfrm>
        </p:spPr>
        <p:txBody>
          <a:bodyPr/>
          <a:lstStyle/>
          <a:p>
            <a:pPr marL="0" indent="0">
              <a:buNone/>
            </a:pPr>
            <a:r>
              <a:rPr lang="en-IN" dirty="0">
                <a:latin typeface="Times New Roman" panose="02020603050405020304" pitchFamily="18" charset="0"/>
                <a:cs typeface="Times New Roman" panose="02020603050405020304" pitchFamily="18" charset="0"/>
              </a:rPr>
              <a:t>GYM MEMBERSHIP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Abstract</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676400" y="4739248"/>
            <a:ext cx="5486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3</a:t>
            </a:fld>
            <a:endParaRPr lang="en-US" altLang="en-US" dirty="0"/>
          </a:p>
        </p:txBody>
      </p:sp>
      <p:sp>
        <p:nvSpPr>
          <p:cNvPr id="3" name="Content Placeholder 2"/>
          <p:cNvSpPr>
            <a:spLocks noGrp="1"/>
          </p:cNvSpPr>
          <p:nvPr>
            <p:ph sz="quarter" idx="1"/>
          </p:nvPr>
        </p:nvSpPr>
        <p:spPr>
          <a:xfrm>
            <a:off x="457200" y="1600200"/>
            <a:ext cx="8229600" cy="3703320"/>
          </a:xfrm>
        </p:spPr>
        <p:txBody>
          <a:bodyPr/>
          <a:lstStyle/>
          <a:p>
            <a:r>
              <a:rPr lang="en-US" altLang="en-US" sz="1200" dirty="0">
                <a:latin typeface="Times New Roman" panose="02020603050405020304" pitchFamily="18" charset="0"/>
                <a:cs typeface="Times New Roman" panose="02020603050405020304" pitchFamily="18" charset="0"/>
                <a:sym typeface="+mn-ea"/>
              </a:rPr>
              <a:t>A Gym Membership Management System uses abstraction to define core functionalities like User, Membership, Class, Billing, and Attendance as abstract classes. Concrete classes like Member, Trainer, and Admin inherit and implement these functionalities. This design ensures modularity, scalability, and reusability while allowing easy management of memberships, attendance, scheduling, and billing.</a:t>
            </a:r>
            <a:endParaRPr lang="en-US" altLang="en-US"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p:txBody>
      </p:sp>
      <p:sp>
        <p:nvSpPr>
          <p:cNvPr id="7" name="Text Box 6"/>
          <p:cNvSpPr txBox="1"/>
          <p:nvPr/>
        </p:nvSpPr>
        <p:spPr>
          <a:xfrm>
            <a:off x="-250825" y="603250"/>
            <a:ext cx="3048000" cy="368300"/>
          </a:xfrm>
          <a:prstGeom prst="rect">
            <a:avLst/>
          </a:prstGeom>
          <a:noFill/>
        </p:spPr>
        <p:txBody>
          <a:bodyPr wrap="square" rtlCol="0">
            <a:spAutoFit/>
          </a:bodyPr>
          <a:lstStyle/>
          <a:p>
            <a:endParaRPr lang="en-GB"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85800" y="171450"/>
            <a:ext cx="8001000" cy="4953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Abstract with CO/PO Mapping</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Footer Placeholder 5"/>
          <p:cNvSpPr>
            <a:spLocks noGrp="1"/>
          </p:cNvSpPr>
          <p:nvPr>
            <p:ph type="ftr" sz="quarter" idx="11"/>
          </p:nvPr>
        </p:nvSpPr>
        <p:spPr>
          <a:xfrm>
            <a:off x="1447800" y="4767263"/>
            <a:ext cx="57912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4</a:t>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graphicFrame>
        <p:nvGraphicFramePr>
          <p:cNvPr id="8" name="Table 7"/>
          <p:cNvGraphicFramePr/>
          <p:nvPr/>
        </p:nvGraphicFramePr>
        <p:xfrm>
          <a:off x="495300" y="952499"/>
          <a:ext cx="8153400" cy="3789121"/>
        </p:xfrm>
        <a:graphic>
          <a:graphicData uri="http://schemas.openxmlformats.org/drawingml/2006/table">
            <a:tbl>
              <a:tblPr firstRow="1" bandRow="1">
                <a:tableStyleId>{5C22544A-7EE6-4342-B048-85BDC9FD1C3A}</a:tableStyleId>
              </a:tblPr>
              <a:tblGrid>
                <a:gridCol w="5283200">
                  <a:extLst>
                    <a:ext uri="{9D8B030D-6E8A-4147-A177-3AD203B41FA5}">
                      <a16:colId xmlns:a16="http://schemas.microsoft.com/office/drawing/2014/main" val="20000"/>
                    </a:ext>
                  </a:extLst>
                </a:gridCol>
                <a:gridCol w="960755">
                  <a:extLst>
                    <a:ext uri="{9D8B030D-6E8A-4147-A177-3AD203B41FA5}">
                      <a16:colId xmlns:a16="http://schemas.microsoft.com/office/drawing/2014/main" val="20001"/>
                    </a:ext>
                  </a:extLst>
                </a:gridCol>
                <a:gridCol w="1071245">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438734">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Abstract</a:t>
                      </a: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CO</a:t>
                      </a: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POs</a:t>
                      </a:r>
                    </a:p>
                  </a:txBody>
                  <a:tcPr>
                    <a:solidFill>
                      <a:schemeClr val="bg2"/>
                    </a:solid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PSO</a:t>
                      </a:r>
                    </a:p>
                  </a:txBody>
                  <a:tcPr>
                    <a:solidFill>
                      <a:schemeClr val="bg2"/>
                    </a:solidFill>
                  </a:tcPr>
                </a:tc>
                <a:extLst>
                  <a:ext uri="{0D108BD9-81ED-4DB2-BD59-A6C34878D82A}">
                    <a16:rowId xmlns:a16="http://schemas.microsoft.com/office/drawing/2014/main" val="10000"/>
                  </a:ext>
                </a:extLst>
              </a:tr>
              <a:tr h="2799768">
                <a:tc>
                  <a:txBody>
                    <a:bodyPr/>
                    <a:lstStyle/>
                    <a:p>
                      <a:pPr algn="just"/>
                      <a:r>
                        <a:rPr lang="en-US" altLang="en-US" sz="1200" dirty="0">
                          <a:latin typeface="Times New Roman" panose="02020603050405020304" pitchFamily="18" charset="0"/>
                          <a:cs typeface="Times New Roman" panose="02020603050405020304" pitchFamily="18" charset="0"/>
                          <a:sym typeface="+mn-ea"/>
                        </a:rPr>
                        <a:t>A Gym Membership Management System uses abstraction to define core functionalities like User, Membership, Class, Billing, and Attendance as abstract classes. Concrete classes like Member, Trainer, and Admin inherit and implement these functionalities. This design ensures modularity, scalability, and reusability while allowing easy management of memberships, attendance, scheduling, and billing.</a:t>
                      </a:r>
                      <a:endParaRPr lang="en-US" altLang="en-GB" sz="1200" dirty="0">
                        <a:latin typeface="Times New Roman" panose="02020603050405020304" pitchFamily="18" charset="0"/>
                        <a:cs typeface="Times New Roman" panose="02020603050405020304" pitchFamily="18" charset="0"/>
                      </a:endParaRPr>
                    </a:p>
                    <a:p>
                      <a:pPr algn="just"/>
                      <a:endParaRPr lang="en-US" sz="1200" dirty="0">
                        <a:solidFill>
                          <a:schemeClr val="tx1"/>
                        </a:solidFill>
                        <a:latin typeface="Times New Roman" panose="02020603050405020304" pitchFamily="18" charset="0"/>
                        <a:cs typeface="Times New Roman" panose="02020603050405020304" pitchFamily="18" charset="0"/>
                      </a:endParaRPr>
                    </a:p>
                  </a:txBody>
                  <a:tcPr>
                    <a:solidFill>
                      <a:schemeClr val="bg2"/>
                    </a:solidFill>
                  </a:tcPr>
                </a:tc>
                <a:tc>
                  <a:txBody>
                    <a:bodyPr/>
                    <a:lstStyle/>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-1</a:t>
                      </a: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-2</a:t>
                      </a: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-3</a:t>
                      </a: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CO -4</a:t>
                      </a:r>
                    </a:p>
                  </a:txBody>
                  <a:tcPr>
                    <a:solidFill>
                      <a:schemeClr val="bg2"/>
                    </a:solidFill>
                  </a:tcPr>
                </a:tc>
                <a:tc>
                  <a:txBody>
                    <a:bodyPr/>
                    <a:lstStyle/>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 [2]</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PO2 [2]</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PO3 [3]</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PO4 [2]</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PO5 [3]</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PO6 [1]</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PO7 [1]</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PO8 [2]</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PO9 [2] </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a:t>
                      </a:r>
                      <a:r>
                        <a:rPr lang="en-GB" altLang="en-US" sz="1200" dirty="0">
                          <a:solidFill>
                            <a:schemeClr val="tx1"/>
                          </a:solidFill>
                          <a:latin typeface="Times New Roman" panose="02020603050405020304" pitchFamily="18" charset="0"/>
                          <a:cs typeface="Times New Roman" panose="02020603050405020304" pitchFamily="18" charset="0"/>
                        </a:rPr>
                        <a:t> </a:t>
                      </a:r>
                      <a:r>
                        <a:rPr lang="en-US" altLang="en-GB" sz="1200" dirty="0">
                          <a:solidFill>
                            <a:schemeClr val="tx1"/>
                          </a:solidFill>
                          <a:latin typeface="Times New Roman" panose="02020603050405020304" pitchFamily="18" charset="0"/>
                          <a:cs typeface="Times New Roman" panose="02020603050405020304" pitchFamily="18" charset="0"/>
                        </a:rPr>
                        <a:t>[2]</a:t>
                      </a: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a:t>
                      </a:r>
                      <a:r>
                        <a:rPr lang="en-US" altLang="en-GB" sz="1200" dirty="0">
                          <a:solidFill>
                            <a:schemeClr val="tx1"/>
                          </a:solidFill>
                          <a:latin typeface="Times New Roman" panose="02020603050405020304" pitchFamily="18" charset="0"/>
                          <a:cs typeface="Times New Roman" panose="02020603050405020304" pitchFamily="18" charset="0"/>
                        </a:rPr>
                        <a:t>O11</a:t>
                      </a:r>
                      <a:r>
                        <a:rPr lang="en-GB" altLang="en-US" sz="1200" dirty="0">
                          <a:solidFill>
                            <a:schemeClr val="tx1"/>
                          </a:solidFill>
                          <a:latin typeface="Times New Roman" panose="02020603050405020304" pitchFamily="18" charset="0"/>
                          <a:cs typeface="Times New Roman" panose="02020603050405020304" pitchFamily="18" charset="0"/>
                        </a:rPr>
                        <a:t> </a:t>
                      </a:r>
                      <a:r>
                        <a:rPr lang="en-US" altLang="en-GB" sz="1200" dirty="0">
                          <a:solidFill>
                            <a:schemeClr val="tx1"/>
                          </a:solidFill>
                          <a:latin typeface="Times New Roman" panose="02020603050405020304" pitchFamily="18" charset="0"/>
                          <a:cs typeface="Times New Roman" panose="02020603050405020304" pitchFamily="18" charset="0"/>
                        </a:rPr>
                        <a:t>[3]</a:t>
                      </a:r>
                    </a:p>
                    <a:p>
                      <a:pPr>
                        <a:lnSpc>
                          <a:spcPct val="150000"/>
                        </a:lnSpc>
                      </a:pPr>
                      <a:r>
                        <a:rPr lang="en-US" altLang="en-GB" sz="1200" dirty="0">
                          <a:solidFill>
                            <a:schemeClr val="tx1"/>
                          </a:solidFill>
                          <a:latin typeface="Times New Roman" panose="02020603050405020304" pitchFamily="18" charset="0"/>
                          <a:cs typeface="Times New Roman" panose="02020603050405020304" pitchFamily="18" charset="0"/>
                        </a:rPr>
                        <a:t>PO12 [2</a:t>
                      </a:r>
                      <a:r>
                        <a:rPr lang="en-GB" altLang="en-US" sz="1200" dirty="0">
                          <a:solidFill>
                            <a:schemeClr val="tx1"/>
                          </a:solidFill>
                          <a:latin typeface="Times New Roman" panose="02020603050405020304" pitchFamily="18" charset="0"/>
                          <a:cs typeface="Times New Roman" panose="02020603050405020304" pitchFamily="18" charset="0"/>
                        </a:rPr>
                        <a:t>]</a:t>
                      </a:r>
                    </a:p>
                  </a:txBody>
                  <a:tcPr>
                    <a:solidFill>
                      <a:schemeClr val="bg2"/>
                    </a:solidFill>
                  </a:tcPr>
                </a:tc>
                <a:tc>
                  <a:txBody>
                    <a:bodyPr/>
                    <a:lstStyle/>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PSO1 [3]</a:t>
                      </a:r>
                    </a:p>
                    <a:p>
                      <a:pPr>
                        <a:lnSpc>
                          <a:spcPct val="150000"/>
                        </a:lnSpc>
                      </a:pPr>
                      <a:r>
                        <a:rPr lang="en-GB" altLang="en-US" sz="1200" dirty="0">
                          <a:solidFill>
                            <a:schemeClr val="tx1"/>
                          </a:solidFill>
                          <a:latin typeface="Times New Roman" panose="02020603050405020304" pitchFamily="18" charset="0"/>
                          <a:cs typeface="Times New Roman" panose="02020603050405020304" pitchFamily="18" charset="0"/>
                        </a:rPr>
                        <a:t>PSO2 [2]</a:t>
                      </a:r>
                    </a:p>
                  </a:txBody>
                  <a:tcPr>
                    <a:solidFill>
                      <a:schemeClr val="bg2"/>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Introduction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828800" y="4767263"/>
            <a:ext cx="5715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9" name="Content Placeholder 8"/>
          <p:cNvSpPr>
            <a:spLocks noGrp="1"/>
          </p:cNvSpPr>
          <p:nvPr>
            <p:ph sz="quarter" idx="1"/>
          </p:nvPr>
        </p:nvSpPr>
        <p:spPr>
          <a:xfrm>
            <a:off x="457200" y="1123950"/>
            <a:ext cx="8229600" cy="3703320"/>
          </a:xfrm>
        </p:spPr>
        <p:txBody>
          <a:bodyPr>
            <a:normAutofit/>
          </a:bodyPr>
          <a:lstStyle/>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A Gym Membership Management System is a software solution designed to streamline gym operations, including membership management, class scheduling, attendance tracking, and billing. </a:t>
            </a:r>
            <a:endParaRPr lang="en-US" altLang="en-US" sz="1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It enables members to register, renew memberships, and view schedules, while trainers and admins can manage classes and monitor attendance. </a:t>
            </a:r>
            <a:endParaRPr lang="en-US" altLang="en-US" sz="1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sym typeface="+mn-ea"/>
              </a:rPr>
              <a:t>Using abstraction, the system defines core functionalities in a structured and scalable way, ensuring efficient gym management.</a:t>
            </a:r>
            <a:endParaRPr lang="en-US" altLang="en-US" sz="1200" dirty="0">
              <a:latin typeface="Times New Roman" panose="02020603050405020304" pitchFamily="18" charset="0"/>
              <a:cs typeface="Times New Roman" panose="02020603050405020304" pitchFamily="18" charset="0"/>
            </a:endParaRPr>
          </a:p>
          <a:p>
            <a:pPr>
              <a:buNone/>
            </a:pPr>
            <a:endParaRPr lang="en-IN"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DBMS - Concepts Used</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524000" y="4767263"/>
            <a:ext cx="62484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6</a:t>
            </a:fld>
            <a:endParaRPr lang="en-US" altLang="en-US"/>
          </a:p>
        </p:txBody>
      </p:sp>
      <p:sp>
        <p:nvSpPr>
          <p:cNvPr id="7" name="Text Box 6"/>
          <p:cNvSpPr txBox="1"/>
          <p:nvPr/>
        </p:nvSpPr>
        <p:spPr>
          <a:xfrm>
            <a:off x="2590800" y="1200150"/>
            <a:ext cx="4572000" cy="2254885"/>
          </a:xfrm>
          <a:prstGeom prst="rect">
            <a:avLst/>
          </a:prstGeom>
          <a:noFill/>
        </p:spPr>
        <p:txBody>
          <a:bodyPr wrap="square" rtlCol="0" anchor="t">
            <a:spAutoFit/>
          </a:bodyPr>
          <a:lstStyle/>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1. Entity-Relationship Model (ER Model)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2. Normalization (Up to 5NF)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3. Primary Keys and Foreign Keys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4. Normalization and Data Integrity  </a:t>
            </a:r>
            <a:endParaRPr lang="en-US" altLang="en-GB"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GB" sz="1335" b="1" dirty="0">
                <a:latin typeface="Times New Roman" panose="02020603050405020304" pitchFamily="18" charset="0"/>
                <a:cs typeface="Times New Roman" panose="02020603050405020304" pitchFamily="18" charset="0"/>
                <a:sym typeface="+mn-ea"/>
              </a:rPr>
              <a:t>5. </a:t>
            </a:r>
            <a:r>
              <a:rPr lang="en-US" altLang="en-US" sz="1335" b="1" dirty="0">
                <a:latin typeface="Times New Roman" panose="02020603050405020304" pitchFamily="18" charset="0"/>
                <a:cs typeface="Times New Roman" panose="02020603050405020304" pitchFamily="18" charset="0"/>
                <a:sym typeface="+mn-ea"/>
              </a:rPr>
              <a:t>Transactions (ACID Properties)</a:t>
            </a:r>
            <a:endParaRPr lang="en-US" altLang="en-US" sz="1335"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1335" b="1" dirty="0">
                <a:latin typeface="Times New Roman" panose="02020603050405020304" pitchFamily="18" charset="0"/>
                <a:cs typeface="Times New Roman" panose="02020603050405020304" pitchFamily="18" charset="0"/>
                <a:sym typeface="+mn-ea"/>
              </a:rPr>
              <a:t>6.Indexes</a:t>
            </a:r>
            <a:endParaRPr lang="en-US" altLang="en-US" sz="1335" b="1" dirty="0">
              <a:latin typeface="Times New Roman" panose="02020603050405020304" pitchFamily="18" charset="0"/>
              <a:cs typeface="Times New Roman" panose="02020603050405020304" pitchFamily="18" charset="0"/>
            </a:endParaRPr>
          </a:p>
          <a:p>
            <a:pPr marL="0" indent="0" algn="just">
              <a:lnSpc>
                <a:spcPct val="150000"/>
              </a:lnSpc>
              <a:buNone/>
            </a:pPr>
            <a:endParaRPr lang="en-US" altLang="en-GB" sz="1335"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E-R DIAGRAM</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solidFill>
                  <a:srgbClr val="464653"/>
                </a:solidFill>
              </a:rPr>
              <a:t>7</a:t>
            </a:fld>
            <a:endParaRPr lang="en-US" altLang="en-US">
              <a:solidFill>
                <a:srgbClr val="464653"/>
              </a:solidFill>
            </a:endParaRPr>
          </a:p>
        </p:txBody>
      </p:sp>
      <p:sp>
        <p:nvSpPr>
          <p:cNvPr id="7" name="Footer Placeholder 3"/>
          <p:cNvSpPr>
            <a:spLocks noGrp="1"/>
          </p:cNvSpPr>
          <p:nvPr>
            <p:ph type="ftr" sz="quarter" idx="11"/>
          </p:nvPr>
        </p:nvSpPr>
        <p:spPr>
          <a:xfrm>
            <a:off x="1981200" y="4880797"/>
            <a:ext cx="5334000" cy="262703"/>
          </a:xfrm>
        </p:spPr>
        <p:txBody>
          <a:bodyPr/>
          <a:lstStyle/>
          <a:p>
            <a:pPr>
              <a:defRPr/>
            </a:pPr>
            <a:r>
              <a:rPr lang="en-US" sz="1100" b="1" dirty="0">
                <a:solidFill>
                  <a:schemeClr val="tx1"/>
                </a:solidFill>
                <a:latin typeface="Times New Roman" panose="02020603050405020304" pitchFamily="18" charset="0"/>
                <a:cs typeface="Times New Roman" panose="02020603050405020304" pitchFamily="18" charset="0"/>
              </a:rPr>
              <a:t>CGB1221 – DATABASE MANAGEMENT SYSTEMS –PROJECT REVIEW 2</a:t>
            </a:r>
          </a:p>
        </p:txBody>
      </p:sp>
      <p:sp>
        <p:nvSpPr>
          <p:cNvPr id="102" name="Slide Number Placeholder 5"/>
          <p:cNvSpPr>
            <a:spLocks noGrp="1"/>
          </p:cNvSpPr>
          <p:nvPr/>
        </p:nvSpPr>
        <p:spPr>
          <a:xfrm>
            <a:off x="739648" y="4894263"/>
            <a:ext cx="1981200" cy="274320"/>
          </a:xfrm>
          <a:prstGeom prst="rect">
            <a:avLst/>
          </a:prstGeom>
        </p:spPr>
        <p:txBody>
          <a:bodyPr vert="horz"/>
          <a:lstStyle>
            <a:lvl1pPr marL="0" algn="l" rtl="0" eaLnBrk="1" latinLnBrk="0" hangingPunct="1">
              <a:defRPr kumimoji="0" sz="1400" kern="1200">
                <a:solidFill>
                  <a:schemeClr val="tx2"/>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lstStyle>
          <a:p>
            <a:pPr>
              <a:defRPr/>
            </a:pPr>
            <a:fld id="{0E14ABD8-B1EB-4C07-9937-C8C4E38BDF00}" type="slidenum">
              <a:rPr lang="en-US" altLang="en-US" smtClean="0"/>
              <a:t>7</a:t>
            </a:fld>
            <a:endParaRPr lang="en-US" altLang="en-US"/>
          </a:p>
        </p:txBody>
      </p:sp>
      <p:sp>
        <p:nvSpPr>
          <p:cNvPr id="3" name="Rectangle: Rounded Corners 2"/>
          <p:cNvSpPr/>
          <p:nvPr/>
        </p:nvSpPr>
        <p:spPr>
          <a:xfrm>
            <a:off x="3886200" y="895350"/>
            <a:ext cx="838200"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Register</a:t>
            </a:r>
          </a:p>
        </p:txBody>
      </p:sp>
      <p:cxnSp>
        <p:nvCxnSpPr>
          <p:cNvPr id="5" name="Straight Connector 4"/>
          <p:cNvCxnSpPr/>
          <p:nvPr/>
        </p:nvCxnSpPr>
        <p:spPr>
          <a:xfrm>
            <a:off x="4724400" y="971550"/>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5257800" y="866298"/>
            <a:ext cx="685800" cy="18144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800" dirty="0"/>
              <a:t>Name</a:t>
            </a:r>
          </a:p>
        </p:txBody>
      </p:sp>
      <p:cxnSp>
        <p:nvCxnSpPr>
          <p:cNvPr id="12" name="Straight Connector 11"/>
          <p:cNvCxnSpPr>
            <a:endCxn id="13" idx="2"/>
          </p:cNvCxnSpPr>
          <p:nvPr/>
        </p:nvCxnSpPr>
        <p:spPr>
          <a:xfrm flipV="1">
            <a:off x="4724400" y="1197755"/>
            <a:ext cx="533400" cy="2395"/>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5257800" y="1123950"/>
            <a:ext cx="685800" cy="147610"/>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IN" sz="800" dirty="0"/>
              <a:t>Email</a:t>
            </a:r>
          </a:p>
        </p:txBody>
      </p:sp>
      <p:cxnSp>
        <p:nvCxnSpPr>
          <p:cNvPr id="16" name="Straight Connector 15"/>
          <p:cNvCxnSpPr/>
          <p:nvPr/>
        </p:nvCxnSpPr>
        <p:spPr>
          <a:xfrm flipH="1">
            <a:off x="3352800" y="985591"/>
            <a:ext cx="533400"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2514600" y="902373"/>
            <a:ext cx="838200"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800" dirty="0"/>
              <a:t>Password</a:t>
            </a:r>
          </a:p>
        </p:txBody>
      </p:sp>
      <p:cxnSp>
        <p:nvCxnSpPr>
          <p:cNvPr id="21" name="Straight Connector 20"/>
          <p:cNvCxnSpPr/>
          <p:nvPr/>
        </p:nvCxnSpPr>
        <p:spPr>
          <a:xfrm flipH="1" flipV="1">
            <a:off x="3352800" y="1197755"/>
            <a:ext cx="533400" cy="1155"/>
          </a:xfrm>
          <a:prstGeom prst="line">
            <a:avLst/>
          </a:prstGeom>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509520" y="1112592"/>
            <a:ext cx="838200"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Role</a:t>
            </a:r>
          </a:p>
        </p:txBody>
      </p:sp>
      <p:cxnSp>
        <p:nvCxnSpPr>
          <p:cNvPr id="27" name="Straight Connector 26"/>
          <p:cNvCxnSpPr>
            <a:stCxn id="3" idx="2"/>
          </p:cNvCxnSpPr>
          <p:nvPr/>
        </p:nvCxnSpPr>
        <p:spPr>
          <a:xfrm>
            <a:off x="4305300" y="1271587"/>
            <a:ext cx="0" cy="309563"/>
          </a:xfrm>
          <a:prstGeom prst="line">
            <a:avLst/>
          </a:prstGeom>
        </p:spPr>
        <p:style>
          <a:lnRef idx="1">
            <a:schemeClr val="accent1"/>
          </a:lnRef>
          <a:fillRef idx="0">
            <a:schemeClr val="accent1"/>
          </a:fillRef>
          <a:effectRef idx="0">
            <a:schemeClr val="accent1"/>
          </a:effectRef>
          <a:fontRef idx="minor">
            <a:schemeClr val="tx1"/>
          </a:fontRef>
        </p:style>
      </p:cxnSp>
      <p:sp>
        <p:nvSpPr>
          <p:cNvPr id="28" name="Rectangle: Rounded Corners 27"/>
          <p:cNvSpPr/>
          <p:nvPr/>
        </p:nvSpPr>
        <p:spPr>
          <a:xfrm>
            <a:off x="3931921" y="1530522"/>
            <a:ext cx="756919" cy="2346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sz="1000" dirty="0"/>
              <a:t>Login</a:t>
            </a:r>
          </a:p>
        </p:txBody>
      </p:sp>
      <p:cxnSp>
        <p:nvCxnSpPr>
          <p:cNvPr id="30" name="Straight Connector 29"/>
          <p:cNvCxnSpPr>
            <a:stCxn id="28" idx="3"/>
          </p:cNvCxnSpPr>
          <p:nvPr/>
        </p:nvCxnSpPr>
        <p:spPr>
          <a:xfrm flipV="1">
            <a:off x="4688840" y="1647823"/>
            <a:ext cx="6451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28" idx="1"/>
          </p:cNvCxnSpPr>
          <p:nvPr/>
        </p:nvCxnSpPr>
        <p:spPr>
          <a:xfrm flipH="1" flipV="1">
            <a:off x="3347720" y="1647823"/>
            <a:ext cx="584201" cy="1"/>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257800" y="1552573"/>
            <a:ext cx="990600" cy="194059"/>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password</a:t>
            </a:r>
          </a:p>
        </p:txBody>
      </p:sp>
      <p:sp>
        <p:nvSpPr>
          <p:cNvPr id="35" name="Oval 34"/>
          <p:cNvSpPr/>
          <p:nvPr/>
        </p:nvSpPr>
        <p:spPr>
          <a:xfrm>
            <a:off x="2598928" y="1561642"/>
            <a:ext cx="753872" cy="166436"/>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IN" sz="1000" dirty="0"/>
              <a:t>Email</a:t>
            </a:r>
          </a:p>
        </p:txBody>
      </p:sp>
      <p:cxnSp>
        <p:nvCxnSpPr>
          <p:cNvPr id="38" name="Straight Connector 37"/>
          <p:cNvCxnSpPr>
            <a:stCxn id="28" idx="2"/>
          </p:cNvCxnSpPr>
          <p:nvPr/>
        </p:nvCxnSpPr>
        <p:spPr>
          <a:xfrm>
            <a:off x="4310381" y="1765125"/>
            <a:ext cx="0" cy="349425"/>
          </a:xfrm>
          <a:prstGeom prst="line">
            <a:avLst/>
          </a:prstGeom>
        </p:spPr>
        <p:style>
          <a:lnRef idx="1">
            <a:schemeClr val="accent1"/>
          </a:lnRef>
          <a:fillRef idx="0">
            <a:schemeClr val="accent1"/>
          </a:fillRef>
          <a:effectRef idx="0">
            <a:schemeClr val="accent1"/>
          </a:effectRef>
          <a:fontRef idx="minor">
            <a:schemeClr val="tx1"/>
          </a:fontRef>
        </p:style>
      </p:cxnSp>
      <p:sp>
        <p:nvSpPr>
          <p:cNvPr id="40" name="Flowchart: Decision 39"/>
          <p:cNvSpPr/>
          <p:nvPr/>
        </p:nvSpPr>
        <p:spPr>
          <a:xfrm>
            <a:off x="3886204" y="2016757"/>
            <a:ext cx="868676" cy="614459"/>
          </a:xfrm>
          <a:prstGeom prst="flowChartDecision">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sz="1000" dirty="0"/>
              <a:t>Has</a:t>
            </a:r>
          </a:p>
        </p:txBody>
      </p:sp>
      <p:cxnSp>
        <p:nvCxnSpPr>
          <p:cNvPr id="8" name="Straight Connector 7">
            <a:extLst>
              <a:ext uri="{FF2B5EF4-FFF2-40B4-BE49-F238E27FC236}">
                <a16:creationId xmlns:a16="http://schemas.microsoft.com/office/drawing/2014/main" id="{AA93B89B-CC06-FA84-8E48-BECC7372FC8D}"/>
              </a:ext>
            </a:extLst>
          </p:cNvPr>
          <p:cNvCxnSpPr>
            <a:cxnSpLocks/>
          </p:cNvCxnSpPr>
          <p:nvPr/>
        </p:nvCxnSpPr>
        <p:spPr>
          <a:xfrm flipH="1">
            <a:off x="2052035" y="2313147"/>
            <a:ext cx="2057404"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6D7989DE-0A2F-410A-2168-18D9AD1ECE25}"/>
              </a:ext>
            </a:extLst>
          </p:cNvPr>
          <p:cNvSpPr/>
          <p:nvPr/>
        </p:nvSpPr>
        <p:spPr>
          <a:xfrm>
            <a:off x="244500" y="1788157"/>
            <a:ext cx="990600" cy="457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Admin</a:t>
            </a:r>
            <a:endParaRPr lang="en-IN" sz="1000" dirty="0"/>
          </a:p>
        </p:txBody>
      </p:sp>
      <p:cxnSp>
        <p:nvCxnSpPr>
          <p:cNvPr id="17" name="Straight Connector 16">
            <a:extLst>
              <a:ext uri="{FF2B5EF4-FFF2-40B4-BE49-F238E27FC236}">
                <a16:creationId xmlns:a16="http://schemas.microsoft.com/office/drawing/2014/main" id="{B77798BD-FD70-7C46-5BC8-AA36E5B08943}"/>
              </a:ext>
            </a:extLst>
          </p:cNvPr>
          <p:cNvCxnSpPr>
            <a:stCxn id="40" idx="3"/>
          </p:cNvCxnSpPr>
          <p:nvPr/>
        </p:nvCxnSpPr>
        <p:spPr>
          <a:xfrm>
            <a:off x="4754880" y="2323987"/>
            <a:ext cx="2026920"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EE0EB672-33BD-92D8-110A-C2659ED79D68}"/>
              </a:ext>
            </a:extLst>
          </p:cNvPr>
          <p:cNvSpPr/>
          <p:nvPr/>
        </p:nvSpPr>
        <p:spPr>
          <a:xfrm>
            <a:off x="7642862" y="1963578"/>
            <a:ext cx="1021076"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a:t>User</a:t>
            </a:r>
            <a:endParaRPr lang="en-IN" sz="1000" dirty="0"/>
          </a:p>
        </p:txBody>
      </p:sp>
      <p:cxnSp>
        <p:nvCxnSpPr>
          <p:cNvPr id="22" name="Straight Connector 21">
            <a:extLst>
              <a:ext uri="{FF2B5EF4-FFF2-40B4-BE49-F238E27FC236}">
                <a16:creationId xmlns:a16="http://schemas.microsoft.com/office/drawing/2014/main" id="{AEB17182-6EC8-5818-816C-9DE95BAE9ECF}"/>
              </a:ext>
            </a:extLst>
          </p:cNvPr>
          <p:cNvCxnSpPr>
            <a:stCxn id="14" idx="2"/>
          </p:cNvCxnSpPr>
          <p:nvPr/>
        </p:nvCxnSpPr>
        <p:spPr>
          <a:xfrm>
            <a:off x="739800" y="2245357"/>
            <a:ext cx="0" cy="283483"/>
          </a:xfrm>
          <a:prstGeom prst="line">
            <a:avLst/>
          </a:prstGeom>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5E571CEF-81D8-1CA6-F248-9A8EA7A86CBC}"/>
              </a:ext>
            </a:extLst>
          </p:cNvPr>
          <p:cNvSpPr/>
          <p:nvPr/>
        </p:nvSpPr>
        <p:spPr>
          <a:xfrm>
            <a:off x="244500" y="2536614"/>
            <a:ext cx="1083621" cy="53396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View_Booking</a:t>
            </a:r>
            <a:endParaRPr lang="en-IN" sz="1000" dirty="0"/>
          </a:p>
        </p:txBody>
      </p:sp>
      <p:cxnSp>
        <p:nvCxnSpPr>
          <p:cNvPr id="26" name="Straight Connector 25">
            <a:extLst>
              <a:ext uri="{FF2B5EF4-FFF2-40B4-BE49-F238E27FC236}">
                <a16:creationId xmlns:a16="http://schemas.microsoft.com/office/drawing/2014/main" id="{5C794830-DD63-330A-5307-6708A18FC84D}"/>
              </a:ext>
            </a:extLst>
          </p:cNvPr>
          <p:cNvCxnSpPr>
            <a:cxnSpLocks/>
            <a:stCxn id="24" idx="2"/>
            <a:endCxn id="29" idx="0"/>
          </p:cNvCxnSpPr>
          <p:nvPr/>
        </p:nvCxnSpPr>
        <p:spPr>
          <a:xfrm>
            <a:off x="786311" y="3070581"/>
            <a:ext cx="0" cy="209064"/>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E270F562-105B-0170-6F2F-EE7891BE5422}"/>
              </a:ext>
            </a:extLst>
          </p:cNvPr>
          <p:cNvSpPr/>
          <p:nvPr/>
        </p:nvSpPr>
        <p:spPr>
          <a:xfrm>
            <a:off x="244500" y="3279645"/>
            <a:ext cx="1083621" cy="54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View_Report</a:t>
            </a:r>
            <a:endParaRPr lang="en-IN" sz="1000" dirty="0"/>
          </a:p>
        </p:txBody>
      </p:sp>
      <p:cxnSp>
        <p:nvCxnSpPr>
          <p:cNvPr id="32" name="Straight Connector 31">
            <a:extLst>
              <a:ext uri="{FF2B5EF4-FFF2-40B4-BE49-F238E27FC236}">
                <a16:creationId xmlns:a16="http://schemas.microsoft.com/office/drawing/2014/main" id="{52D518F5-022C-464A-8028-73EC70A6726F}"/>
              </a:ext>
            </a:extLst>
          </p:cNvPr>
          <p:cNvCxnSpPr>
            <a:cxnSpLocks/>
            <a:stCxn id="29" idx="2"/>
          </p:cNvCxnSpPr>
          <p:nvPr/>
        </p:nvCxnSpPr>
        <p:spPr>
          <a:xfrm flipH="1">
            <a:off x="786310" y="3821389"/>
            <a:ext cx="1" cy="220256"/>
          </a:xfrm>
          <a:prstGeom prst="line">
            <a:avLst/>
          </a:prstGeom>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B611ED41-DAEF-A9F2-46AF-6B18BD57C4A7}"/>
              </a:ext>
            </a:extLst>
          </p:cNvPr>
          <p:cNvSpPr/>
          <p:nvPr/>
        </p:nvSpPr>
        <p:spPr>
          <a:xfrm>
            <a:off x="244500" y="3985953"/>
            <a:ext cx="1083621" cy="54174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Fee_Status</a:t>
            </a:r>
            <a:endParaRPr lang="en-IN" sz="1000" dirty="0"/>
          </a:p>
        </p:txBody>
      </p:sp>
      <p:cxnSp>
        <p:nvCxnSpPr>
          <p:cNvPr id="39" name="Straight Connector 38">
            <a:extLst>
              <a:ext uri="{FF2B5EF4-FFF2-40B4-BE49-F238E27FC236}">
                <a16:creationId xmlns:a16="http://schemas.microsoft.com/office/drawing/2014/main" id="{B8AB9532-7DD4-739F-E43D-4E39F8F5B151}"/>
              </a:ext>
            </a:extLst>
          </p:cNvPr>
          <p:cNvCxnSpPr>
            <a:stCxn id="18" idx="2"/>
          </p:cNvCxnSpPr>
          <p:nvPr/>
        </p:nvCxnSpPr>
        <p:spPr>
          <a:xfrm>
            <a:off x="8153400" y="2339815"/>
            <a:ext cx="0" cy="361282"/>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Rounded Corners 40">
            <a:extLst>
              <a:ext uri="{FF2B5EF4-FFF2-40B4-BE49-F238E27FC236}">
                <a16:creationId xmlns:a16="http://schemas.microsoft.com/office/drawing/2014/main" id="{0AE7AAE7-11C0-DB2E-8F35-83CECB58FD36}"/>
              </a:ext>
            </a:extLst>
          </p:cNvPr>
          <p:cNvSpPr/>
          <p:nvPr/>
        </p:nvSpPr>
        <p:spPr>
          <a:xfrm>
            <a:off x="7581900" y="2536947"/>
            <a:ext cx="1207765" cy="3283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Book_Slot</a:t>
            </a:r>
            <a:endParaRPr lang="en-IN" sz="1000" dirty="0"/>
          </a:p>
        </p:txBody>
      </p:sp>
      <p:cxnSp>
        <p:nvCxnSpPr>
          <p:cNvPr id="43" name="Straight Connector 42">
            <a:extLst>
              <a:ext uri="{FF2B5EF4-FFF2-40B4-BE49-F238E27FC236}">
                <a16:creationId xmlns:a16="http://schemas.microsoft.com/office/drawing/2014/main" id="{9762127D-5A3A-D41D-A259-6DCB13B9A25C}"/>
              </a:ext>
            </a:extLst>
          </p:cNvPr>
          <p:cNvCxnSpPr>
            <a:stCxn id="41" idx="2"/>
          </p:cNvCxnSpPr>
          <p:nvPr/>
        </p:nvCxnSpPr>
        <p:spPr>
          <a:xfrm flipH="1">
            <a:off x="8185782" y="2865247"/>
            <a:ext cx="1" cy="305096"/>
          </a:xfrm>
          <a:prstGeom prst="line">
            <a:avLst/>
          </a:prstGeom>
        </p:spPr>
        <p:style>
          <a:lnRef idx="1">
            <a:schemeClr val="accent1"/>
          </a:lnRef>
          <a:fillRef idx="0">
            <a:schemeClr val="accent1"/>
          </a:fillRef>
          <a:effectRef idx="0">
            <a:schemeClr val="accent1"/>
          </a:effectRef>
          <a:fontRef idx="minor">
            <a:schemeClr val="tx1"/>
          </a:fontRef>
        </p:style>
      </p:cxnSp>
      <p:sp>
        <p:nvSpPr>
          <p:cNvPr id="44" name="Rectangle: Rounded Corners 43">
            <a:extLst>
              <a:ext uri="{FF2B5EF4-FFF2-40B4-BE49-F238E27FC236}">
                <a16:creationId xmlns:a16="http://schemas.microsoft.com/office/drawing/2014/main" id="{70A023EA-D3C3-385C-7617-BC1C1E4953BB}"/>
              </a:ext>
            </a:extLst>
          </p:cNvPr>
          <p:cNvSpPr/>
          <p:nvPr/>
        </p:nvSpPr>
        <p:spPr>
          <a:xfrm>
            <a:off x="7511795" y="3166349"/>
            <a:ext cx="1295400"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solidFill>
                  <a:schemeClr val="tx1"/>
                </a:solidFill>
              </a:rPr>
              <a:t>Add_Report</a:t>
            </a:r>
            <a:endParaRPr lang="en-IN" sz="1000" dirty="0">
              <a:solidFill>
                <a:schemeClr val="tx1"/>
              </a:solidFill>
            </a:endParaRPr>
          </a:p>
        </p:txBody>
      </p:sp>
      <p:sp>
        <p:nvSpPr>
          <p:cNvPr id="47" name="Rectangle: Rounded Corners 46">
            <a:extLst>
              <a:ext uri="{FF2B5EF4-FFF2-40B4-BE49-F238E27FC236}">
                <a16:creationId xmlns:a16="http://schemas.microsoft.com/office/drawing/2014/main" id="{1773D575-9990-4718-3FB5-3C5E18910B6F}"/>
              </a:ext>
            </a:extLst>
          </p:cNvPr>
          <p:cNvSpPr/>
          <p:nvPr/>
        </p:nvSpPr>
        <p:spPr>
          <a:xfrm>
            <a:off x="7543799" y="3779115"/>
            <a:ext cx="1219199" cy="394278"/>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Diet_Plan</a:t>
            </a:r>
            <a:endParaRPr lang="en-IN" sz="1000" dirty="0"/>
          </a:p>
        </p:txBody>
      </p:sp>
      <p:cxnSp>
        <p:nvCxnSpPr>
          <p:cNvPr id="50" name="Straight Connector 49">
            <a:extLst>
              <a:ext uri="{FF2B5EF4-FFF2-40B4-BE49-F238E27FC236}">
                <a16:creationId xmlns:a16="http://schemas.microsoft.com/office/drawing/2014/main" id="{AD6AE6E0-FFCA-E4AB-5847-ECB485A0CBAB}"/>
              </a:ext>
            </a:extLst>
          </p:cNvPr>
          <p:cNvCxnSpPr>
            <a:cxnSpLocks/>
          </p:cNvCxnSpPr>
          <p:nvPr/>
        </p:nvCxnSpPr>
        <p:spPr>
          <a:xfrm flipV="1">
            <a:off x="2052035" y="1530522"/>
            <a:ext cx="0" cy="79346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5634D68-EC86-311A-EFAB-1C688D6549B0}"/>
              </a:ext>
            </a:extLst>
          </p:cNvPr>
          <p:cNvCxnSpPr/>
          <p:nvPr/>
        </p:nvCxnSpPr>
        <p:spPr>
          <a:xfrm flipH="1">
            <a:off x="1143000" y="1530522"/>
            <a:ext cx="9090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E1FC79-A2F9-3D5F-E284-EE617BD46444}"/>
              </a:ext>
            </a:extLst>
          </p:cNvPr>
          <p:cNvCxnSpPr/>
          <p:nvPr/>
        </p:nvCxnSpPr>
        <p:spPr>
          <a:xfrm>
            <a:off x="739648" y="1530522"/>
            <a:ext cx="40335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E5ECDC0-8F71-0AC4-50A6-3B728BC13675}"/>
              </a:ext>
            </a:extLst>
          </p:cNvPr>
          <p:cNvCxnSpPr/>
          <p:nvPr/>
        </p:nvCxnSpPr>
        <p:spPr>
          <a:xfrm>
            <a:off x="739648" y="1530522"/>
            <a:ext cx="0" cy="2346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EB32C3D-CE82-E3B1-1908-365B9DEC1774}"/>
              </a:ext>
            </a:extLst>
          </p:cNvPr>
          <p:cNvCxnSpPr/>
          <p:nvPr/>
        </p:nvCxnSpPr>
        <p:spPr>
          <a:xfrm flipV="1">
            <a:off x="6781800" y="1581150"/>
            <a:ext cx="0" cy="74283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F8C0C0B-BDC3-8622-CE2D-9CBCC1584AD1}"/>
              </a:ext>
            </a:extLst>
          </p:cNvPr>
          <p:cNvCxnSpPr/>
          <p:nvPr/>
        </p:nvCxnSpPr>
        <p:spPr>
          <a:xfrm>
            <a:off x="6781800" y="1581150"/>
            <a:ext cx="1371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DDD6AD-69DE-FD80-42C1-271121AA46B9}"/>
              </a:ext>
            </a:extLst>
          </p:cNvPr>
          <p:cNvCxnSpPr>
            <a:endCxn id="18" idx="0"/>
          </p:cNvCxnSpPr>
          <p:nvPr/>
        </p:nvCxnSpPr>
        <p:spPr>
          <a:xfrm>
            <a:off x="8153400" y="1581150"/>
            <a:ext cx="0" cy="38242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0AE7752-AFD2-2A28-8AD6-1AAAF52CDF68}"/>
              </a:ext>
            </a:extLst>
          </p:cNvPr>
          <p:cNvCxnSpPr>
            <a:cxnSpLocks/>
          </p:cNvCxnSpPr>
          <p:nvPr/>
        </p:nvCxnSpPr>
        <p:spPr>
          <a:xfrm flipV="1">
            <a:off x="1354755" y="2609538"/>
            <a:ext cx="723914" cy="1"/>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a:extLst>
              <a:ext uri="{FF2B5EF4-FFF2-40B4-BE49-F238E27FC236}">
                <a16:creationId xmlns:a16="http://schemas.microsoft.com/office/drawing/2014/main" id="{AAF561B0-EE77-258B-9360-99B449A34AB4}"/>
              </a:ext>
            </a:extLst>
          </p:cNvPr>
          <p:cNvSpPr/>
          <p:nvPr/>
        </p:nvSpPr>
        <p:spPr>
          <a:xfrm>
            <a:off x="2065352" y="2417755"/>
            <a:ext cx="1083621" cy="344442"/>
          </a:xfrm>
          <a:prstGeom prst="ellipse">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000" dirty="0"/>
              <a:t>Customer</a:t>
            </a:r>
            <a:endParaRPr lang="en-IN" sz="1000" dirty="0"/>
          </a:p>
        </p:txBody>
      </p:sp>
      <p:cxnSp>
        <p:nvCxnSpPr>
          <p:cNvPr id="68" name="Straight Connector 67">
            <a:extLst>
              <a:ext uri="{FF2B5EF4-FFF2-40B4-BE49-F238E27FC236}">
                <a16:creationId xmlns:a16="http://schemas.microsoft.com/office/drawing/2014/main" id="{B00AFEDF-D436-E4F5-E1C6-848CB5DA648F}"/>
              </a:ext>
            </a:extLst>
          </p:cNvPr>
          <p:cNvCxnSpPr/>
          <p:nvPr/>
        </p:nvCxnSpPr>
        <p:spPr>
          <a:xfrm>
            <a:off x="1328121" y="2952750"/>
            <a:ext cx="778845" cy="0"/>
          </a:xfrm>
          <a:prstGeom prst="line">
            <a:avLst/>
          </a:prstGeom>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C5462746-C600-0A18-CA26-282C8E2AFBE3}"/>
              </a:ext>
            </a:extLst>
          </p:cNvPr>
          <p:cNvSpPr/>
          <p:nvPr/>
        </p:nvSpPr>
        <p:spPr>
          <a:xfrm>
            <a:off x="2133600" y="2864918"/>
            <a:ext cx="1083621" cy="23085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Status</a:t>
            </a:r>
            <a:endParaRPr lang="en-IN" sz="1000" dirty="0"/>
          </a:p>
        </p:txBody>
      </p:sp>
      <p:cxnSp>
        <p:nvCxnSpPr>
          <p:cNvPr id="74" name="Straight Connector 73">
            <a:extLst>
              <a:ext uri="{FF2B5EF4-FFF2-40B4-BE49-F238E27FC236}">
                <a16:creationId xmlns:a16="http://schemas.microsoft.com/office/drawing/2014/main" id="{3BF13EED-0975-F39E-FDF0-D89AF68ECDB5}"/>
              </a:ext>
            </a:extLst>
          </p:cNvPr>
          <p:cNvCxnSpPr/>
          <p:nvPr/>
        </p:nvCxnSpPr>
        <p:spPr>
          <a:xfrm>
            <a:off x="1354755" y="3409950"/>
            <a:ext cx="752211" cy="0"/>
          </a:xfrm>
          <a:prstGeom prst="line">
            <a:avLst/>
          </a:prstGeom>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26C3C8B-6D0F-5F63-72CF-F297805CEA1D}"/>
              </a:ext>
            </a:extLst>
          </p:cNvPr>
          <p:cNvSpPr/>
          <p:nvPr/>
        </p:nvSpPr>
        <p:spPr>
          <a:xfrm>
            <a:off x="2133600" y="3279645"/>
            <a:ext cx="1295399" cy="26294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View_report</a:t>
            </a:r>
            <a:endParaRPr lang="en-IN" sz="1000" dirty="0"/>
          </a:p>
        </p:txBody>
      </p:sp>
      <p:cxnSp>
        <p:nvCxnSpPr>
          <p:cNvPr id="77" name="Straight Connector 76">
            <a:extLst>
              <a:ext uri="{FF2B5EF4-FFF2-40B4-BE49-F238E27FC236}">
                <a16:creationId xmlns:a16="http://schemas.microsoft.com/office/drawing/2014/main" id="{AE4C1062-6134-22F0-775F-1C15A80906C9}"/>
              </a:ext>
            </a:extLst>
          </p:cNvPr>
          <p:cNvCxnSpPr>
            <a:cxnSpLocks/>
          </p:cNvCxnSpPr>
          <p:nvPr/>
        </p:nvCxnSpPr>
        <p:spPr>
          <a:xfrm>
            <a:off x="1354755" y="3741354"/>
            <a:ext cx="778845" cy="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5F40E9AE-CAF3-5958-FDDD-F8F0C3B0E2F7}"/>
              </a:ext>
            </a:extLst>
          </p:cNvPr>
          <p:cNvSpPr/>
          <p:nvPr/>
        </p:nvSpPr>
        <p:spPr>
          <a:xfrm>
            <a:off x="2133600" y="3638550"/>
            <a:ext cx="1447798" cy="220252"/>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Analyze</a:t>
            </a:r>
            <a:endParaRPr lang="en-IN" sz="1000" dirty="0"/>
          </a:p>
        </p:txBody>
      </p:sp>
      <p:cxnSp>
        <p:nvCxnSpPr>
          <p:cNvPr id="81" name="Straight Connector 80">
            <a:extLst>
              <a:ext uri="{FF2B5EF4-FFF2-40B4-BE49-F238E27FC236}">
                <a16:creationId xmlns:a16="http://schemas.microsoft.com/office/drawing/2014/main" id="{FB9B6223-49FB-E337-4C4A-7C246B016982}"/>
              </a:ext>
            </a:extLst>
          </p:cNvPr>
          <p:cNvCxnSpPr/>
          <p:nvPr/>
        </p:nvCxnSpPr>
        <p:spPr>
          <a:xfrm>
            <a:off x="1354755" y="4086967"/>
            <a:ext cx="1007445"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91D192C5-475F-D6A0-F193-394430A042AE}"/>
              </a:ext>
            </a:extLst>
          </p:cNvPr>
          <p:cNvSpPr/>
          <p:nvPr/>
        </p:nvSpPr>
        <p:spPr>
          <a:xfrm>
            <a:off x="2362199" y="3988602"/>
            <a:ext cx="1213837" cy="22025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Amount</a:t>
            </a:r>
            <a:endParaRPr lang="en-IN" sz="1000" dirty="0"/>
          </a:p>
        </p:txBody>
      </p:sp>
      <p:cxnSp>
        <p:nvCxnSpPr>
          <p:cNvPr id="84" name="Straight Connector 83">
            <a:extLst>
              <a:ext uri="{FF2B5EF4-FFF2-40B4-BE49-F238E27FC236}">
                <a16:creationId xmlns:a16="http://schemas.microsoft.com/office/drawing/2014/main" id="{43E0519C-1924-EDAC-0579-C9E5978C241F}"/>
              </a:ext>
            </a:extLst>
          </p:cNvPr>
          <p:cNvCxnSpPr>
            <a:cxnSpLocks/>
          </p:cNvCxnSpPr>
          <p:nvPr/>
        </p:nvCxnSpPr>
        <p:spPr>
          <a:xfrm>
            <a:off x="1354755" y="4481245"/>
            <a:ext cx="1154765"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6F29260B-BFFB-96ED-CD99-DBD5D0012842}"/>
              </a:ext>
            </a:extLst>
          </p:cNvPr>
          <p:cNvSpPr/>
          <p:nvPr/>
        </p:nvSpPr>
        <p:spPr>
          <a:xfrm>
            <a:off x="2356839" y="4315133"/>
            <a:ext cx="1219199" cy="3159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Status</a:t>
            </a:r>
            <a:endParaRPr lang="en-IN" sz="1000" dirty="0"/>
          </a:p>
        </p:txBody>
      </p:sp>
      <p:cxnSp>
        <p:nvCxnSpPr>
          <p:cNvPr id="88" name="Straight Connector 87">
            <a:extLst>
              <a:ext uri="{FF2B5EF4-FFF2-40B4-BE49-F238E27FC236}">
                <a16:creationId xmlns:a16="http://schemas.microsoft.com/office/drawing/2014/main" id="{83708840-71AD-395C-1F62-626656F54196}"/>
              </a:ext>
            </a:extLst>
          </p:cNvPr>
          <p:cNvCxnSpPr>
            <a:stCxn id="44" idx="2"/>
          </p:cNvCxnSpPr>
          <p:nvPr/>
        </p:nvCxnSpPr>
        <p:spPr>
          <a:xfrm>
            <a:off x="8159495" y="3542586"/>
            <a:ext cx="1" cy="3471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47CBA53C-1392-C96C-A864-F5968C292ED5}"/>
              </a:ext>
            </a:extLst>
          </p:cNvPr>
          <p:cNvCxnSpPr>
            <a:stCxn id="47" idx="2"/>
          </p:cNvCxnSpPr>
          <p:nvPr/>
        </p:nvCxnSpPr>
        <p:spPr>
          <a:xfrm flipH="1">
            <a:off x="8153398" y="4173393"/>
            <a:ext cx="1" cy="307852"/>
          </a:xfrm>
          <a:prstGeom prst="line">
            <a:avLst/>
          </a:prstGeom>
        </p:spPr>
        <p:style>
          <a:lnRef idx="1">
            <a:schemeClr val="accent1"/>
          </a:lnRef>
          <a:fillRef idx="0">
            <a:schemeClr val="accent1"/>
          </a:fillRef>
          <a:effectRef idx="0">
            <a:schemeClr val="accent1"/>
          </a:effectRef>
          <a:fontRef idx="minor">
            <a:schemeClr val="tx1"/>
          </a:fontRef>
        </p:style>
      </p:cxnSp>
      <p:sp>
        <p:nvSpPr>
          <p:cNvPr id="93" name="Rectangle: Rounded Corners 92">
            <a:extLst>
              <a:ext uri="{FF2B5EF4-FFF2-40B4-BE49-F238E27FC236}">
                <a16:creationId xmlns:a16="http://schemas.microsoft.com/office/drawing/2014/main" id="{C45CF863-7F3C-D39D-DB7F-70A371B87C88}"/>
              </a:ext>
            </a:extLst>
          </p:cNvPr>
          <p:cNvSpPr/>
          <p:nvPr/>
        </p:nvSpPr>
        <p:spPr>
          <a:xfrm>
            <a:off x="7587996" y="4339578"/>
            <a:ext cx="1256638" cy="37623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1000" dirty="0" err="1"/>
              <a:t>Fee_Pay</a:t>
            </a:r>
            <a:endParaRPr lang="en-IN" sz="1000" dirty="0"/>
          </a:p>
        </p:txBody>
      </p:sp>
      <p:cxnSp>
        <p:nvCxnSpPr>
          <p:cNvPr id="95" name="Straight Connector 94">
            <a:extLst>
              <a:ext uri="{FF2B5EF4-FFF2-40B4-BE49-F238E27FC236}">
                <a16:creationId xmlns:a16="http://schemas.microsoft.com/office/drawing/2014/main" id="{F69A547D-EE5D-238E-B9D7-1D9E6F472EBC}"/>
              </a:ext>
            </a:extLst>
          </p:cNvPr>
          <p:cNvCxnSpPr>
            <a:cxnSpLocks/>
          </p:cNvCxnSpPr>
          <p:nvPr/>
        </p:nvCxnSpPr>
        <p:spPr>
          <a:xfrm flipH="1">
            <a:off x="6964830" y="2611823"/>
            <a:ext cx="6477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C701D07-88C9-E3AA-AEA5-00021CE72BD4}"/>
              </a:ext>
            </a:extLst>
          </p:cNvPr>
          <p:cNvCxnSpPr>
            <a:cxnSpLocks/>
          </p:cNvCxnSpPr>
          <p:nvPr/>
        </p:nvCxnSpPr>
        <p:spPr>
          <a:xfrm flipH="1">
            <a:off x="6964830" y="2803597"/>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Oval 98">
            <a:extLst>
              <a:ext uri="{FF2B5EF4-FFF2-40B4-BE49-F238E27FC236}">
                <a16:creationId xmlns:a16="http://schemas.microsoft.com/office/drawing/2014/main" id="{7361CE05-D0F2-77C2-816E-4D893F3D55CF}"/>
              </a:ext>
            </a:extLst>
          </p:cNvPr>
          <p:cNvSpPr/>
          <p:nvPr/>
        </p:nvSpPr>
        <p:spPr>
          <a:xfrm>
            <a:off x="5699910" y="2417755"/>
            <a:ext cx="1293670" cy="344441"/>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Select_slot</a:t>
            </a:r>
            <a:endParaRPr lang="en-IN" sz="1000" dirty="0"/>
          </a:p>
        </p:txBody>
      </p:sp>
      <p:sp>
        <p:nvSpPr>
          <p:cNvPr id="100" name="Oval 99">
            <a:extLst>
              <a:ext uri="{FF2B5EF4-FFF2-40B4-BE49-F238E27FC236}">
                <a16:creationId xmlns:a16="http://schemas.microsoft.com/office/drawing/2014/main" id="{6CEE63EC-7728-9A69-F7A7-2B103BAF4E5E}"/>
              </a:ext>
            </a:extLst>
          </p:cNvPr>
          <p:cNvSpPr/>
          <p:nvPr/>
        </p:nvSpPr>
        <p:spPr>
          <a:xfrm>
            <a:off x="5692800" y="2742611"/>
            <a:ext cx="1321299" cy="26879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Submit</a:t>
            </a:r>
            <a:endParaRPr lang="en-IN" dirty="0"/>
          </a:p>
        </p:txBody>
      </p:sp>
      <p:cxnSp>
        <p:nvCxnSpPr>
          <p:cNvPr id="103" name="Straight Connector 102">
            <a:extLst>
              <a:ext uri="{FF2B5EF4-FFF2-40B4-BE49-F238E27FC236}">
                <a16:creationId xmlns:a16="http://schemas.microsoft.com/office/drawing/2014/main" id="{E86BE094-AB29-A857-F610-E661B965BDEF}"/>
              </a:ext>
            </a:extLst>
          </p:cNvPr>
          <p:cNvCxnSpPr>
            <a:cxnSpLocks/>
          </p:cNvCxnSpPr>
          <p:nvPr/>
        </p:nvCxnSpPr>
        <p:spPr>
          <a:xfrm flipH="1">
            <a:off x="6781800" y="3209638"/>
            <a:ext cx="7619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E851B73E-1D89-48CD-AC56-FC7773F14EA8}"/>
              </a:ext>
            </a:extLst>
          </p:cNvPr>
          <p:cNvCxnSpPr>
            <a:cxnSpLocks/>
          </p:cNvCxnSpPr>
          <p:nvPr/>
        </p:nvCxnSpPr>
        <p:spPr>
          <a:xfrm flipH="1" flipV="1">
            <a:off x="6800850" y="3495656"/>
            <a:ext cx="704849" cy="12188"/>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A75B8C3D-D595-88CF-B758-E6B10DFDA86C}"/>
              </a:ext>
            </a:extLst>
          </p:cNvPr>
          <p:cNvSpPr/>
          <p:nvPr/>
        </p:nvSpPr>
        <p:spPr>
          <a:xfrm>
            <a:off x="5638802" y="3039012"/>
            <a:ext cx="1162048" cy="32483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Details</a:t>
            </a:r>
            <a:endParaRPr lang="en-IN" sz="1000" dirty="0"/>
          </a:p>
        </p:txBody>
      </p:sp>
      <p:sp>
        <p:nvSpPr>
          <p:cNvPr id="108" name="Oval 107">
            <a:extLst>
              <a:ext uri="{FF2B5EF4-FFF2-40B4-BE49-F238E27FC236}">
                <a16:creationId xmlns:a16="http://schemas.microsoft.com/office/drawing/2014/main" id="{DA28970A-F2B4-8A96-BDE1-EB296F8B4181}"/>
              </a:ext>
            </a:extLst>
          </p:cNvPr>
          <p:cNvSpPr/>
          <p:nvPr/>
        </p:nvSpPr>
        <p:spPr>
          <a:xfrm>
            <a:off x="5662285" y="3320604"/>
            <a:ext cx="1138565" cy="39150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Book_Slot</a:t>
            </a:r>
            <a:endParaRPr lang="en-IN" sz="1000" dirty="0"/>
          </a:p>
        </p:txBody>
      </p:sp>
      <p:cxnSp>
        <p:nvCxnSpPr>
          <p:cNvPr id="11" name="Straight Connector 10">
            <a:extLst>
              <a:ext uri="{FF2B5EF4-FFF2-40B4-BE49-F238E27FC236}">
                <a16:creationId xmlns:a16="http://schemas.microsoft.com/office/drawing/2014/main" id="{12282549-AE55-D1FA-044C-8CCB2F41D2B8}"/>
              </a:ext>
            </a:extLst>
          </p:cNvPr>
          <p:cNvCxnSpPr>
            <a:cxnSpLocks/>
          </p:cNvCxnSpPr>
          <p:nvPr/>
        </p:nvCxnSpPr>
        <p:spPr>
          <a:xfrm>
            <a:off x="6800850" y="3852361"/>
            <a:ext cx="781050" cy="6441"/>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B0B2784-215F-28D2-6A76-4E53C3921BF4}"/>
              </a:ext>
            </a:extLst>
          </p:cNvPr>
          <p:cNvSpPr/>
          <p:nvPr/>
        </p:nvSpPr>
        <p:spPr>
          <a:xfrm>
            <a:off x="5725668" y="3719613"/>
            <a:ext cx="1078842" cy="287137"/>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Report</a:t>
            </a:r>
            <a:endParaRPr lang="en-IN" sz="1000" dirty="0"/>
          </a:p>
        </p:txBody>
      </p:sp>
      <p:cxnSp>
        <p:nvCxnSpPr>
          <p:cNvPr id="31" name="Straight Connector 30">
            <a:extLst>
              <a:ext uri="{FF2B5EF4-FFF2-40B4-BE49-F238E27FC236}">
                <a16:creationId xmlns:a16="http://schemas.microsoft.com/office/drawing/2014/main" id="{E058B44A-9A89-85C4-D844-F74968606D4D}"/>
              </a:ext>
            </a:extLst>
          </p:cNvPr>
          <p:cNvCxnSpPr>
            <a:cxnSpLocks/>
          </p:cNvCxnSpPr>
          <p:nvPr/>
        </p:nvCxnSpPr>
        <p:spPr>
          <a:xfrm flipH="1" flipV="1">
            <a:off x="6800850" y="4118481"/>
            <a:ext cx="742949" cy="11761"/>
          </a:xfrm>
          <a:prstGeom prst="line">
            <a:avLst/>
          </a:prstGeom>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EEAFCCED-A4C2-1C5C-E04C-B8AC95CC0B16}"/>
              </a:ext>
            </a:extLst>
          </p:cNvPr>
          <p:cNvSpPr/>
          <p:nvPr/>
        </p:nvSpPr>
        <p:spPr>
          <a:xfrm>
            <a:off x="5744411" y="4006750"/>
            <a:ext cx="1083620" cy="3159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err="1"/>
              <a:t>Diet_Food</a:t>
            </a:r>
            <a:endParaRPr lang="en-IN" sz="1000" dirty="0"/>
          </a:p>
        </p:txBody>
      </p:sp>
      <p:cxnSp>
        <p:nvCxnSpPr>
          <p:cNvPr id="51" name="Straight Connector 50">
            <a:extLst>
              <a:ext uri="{FF2B5EF4-FFF2-40B4-BE49-F238E27FC236}">
                <a16:creationId xmlns:a16="http://schemas.microsoft.com/office/drawing/2014/main" id="{7B9D52AE-58F8-ABC1-92A3-001B054CFB93}"/>
              </a:ext>
            </a:extLst>
          </p:cNvPr>
          <p:cNvCxnSpPr/>
          <p:nvPr/>
        </p:nvCxnSpPr>
        <p:spPr>
          <a:xfrm>
            <a:off x="6828031" y="4450039"/>
            <a:ext cx="753869"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A4760377-35ED-589D-11C3-BC8C832E9E73}"/>
              </a:ext>
            </a:extLst>
          </p:cNvPr>
          <p:cNvSpPr/>
          <p:nvPr/>
        </p:nvSpPr>
        <p:spPr>
          <a:xfrm>
            <a:off x="5725668" y="4345973"/>
            <a:ext cx="1206609" cy="26270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Plan</a:t>
            </a:r>
            <a:endParaRPr lang="en-IN" dirty="0"/>
          </a:p>
        </p:txBody>
      </p:sp>
      <p:cxnSp>
        <p:nvCxnSpPr>
          <p:cNvPr id="56" name="Straight Connector 55">
            <a:extLst>
              <a:ext uri="{FF2B5EF4-FFF2-40B4-BE49-F238E27FC236}">
                <a16:creationId xmlns:a16="http://schemas.microsoft.com/office/drawing/2014/main" id="{9D967CED-FC80-80D8-0013-2638FF4B09F6}"/>
              </a:ext>
            </a:extLst>
          </p:cNvPr>
          <p:cNvCxnSpPr>
            <a:cxnSpLocks/>
          </p:cNvCxnSpPr>
          <p:nvPr/>
        </p:nvCxnSpPr>
        <p:spPr>
          <a:xfrm flipH="1">
            <a:off x="6964830" y="4715815"/>
            <a:ext cx="64770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6B575A07-3FD0-D1BB-CD7C-FC00E6F9A843}"/>
              </a:ext>
            </a:extLst>
          </p:cNvPr>
          <p:cNvSpPr/>
          <p:nvPr/>
        </p:nvSpPr>
        <p:spPr>
          <a:xfrm>
            <a:off x="5867400" y="4631046"/>
            <a:ext cx="1097430" cy="22466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t>Amount</a:t>
            </a:r>
            <a:endParaRPr lang="en-IN" sz="1000" dirty="0"/>
          </a:p>
        </p:txBody>
      </p:sp>
      <p:cxnSp>
        <p:nvCxnSpPr>
          <p:cNvPr id="64" name="Straight Connector 63">
            <a:extLst>
              <a:ext uri="{FF2B5EF4-FFF2-40B4-BE49-F238E27FC236}">
                <a16:creationId xmlns:a16="http://schemas.microsoft.com/office/drawing/2014/main" id="{55F114B3-682E-E35C-E7FF-FDA72790C45F}"/>
              </a:ext>
            </a:extLst>
          </p:cNvPr>
          <p:cNvCxnSpPr>
            <a:cxnSpLocks/>
            <a:stCxn id="66" idx="6"/>
            <a:endCxn id="99" idx="2"/>
          </p:cNvCxnSpPr>
          <p:nvPr/>
        </p:nvCxnSpPr>
        <p:spPr>
          <a:xfrm>
            <a:off x="3148973" y="2589976"/>
            <a:ext cx="25509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A719D-B81D-3EB4-85D3-5190933930EB}"/>
              </a:ext>
            </a:extLst>
          </p:cNvPr>
          <p:cNvCxnSpPr>
            <a:cxnSpLocks/>
          </p:cNvCxnSpPr>
          <p:nvPr/>
        </p:nvCxnSpPr>
        <p:spPr>
          <a:xfrm>
            <a:off x="3198355" y="2946899"/>
            <a:ext cx="2513312" cy="135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C1F79DA-5E36-FDCD-269F-E1ADCCFABE16}"/>
              </a:ext>
            </a:extLst>
          </p:cNvPr>
          <p:cNvCxnSpPr>
            <a:endCxn id="107" idx="2"/>
          </p:cNvCxnSpPr>
          <p:nvPr/>
        </p:nvCxnSpPr>
        <p:spPr>
          <a:xfrm flipV="1">
            <a:off x="3428999" y="3201431"/>
            <a:ext cx="2209803" cy="20851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7F011FC4-F9CE-CC79-EF4E-096A4D74CDEA}"/>
              </a:ext>
            </a:extLst>
          </p:cNvPr>
          <p:cNvCxnSpPr>
            <a:cxnSpLocks/>
            <a:stCxn id="79" idx="6"/>
            <a:endCxn id="108" idx="2"/>
          </p:cNvCxnSpPr>
          <p:nvPr/>
        </p:nvCxnSpPr>
        <p:spPr>
          <a:xfrm flipV="1">
            <a:off x="3581398" y="3516358"/>
            <a:ext cx="2080887" cy="232318"/>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F058908-0C45-86AC-F806-D5DD2C4794EA}"/>
              </a:ext>
            </a:extLst>
          </p:cNvPr>
          <p:cNvCxnSpPr>
            <a:stCxn id="79" idx="6"/>
            <a:endCxn id="20" idx="2"/>
          </p:cNvCxnSpPr>
          <p:nvPr/>
        </p:nvCxnSpPr>
        <p:spPr>
          <a:xfrm>
            <a:off x="3581398" y="3748676"/>
            <a:ext cx="2144270" cy="114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5C84FBC-B540-4797-50C6-E4D656B74E4E}"/>
              </a:ext>
            </a:extLst>
          </p:cNvPr>
          <p:cNvCxnSpPr>
            <a:stCxn id="79" idx="6"/>
            <a:endCxn id="45" idx="2"/>
          </p:cNvCxnSpPr>
          <p:nvPr/>
        </p:nvCxnSpPr>
        <p:spPr>
          <a:xfrm>
            <a:off x="3581398" y="3748676"/>
            <a:ext cx="2163013" cy="416031"/>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9868F77-A8FA-EE88-1F67-DF87BDC7604E}"/>
              </a:ext>
            </a:extLst>
          </p:cNvPr>
          <p:cNvCxnSpPr>
            <a:stCxn id="53" idx="2"/>
            <a:endCxn id="82" idx="6"/>
          </p:cNvCxnSpPr>
          <p:nvPr/>
        </p:nvCxnSpPr>
        <p:spPr>
          <a:xfrm flipH="1" flipV="1">
            <a:off x="3576036" y="4098729"/>
            <a:ext cx="2149632" cy="3785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9F7A482B-AE2B-6718-3F55-5A60E7031985}"/>
              </a:ext>
            </a:extLst>
          </p:cNvPr>
          <p:cNvCxnSpPr>
            <a:cxnSpLocks/>
            <a:stCxn id="86" idx="6"/>
            <a:endCxn id="60" idx="2"/>
          </p:cNvCxnSpPr>
          <p:nvPr/>
        </p:nvCxnSpPr>
        <p:spPr>
          <a:xfrm>
            <a:off x="3576038" y="4473090"/>
            <a:ext cx="2291362" cy="270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735"/>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905000" y="4781550"/>
            <a:ext cx="5715000" cy="228600"/>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8</a:t>
            </a:fld>
            <a:endParaRPr lang="en-US" altLang="en-US"/>
          </a:p>
        </p:txBody>
      </p:sp>
      <p:sp>
        <p:nvSpPr>
          <p:cNvPr id="18" name="Text Box 17"/>
          <p:cNvSpPr txBox="1"/>
          <p:nvPr/>
        </p:nvSpPr>
        <p:spPr>
          <a:xfrm>
            <a:off x="3886200" y="1047750"/>
            <a:ext cx="1233170" cy="252095"/>
          </a:xfrm>
          <a:prstGeom prst="rect">
            <a:avLst/>
          </a:prstGeom>
          <a:noFill/>
        </p:spPr>
        <p:txBody>
          <a:bodyPr wrap="square" rtlCol="0">
            <a:noAutofit/>
          </a:bodyPr>
          <a:lstStyle/>
          <a:p>
            <a:endParaRPr lang="en-IN" altLang="en-US" sz="120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412750" y="903605"/>
            <a:ext cx="7726045" cy="380809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 - Description</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1295400" y="4767263"/>
            <a:ext cx="6477000" cy="376237"/>
          </a:xfrm>
        </p:spPr>
        <p:txBody>
          <a:bodyPr/>
          <a:lstStyle/>
          <a:p>
            <a:pPr algn="ctr">
              <a:defRPr/>
            </a:pPr>
            <a:r>
              <a:rPr lang="en-IN" sz="1100" b="1" dirty="0">
                <a:solidFill>
                  <a:schemeClr val="tx1"/>
                </a:solidFill>
                <a:latin typeface="Times New Roman" panose="02020603050405020304" pitchFamily="18" charset="0"/>
                <a:cs typeface="Times New Roman" panose="02020603050405020304" pitchFamily="18" charset="0"/>
              </a:rPr>
              <a:t>CGB1221 – DATABASE MANAGEMENT SYSTEMS - PROJECT REVIEW-2</a:t>
            </a:r>
            <a:endParaRPr lang="en-US" sz="1100"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3" name="Content Placeholder 2"/>
          <p:cNvSpPr>
            <a:spLocks noGrp="1"/>
          </p:cNvSpPr>
          <p:nvPr>
            <p:ph sz="quarter" idx="1"/>
          </p:nvPr>
        </p:nvSpPr>
        <p:spPr/>
        <p:txBody>
          <a:bodyPr>
            <a:normAutofit fontScale="25000"/>
          </a:bodyPr>
          <a:lstStyle/>
          <a:p>
            <a:pPr marL="0" marR="0" lvl="0" indent="0" algn="just" rtl="0">
              <a:lnSpc>
                <a:spcPct val="150000"/>
              </a:lnSpc>
              <a:spcBef>
                <a:spcPts val="0"/>
              </a:spcBef>
              <a:spcAft>
                <a:spcPts val="0"/>
              </a:spcAft>
              <a:buNone/>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LOGIN MANAGEMENT:</a:t>
            </a:r>
            <a:endParaRPr lang="en-IN" altLang="en-US" sz="4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User Authentication:</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Verifying the identity of users through credentials like username and password, or more advanced </a:t>
            </a:r>
            <a:r>
              <a:rPr lang="en-IN"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methods like two-factor authentication (2FA) or biometric verification.</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Access Control:</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Determining which parts of the system different users can access based on their roles (e.g., admin, staff, member). This ensures that sensitive information is protected and that users only have access to the functions they need.</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50000"/>
              </a:lnSpc>
              <a:spcBef>
                <a:spcPts val="0"/>
              </a:spcBef>
              <a:spcAft>
                <a:spcPts val="0"/>
              </a:spcAft>
              <a:buNone/>
            </a:pPr>
            <a:r>
              <a:rPr lang="en-IN"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SYSTEM USER MANAGEMENT:</a:t>
            </a:r>
            <a:endParaRPr lang="en-US" sz="48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User Roles: </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Defines different levels of access and permissions based on roles. Common roles include:</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Administrators:</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Full control over the system, including user management, setting permissions, and overseeing operations.</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Staff:</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Ability to manage member details, track attendance, schedule classes, and handle billing.</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R="0" lvl="0" algn="just" rtl="0">
              <a:lnSpc>
                <a:spcPct val="150000"/>
              </a:lnSpc>
              <a:spcBef>
                <a:spcPts val="0"/>
              </a:spcBef>
              <a:spcAft>
                <a:spcPts val="0"/>
              </a:spcAft>
              <a:buFont typeface="Wingdings" panose="05000000000000000000" charset="0"/>
              <a:buChar char="Ø"/>
            </a:pPr>
            <a:r>
              <a:rPr lang="en-US" altLang="en-US" sz="4800" b="1">
                <a:solidFill>
                  <a:schemeClr val="dk1"/>
                </a:solidFill>
                <a:latin typeface="Times New Roman" panose="02020603050405020304"/>
                <a:ea typeface="Times New Roman" panose="02020603050405020304"/>
                <a:cs typeface="Times New Roman" panose="02020603050405020304"/>
                <a:sym typeface="Times New Roman" panose="02020603050405020304"/>
              </a:rPr>
              <a:t>Members:</a:t>
            </a:r>
            <a:r>
              <a:rPr lang="en-US" altLang="en-US" sz="4800">
                <a:solidFill>
                  <a:schemeClr val="dk1"/>
                </a:solidFill>
                <a:latin typeface="Times New Roman" panose="02020603050405020304"/>
                <a:ea typeface="Times New Roman" panose="02020603050405020304"/>
                <a:cs typeface="Times New Roman" panose="02020603050405020304"/>
                <a:sym typeface="Times New Roman" panose="02020603050405020304"/>
              </a:rPr>
              <a:t> Can log in to book classes, view schedules, update their information, and make payments.</a:t>
            </a:r>
            <a:endParaRPr lang="en-US" altLang="en-US" sz="480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lang="en-IN" sz="4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1154</Words>
  <Application>Microsoft Office PowerPoint</Application>
  <PresentationFormat>On-screen Show (16:9)</PresentationFormat>
  <Paragraphs>178</Paragraphs>
  <Slides>18</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18</vt:i4>
      </vt:variant>
    </vt:vector>
  </HeadingPairs>
  <TitlesOfParts>
    <vt:vector size="27" baseType="lpstr">
      <vt:lpstr>Arial</vt:lpstr>
      <vt:lpstr>Bookman Old Style</vt:lpstr>
      <vt:lpstr>Calibri</vt:lpstr>
      <vt:lpstr>Gill Sans MT</vt:lpstr>
      <vt:lpstr>Times New Roman</vt:lpstr>
      <vt:lpstr>Wingdings</vt:lpstr>
      <vt:lpstr>Wingdings 3</vt:lpstr>
      <vt:lpstr>Origin</vt:lpstr>
      <vt:lpstr>1_Origin</vt:lpstr>
      <vt:lpstr>CGB1221 – DATABASE MANAGEMENT SYSTEMS PROJECT REVIEW-2</vt:lpstr>
      <vt:lpstr>Title of the Project</vt:lpstr>
      <vt:lpstr>Abstract </vt:lpstr>
      <vt:lpstr>Abstract with CO/PO Mapping</vt:lpstr>
      <vt:lpstr>Introduction</vt:lpstr>
      <vt:lpstr>DBMS - Concepts Used</vt:lpstr>
      <vt:lpstr>E-R DIAGRAM</vt:lpstr>
      <vt:lpstr>Proposed Architecture</vt:lpstr>
      <vt:lpstr>Proposed Architecture - Description</vt:lpstr>
      <vt:lpstr>List of Modules</vt:lpstr>
      <vt:lpstr>Module Description</vt:lpstr>
      <vt:lpstr>Module Description (Cont..)</vt:lpstr>
      <vt:lpstr>Software Specification  (Tools / Programming Languages used)</vt:lpstr>
      <vt:lpstr>Sample Screen shot</vt:lpstr>
      <vt:lpstr>PowerPoint Presentation</vt:lpstr>
      <vt:lpstr>Sample Screen shot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cp:revision>
  <dcterms:created xsi:type="dcterms:W3CDTF">2025-04-27T12:40:00Z</dcterms:created>
  <dcterms:modified xsi:type="dcterms:W3CDTF">2025-05-14T16:35:18Z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6786FF4DA30146339985ABD66427B6E9_12</vt:lpwstr>
  </property>
  <property fmtid="{D5CDD505-2E9C-101B-9397-08002B2CF9AE}" pid="3" name="KSOProductBuildVer">
    <vt:lpwstr>1033-12.2.0.20795</vt:lpwstr>
  </property>
</Properties>
</file>