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7" r:id="rId3"/>
  </p:sldMasterIdLst>
  <p:notesMasterIdLst>
    <p:notesMasterId r:id="rId17"/>
  </p:notesMasterIdLst>
  <p:sldIdLst>
    <p:sldId id="3948" r:id="rId4"/>
    <p:sldId id="3958" r:id="rId5"/>
    <p:sldId id="3959" r:id="rId6"/>
    <p:sldId id="3947" r:id="rId7"/>
    <p:sldId id="3949" r:id="rId8"/>
    <p:sldId id="3954" r:id="rId9"/>
    <p:sldId id="3950" r:id="rId10"/>
    <p:sldId id="3951" r:id="rId11"/>
    <p:sldId id="3960" r:id="rId12"/>
    <p:sldId id="3961" r:id="rId13"/>
    <p:sldId id="3962" r:id="rId14"/>
    <p:sldId id="3952" r:id="rId15"/>
    <p:sldId id="39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A1"/>
    <a:srgbClr val="002060"/>
    <a:srgbClr val="0091DA"/>
    <a:srgbClr val="00B0F0"/>
    <a:srgbClr val="00B09B"/>
    <a:srgbClr val="C00000"/>
    <a:srgbClr val="470A68"/>
    <a:srgbClr val="483698"/>
    <a:srgbClr val="6D2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41D21-BDF6-43A1-BBC9-BE5BDA900656}" v="176" dt="2021-05-18T21:50:41.181"/>
    <p1510:client id="{E916B52B-AB80-46E0-A8C4-D888D585B237}" v="31" dt="2021-05-19T11:02:50.052"/>
    <p1510:client id="{F2771F19-F5EB-4DD1-8A81-1F0622B2B3CD}" v="911" dt="2021-05-19T12:23:01.813"/>
    <p1510:client id="{F3420B65-53DC-4615-AD03-BC7C2FBD95EE}" v="46" dt="2021-05-18T21:54:54.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82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7B15C-3533-49D9-B13A-04F8FDFDA3C1}"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ED52-6EC1-4DF1-88D0-17CE4EB82588}" type="slidenum">
              <a:rPr lang="en-US" smtClean="0"/>
              <a:t>‹#›</a:t>
            </a:fld>
            <a:endParaRPr lang="en-US"/>
          </a:p>
        </p:txBody>
      </p:sp>
    </p:spTree>
    <p:extLst>
      <p:ext uri="{BB962C8B-B14F-4D97-AF65-F5344CB8AC3E}">
        <p14:creationId xmlns:p14="http://schemas.microsoft.com/office/powerpoint/2010/main" val="211125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810140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117573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378630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145127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163499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153153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300032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52282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309095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289926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166969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334167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800100"/>
            <a:ext cx="3840163" cy="2160588"/>
          </a:xfrm>
          <a:prstGeom prst="rect">
            <a:avLst/>
          </a:prstGeom>
          <a:noFill/>
          <a:ln w="12700">
            <a:solidFill>
              <a:prstClr val="black"/>
            </a:solidFill>
          </a:ln>
        </p:spPr>
      </p:sp>
      <p:sp>
        <p:nvSpPr>
          <p:cNvPr id="3" name="Notes Placeholder 2"/>
          <p:cNvSpPr>
            <a:spLocks noGrp="1"/>
          </p:cNvSpPr>
          <p:nvPr>
            <p:ph type="body" idx="1"/>
          </p:nvPr>
        </p:nvSpPr>
        <p:spPr>
          <a:xfrm>
            <a:off x="1173163" y="3079750"/>
            <a:ext cx="9386887" cy="2520950"/>
          </a:xfrm>
          <a:prstGeom prst="rect">
            <a:avLst/>
          </a:prstGeom>
        </p:spPr>
        <p:txBody>
          <a:bodyPr/>
          <a:lstStyle/>
          <a:p>
            <a:endParaRPr lang="en-GB"/>
          </a:p>
        </p:txBody>
      </p:sp>
    </p:spTree>
    <p:extLst>
      <p:ext uri="{BB962C8B-B14F-4D97-AF65-F5344CB8AC3E}">
        <p14:creationId xmlns:p14="http://schemas.microsoft.com/office/powerpoint/2010/main" val="398707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B761-15BA-47D4-8184-119EC46BA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95141D-7374-4B77-B7D4-ECB4B967A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6BE75-8A95-426B-8196-B8FEDC450F4D}"/>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1861DB62-AA3B-4C14-932E-C3AFC2E98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079A2-01D9-43D9-8975-0286216C664E}"/>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10397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AD6D-D132-4654-A22F-2C87D2714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B9206-1C3D-4A5A-BFBE-6ED172F38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277D2-905F-4052-BFD9-049E1ADE49C2}"/>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F2379274-D7F9-4D95-A4A6-26F701BBC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611E-1C12-45DA-97C6-2760DA8A46A0}"/>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60889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ACA66-5D01-4730-81CD-33D05A3A8D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B494-88C5-41B5-BB4B-2C13A784F5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E9732-7249-48BA-A7C2-EB49379F1CA8}"/>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496AD3C1-75A6-4E60-8AA9-1AF83C63D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2B2D9-C52A-4599-8DFF-1498DE4F30F2}"/>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285173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 y="-13446"/>
            <a:ext cx="12192000" cy="687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solidFill>
                <a:schemeClr val="bg1"/>
              </a:solidFill>
            </a:endParaRPr>
          </a:p>
        </p:txBody>
      </p:sp>
      <p:sp>
        <p:nvSpPr>
          <p:cNvPr id="2" name="Title 1"/>
          <p:cNvSpPr>
            <a:spLocks noGrp="1"/>
          </p:cNvSpPr>
          <p:nvPr>
            <p:ph type="title"/>
          </p:nvPr>
        </p:nvSpPr>
        <p:spPr>
          <a:xfrm>
            <a:off x="838200" y="228600"/>
            <a:ext cx="10515600" cy="549275"/>
          </a:xfrm>
          <a:prstGeom prst="rect">
            <a:avLst/>
          </a:prstGeom>
        </p:spPr>
        <p:txBody>
          <a:bodyPr>
            <a:normAutofit/>
          </a:bodyPr>
          <a:lstStyle>
            <a:lvl1pPr>
              <a:defRPr sz="2382">
                <a:latin typeface="Univers LT Std 45 Light" panose="020B0403020202020204" pitchFamily="34" charset="0"/>
              </a:defRPr>
            </a:lvl1pPr>
          </a:lstStyle>
          <a:p>
            <a:r>
              <a:rPr lang="en-US"/>
              <a:t>Click to edit Master title style</a:t>
            </a:r>
            <a:endParaRPr lang="en-GB"/>
          </a:p>
        </p:txBody>
      </p:sp>
      <p:sp>
        <p:nvSpPr>
          <p:cNvPr id="4" name="object 3">
            <a:extLst>
              <a:ext uri="{FF2B5EF4-FFF2-40B4-BE49-F238E27FC236}">
                <a16:creationId xmlns:a16="http://schemas.microsoft.com/office/drawing/2014/main" id="{EF6F412C-005E-4E39-AAC8-E7119A92CC8C}"/>
              </a:ext>
            </a:extLst>
          </p:cNvPr>
          <p:cNvSpPr/>
          <p:nvPr userDrawn="1"/>
        </p:nvSpPr>
        <p:spPr bwMode="gray">
          <a:xfrm>
            <a:off x="-2" y="1"/>
            <a:ext cx="1219200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2060"/>
          </a:solidFill>
        </p:spPr>
        <p:txBody>
          <a:bodyPr wrap="square" lIns="0" tIns="0" rIns="0" bIns="0" rtlCol="0">
            <a:noAutofit/>
          </a:bodyPr>
          <a:lstStyle/>
          <a:p>
            <a:endParaRPr>
              <a:solidFill>
                <a:prstClr val="black"/>
              </a:solidFill>
            </a:endParaRPr>
          </a:p>
        </p:txBody>
      </p:sp>
      <p:sp>
        <p:nvSpPr>
          <p:cNvPr id="6" name="object 6">
            <a:extLst>
              <a:ext uri="{FF2B5EF4-FFF2-40B4-BE49-F238E27FC236}">
                <a16:creationId xmlns:a16="http://schemas.microsoft.com/office/drawing/2014/main" id="{6A226EE5-83F8-44BF-B63F-9319100C3A4A}"/>
              </a:ext>
            </a:extLst>
          </p:cNvPr>
          <p:cNvSpPr/>
          <p:nvPr userDrawn="1"/>
        </p:nvSpPr>
        <p:spPr>
          <a:xfrm flipH="1">
            <a:off x="-1078322" y="3561124"/>
            <a:ext cx="4290059" cy="5126734"/>
          </a:xfrm>
          <a:prstGeom prst="rect">
            <a:avLst/>
          </a:prstGeom>
          <a:blipFill>
            <a:blip r:embed="rId2" cstate="print">
              <a:lum bright="70000" contrast="-70000"/>
            </a:blip>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0B68C34D-3714-4A7B-B89D-38E00A8D0715}"/>
              </a:ext>
            </a:extLst>
          </p:cNvPr>
          <p:cNvSpPr/>
          <p:nvPr userDrawn="1"/>
        </p:nvSpPr>
        <p:spPr>
          <a:xfrm rot="10800000" flipH="1">
            <a:off x="8740141" y="-1565610"/>
            <a:ext cx="4290059" cy="5126734"/>
          </a:xfrm>
          <a:prstGeom prst="rect">
            <a:avLst/>
          </a:prstGeom>
          <a:blipFill>
            <a:blip r:embed="rId2" cstate="print">
              <a:lum bright="70000" contrast="-70000"/>
            </a:blip>
            <a:stretch>
              <a:fillRect/>
            </a:stretch>
          </a:blipFill>
        </p:spPr>
        <p:txBody>
          <a:bodyPr wrap="square" lIns="0" tIns="0" rIns="0" bIns="0" rtlCol="0"/>
          <a:lstStyle/>
          <a:p>
            <a:endParaRPr/>
          </a:p>
        </p:txBody>
      </p:sp>
    </p:spTree>
    <p:extLst>
      <p:ext uri="{BB962C8B-B14F-4D97-AF65-F5344CB8AC3E}">
        <p14:creationId xmlns:p14="http://schemas.microsoft.com/office/powerpoint/2010/main" val="854848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00338D"/>
                </a:solidFill>
                <a:cs typeface="Arial" charset="0"/>
              </a:rPr>
              <a:pPr algn="r" defTabSz="763822" fontAlgn="base">
                <a:spcBef>
                  <a:spcPct val="40000"/>
                </a:spcBef>
                <a:spcAft>
                  <a:spcPct val="0"/>
                </a:spcAft>
              </a:pPr>
              <a:t>‹#›</a:t>
            </a:fld>
            <a:endParaRPr lang="en-GB" sz="752">
              <a:solidFill>
                <a:srgbClr val="00338D"/>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3600" b="0">
                <a:latin typeface="KPMG Extralight" panose="020B030303020204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341125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solidFill>
                <a:srgbClr val="FFFFFF"/>
              </a:solidFill>
              <a:latin typeface="Univers LT Std 45 Light" panose="020B0403020202020204" pitchFamily="34" charset="0"/>
            </a:endParaRPr>
          </a:p>
        </p:txBody>
      </p:sp>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FFFFFF"/>
                </a:solidFill>
                <a:cs typeface="Arial" charset="0"/>
              </a:rPr>
              <a:pPr algn="r" defTabSz="763822" fontAlgn="base">
                <a:spcBef>
                  <a:spcPct val="40000"/>
                </a:spcBef>
                <a:spcAft>
                  <a:spcPct val="0"/>
                </a:spcAft>
              </a:pPr>
              <a:t>‹#›</a:t>
            </a:fld>
            <a:endParaRPr lang="en-GB" sz="752">
              <a:solidFill>
                <a:srgbClr val="FFFFFF"/>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4400" b="0">
                <a:solidFill>
                  <a:schemeClr val="bg1"/>
                </a:solidFill>
                <a:latin typeface="KPMG Extralight" panose="020B0303030202040204" pitchFamily="34" charset="0"/>
              </a:defRPr>
            </a:lvl1pPr>
          </a:lstStyle>
          <a:p>
            <a:r>
              <a:rPr lang="en-US"/>
              <a:t>Click to edit Master title style</a:t>
            </a:r>
            <a:endParaRPr lang="en-GB"/>
          </a:p>
        </p:txBody>
      </p:sp>
      <p:sp>
        <p:nvSpPr>
          <p:cNvPr id="5"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chemeClr val="bg1"/>
          </a:solidFill>
        </p:spPr>
        <p:txBody>
          <a:bodyPr wrap="square" lIns="0" tIns="0" rIns="0" bIns="0" rtlCol="0"/>
          <a:lstStyle/>
          <a:p>
            <a:endParaRPr>
              <a:solidFill>
                <a:srgbClr val="FFFFFF"/>
              </a:solidFill>
            </a:endParaRPr>
          </a:p>
        </p:txBody>
      </p:sp>
      <p:sp>
        <p:nvSpPr>
          <p:cNvPr id="6" name="TextBox 5"/>
          <p:cNvSpPr txBox="1"/>
          <p:nvPr userDrawn="1"/>
        </p:nvSpPr>
        <p:spPr>
          <a:xfrm>
            <a:off x="1313317" y="6503644"/>
            <a:ext cx="4717775" cy="276999"/>
          </a:xfrm>
          <a:prstGeom prst="rect">
            <a:avLst/>
          </a:prstGeom>
          <a:noFill/>
        </p:spPr>
        <p:txBody>
          <a:bodyPr wrap="square" lIns="0" tIns="0" rIns="0" bIns="0" rtlCol="0">
            <a:spAutoFit/>
          </a:bodyPr>
          <a:lstStyle/>
          <a:p>
            <a:r>
              <a:rPr lang="en-US" sz="600">
                <a:solidFill>
                  <a:srgbClr val="FFFFFF"/>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a:solidFill>
                <a:srgbClr val="FFFFFF"/>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50496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9728" y="246224"/>
            <a:ext cx="11552542" cy="776605"/>
          </a:xfrm>
          <a:prstGeom prst="rect">
            <a:avLst/>
          </a:prstGeom>
        </p:spPr>
        <p:txBody>
          <a:bodyPr lIns="0" tIns="0" rIns="0" bIns="0"/>
          <a:lstStyle>
            <a:lvl1pPr>
              <a:defRPr sz="2000" b="1" i="0">
                <a:solidFill>
                  <a:srgbClr val="009FDA"/>
                </a:solidFill>
                <a:latin typeface="Univers 47 CondensedLight"/>
                <a:cs typeface="Univers 47 CondensedLight"/>
              </a:defRPr>
            </a:lvl1pPr>
          </a:lstStyle>
          <a:p>
            <a:endParaRPr/>
          </a:p>
        </p:txBody>
      </p:sp>
      <p:sp>
        <p:nvSpPr>
          <p:cNvPr id="3" name="Holder 3"/>
          <p:cNvSpPr>
            <a:spLocks noGrp="1"/>
          </p:cNvSpPr>
          <p:nvPr>
            <p:ph type="body" idx="1"/>
          </p:nvPr>
        </p:nvSpPr>
        <p:spPr>
          <a:xfrm>
            <a:off x="2041393" y="1736427"/>
            <a:ext cx="8109215" cy="3359150"/>
          </a:xfrm>
          <a:prstGeom prst="rect">
            <a:avLst/>
          </a:prstGeom>
        </p:spPr>
        <p:txBody>
          <a:bodyPr lIns="0" tIns="0" rIns="0" bIns="0"/>
          <a:lstStyle>
            <a:lvl1pPr>
              <a:defRPr sz="1800" b="1" i="0">
                <a:solidFill>
                  <a:srgbClr val="EBB700"/>
                </a:solidFill>
                <a:latin typeface="Univers 47 CondensedLight"/>
                <a:cs typeface="Univers 47 CondensedLight"/>
              </a:defRPr>
            </a:lvl1pPr>
          </a:lstStyle>
          <a:p>
            <a:endParaRPr/>
          </a:p>
        </p:txBody>
      </p:sp>
      <p:sp>
        <p:nvSpPr>
          <p:cNvPr id="4" name="Holder 4"/>
          <p:cNvSpPr>
            <a:spLocks noGrp="1"/>
          </p:cNvSpPr>
          <p:nvPr>
            <p:ph type="ftr" sz="quarter" idx="5"/>
          </p:nvPr>
        </p:nvSpPr>
        <p:spPr>
          <a:xfrm>
            <a:off x="4145281" y="6377940"/>
            <a:ext cx="3901439" cy="342900"/>
          </a:xfrm>
          <a:prstGeom prst="rect">
            <a:avLst/>
          </a:prstGeom>
        </p:spPr>
        <p:txBody>
          <a:bodyPr lIns="0" tIns="0" rIns="0" bIns="0"/>
          <a:lstStyle>
            <a:lvl1pPr algn="ctr">
              <a:defRPr>
                <a:solidFill>
                  <a:schemeClr val="tx1">
                    <a:tint val="75000"/>
                  </a:schemeClr>
                </a:solidFill>
              </a:defRPr>
            </a:lvl1pPr>
          </a:lstStyle>
          <a:p>
            <a:endParaRPr>
              <a:solidFill>
                <a:srgbClr val="000000">
                  <a:tint val="75000"/>
                </a:srgbClr>
              </a:solidFill>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solidFill>
                  <a:srgbClr val="000000">
                    <a:tint val="75000"/>
                  </a:srgbClr>
                </a:solidFill>
              </a:rPr>
              <a:pPr/>
              <a:t>11/30/2022</a:t>
            </a:fld>
            <a:endParaRPr lang="en-US">
              <a:solidFill>
                <a:srgbClr val="000000">
                  <a:tint val="75000"/>
                </a:srgbClr>
              </a:solidFill>
            </a:endParaRPr>
          </a:p>
        </p:txBody>
      </p:sp>
      <p:sp>
        <p:nvSpPr>
          <p:cNvPr id="6" name="Holder 6"/>
          <p:cNvSpPr>
            <a:spLocks noGrp="1"/>
          </p:cNvSpPr>
          <p:nvPr>
            <p:ph type="sldNum" sz="quarter" idx="7"/>
          </p:nvPr>
        </p:nvSpPr>
        <p:spPr>
          <a:xfrm>
            <a:off x="11731200" y="6570172"/>
            <a:ext cx="182880" cy="114300"/>
          </a:xfrm>
          <a:prstGeom prst="rect">
            <a:avLst/>
          </a:prstGeom>
        </p:spPr>
        <p:txBody>
          <a:bodyPr lIns="0" tIns="0" rIns="0" bIns="0"/>
          <a:lstStyle>
            <a:lvl1pPr>
              <a:defRPr sz="700" b="0" i="0">
                <a:solidFill>
                  <a:schemeClr val="tx1"/>
                </a:solidFill>
                <a:latin typeface="Univers 45 Light"/>
                <a:cs typeface="Univers 45 Light"/>
              </a:defRPr>
            </a:lvl1pPr>
          </a:lstStyle>
          <a:p>
            <a:pPr marL="25400"/>
            <a:fld id="{81D60167-4931-47E6-BA6A-407CBD079E47}" type="slidenum">
              <a:rPr lang="en-GB" spc="-5" smtClean="0">
                <a:solidFill>
                  <a:srgbClr val="000000"/>
                </a:solidFill>
              </a:rPr>
              <a:pPr marL="25400"/>
              <a:t>‹#›</a:t>
            </a:fld>
            <a:endParaRPr lang="en-GB" spc="-5">
              <a:solidFill>
                <a:srgbClr val="000000"/>
              </a:solidFill>
            </a:endParaRPr>
          </a:p>
        </p:txBody>
      </p:sp>
    </p:spTree>
    <p:extLst>
      <p:ext uri="{BB962C8B-B14F-4D97-AF65-F5344CB8AC3E}">
        <p14:creationId xmlns:p14="http://schemas.microsoft.com/office/powerpoint/2010/main" val="405198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00338D"/>
                </a:solidFill>
                <a:cs typeface="Arial" charset="0"/>
              </a:rPr>
              <a:pPr algn="r" defTabSz="763822" fontAlgn="base">
                <a:spcBef>
                  <a:spcPct val="40000"/>
                </a:spcBef>
                <a:spcAft>
                  <a:spcPct val="0"/>
                </a:spcAft>
              </a:pPr>
              <a:t>‹#›</a:t>
            </a:fld>
            <a:endParaRPr lang="en-GB" sz="752">
              <a:solidFill>
                <a:srgbClr val="00338D"/>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3600" b="0">
                <a:latin typeface="KPMG Extralight" panose="020B030303020204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341125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solidFill>
                <a:srgbClr val="FFFFFF"/>
              </a:solidFill>
              <a:latin typeface="Univers LT Std 45 Light" panose="020B0403020202020204" pitchFamily="34" charset="0"/>
            </a:endParaRPr>
          </a:p>
        </p:txBody>
      </p:sp>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FFFFFF"/>
                </a:solidFill>
                <a:cs typeface="Arial" charset="0"/>
              </a:rPr>
              <a:pPr algn="r" defTabSz="763822" fontAlgn="base">
                <a:spcBef>
                  <a:spcPct val="40000"/>
                </a:spcBef>
                <a:spcAft>
                  <a:spcPct val="0"/>
                </a:spcAft>
              </a:pPr>
              <a:t>‹#›</a:t>
            </a:fld>
            <a:endParaRPr lang="en-GB" sz="752">
              <a:solidFill>
                <a:srgbClr val="FFFFFF"/>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4400" b="0">
                <a:solidFill>
                  <a:schemeClr val="bg1"/>
                </a:solidFill>
                <a:latin typeface="KPMG Extralight" panose="020B0303030202040204" pitchFamily="34" charset="0"/>
              </a:defRPr>
            </a:lvl1pPr>
          </a:lstStyle>
          <a:p>
            <a:r>
              <a:rPr lang="en-US"/>
              <a:t>Click to edit Master title style</a:t>
            </a:r>
            <a:endParaRPr lang="en-GB"/>
          </a:p>
        </p:txBody>
      </p:sp>
      <p:sp>
        <p:nvSpPr>
          <p:cNvPr id="5"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chemeClr val="bg1"/>
          </a:solidFill>
        </p:spPr>
        <p:txBody>
          <a:bodyPr wrap="square" lIns="0" tIns="0" rIns="0" bIns="0" rtlCol="0"/>
          <a:lstStyle/>
          <a:p>
            <a:endParaRPr>
              <a:solidFill>
                <a:srgbClr val="FFFFFF"/>
              </a:solidFill>
            </a:endParaRPr>
          </a:p>
        </p:txBody>
      </p:sp>
      <p:sp>
        <p:nvSpPr>
          <p:cNvPr id="6" name="TextBox 5"/>
          <p:cNvSpPr txBox="1"/>
          <p:nvPr userDrawn="1"/>
        </p:nvSpPr>
        <p:spPr>
          <a:xfrm>
            <a:off x="1313317" y="6503644"/>
            <a:ext cx="4717775" cy="276999"/>
          </a:xfrm>
          <a:prstGeom prst="rect">
            <a:avLst/>
          </a:prstGeom>
          <a:noFill/>
        </p:spPr>
        <p:txBody>
          <a:bodyPr wrap="square" lIns="0" tIns="0" rIns="0" bIns="0" rtlCol="0">
            <a:spAutoFit/>
          </a:bodyPr>
          <a:lstStyle/>
          <a:p>
            <a:r>
              <a:rPr lang="en-US" sz="600">
                <a:solidFill>
                  <a:srgbClr val="FFFFFF"/>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a:solidFill>
                <a:srgbClr val="FFFFFF"/>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504966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9728" y="246224"/>
            <a:ext cx="11552542" cy="776605"/>
          </a:xfrm>
          <a:prstGeom prst="rect">
            <a:avLst/>
          </a:prstGeom>
        </p:spPr>
        <p:txBody>
          <a:bodyPr lIns="0" tIns="0" rIns="0" bIns="0"/>
          <a:lstStyle>
            <a:lvl1pPr>
              <a:defRPr sz="2000" b="1" i="0">
                <a:solidFill>
                  <a:srgbClr val="009FDA"/>
                </a:solidFill>
                <a:latin typeface="Univers 47 CondensedLight"/>
                <a:cs typeface="Univers 47 CondensedLight"/>
              </a:defRPr>
            </a:lvl1pPr>
          </a:lstStyle>
          <a:p>
            <a:endParaRPr/>
          </a:p>
        </p:txBody>
      </p:sp>
      <p:sp>
        <p:nvSpPr>
          <p:cNvPr id="3" name="Holder 3"/>
          <p:cNvSpPr>
            <a:spLocks noGrp="1"/>
          </p:cNvSpPr>
          <p:nvPr>
            <p:ph type="body" idx="1"/>
          </p:nvPr>
        </p:nvSpPr>
        <p:spPr>
          <a:xfrm>
            <a:off x="2041393" y="1736427"/>
            <a:ext cx="8109215" cy="3359150"/>
          </a:xfrm>
          <a:prstGeom prst="rect">
            <a:avLst/>
          </a:prstGeom>
        </p:spPr>
        <p:txBody>
          <a:bodyPr lIns="0" tIns="0" rIns="0" bIns="0"/>
          <a:lstStyle>
            <a:lvl1pPr>
              <a:defRPr sz="1800" b="1" i="0">
                <a:solidFill>
                  <a:srgbClr val="EBB700"/>
                </a:solidFill>
                <a:latin typeface="Univers 47 CondensedLight"/>
                <a:cs typeface="Univers 47 CondensedLight"/>
              </a:defRPr>
            </a:lvl1pPr>
          </a:lstStyle>
          <a:p>
            <a:endParaRPr/>
          </a:p>
        </p:txBody>
      </p:sp>
      <p:sp>
        <p:nvSpPr>
          <p:cNvPr id="4" name="Holder 4"/>
          <p:cNvSpPr>
            <a:spLocks noGrp="1"/>
          </p:cNvSpPr>
          <p:nvPr>
            <p:ph type="ftr" sz="quarter" idx="5"/>
          </p:nvPr>
        </p:nvSpPr>
        <p:spPr>
          <a:xfrm>
            <a:off x="4145281" y="6377940"/>
            <a:ext cx="3901439" cy="342900"/>
          </a:xfrm>
          <a:prstGeom prst="rect">
            <a:avLst/>
          </a:prstGeom>
        </p:spPr>
        <p:txBody>
          <a:bodyPr lIns="0" tIns="0" rIns="0" bIns="0"/>
          <a:lstStyle>
            <a:lvl1pPr algn="ctr">
              <a:defRPr>
                <a:solidFill>
                  <a:schemeClr val="tx1">
                    <a:tint val="75000"/>
                  </a:schemeClr>
                </a:solidFill>
              </a:defRPr>
            </a:lvl1pPr>
          </a:lstStyle>
          <a:p>
            <a:endParaRPr>
              <a:solidFill>
                <a:srgbClr val="000000">
                  <a:tint val="75000"/>
                </a:srgbClr>
              </a:solidFill>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solidFill>
                  <a:srgbClr val="000000">
                    <a:tint val="75000"/>
                  </a:srgbClr>
                </a:solidFill>
              </a:rPr>
              <a:pPr/>
              <a:t>11/30/2022</a:t>
            </a:fld>
            <a:endParaRPr lang="en-US">
              <a:solidFill>
                <a:srgbClr val="000000">
                  <a:tint val="75000"/>
                </a:srgbClr>
              </a:solidFill>
            </a:endParaRPr>
          </a:p>
        </p:txBody>
      </p:sp>
      <p:sp>
        <p:nvSpPr>
          <p:cNvPr id="6" name="Holder 6"/>
          <p:cNvSpPr>
            <a:spLocks noGrp="1"/>
          </p:cNvSpPr>
          <p:nvPr>
            <p:ph type="sldNum" sz="quarter" idx="7"/>
          </p:nvPr>
        </p:nvSpPr>
        <p:spPr>
          <a:xfrm>
            <a:off x="11731200" y="6570172"/>
            <a:ext cx="182880" cy="114300"/>
          </a:xfrm>
          <a:prstGeom prst="rect">
            <a:avLst/>
          </a:prstGeom>
        </p:spPr>
        <p:txBody>
          <a:bodyPr lIns="0" tIns="0" rIns="0" bIns="0"/>
          <a:lstStyle>
            <a:lvl1pPr>
              <a:defRPr sz="700" b="0" i="0">
                <a:solidFill>
                  <a:schemeClr val="tx1"/>
                </a:solidFill>
                <a:latin typeface="Univers 45 Light"/>
                <a:cs typeface="Univers 45 Light"/>
              </a:defRPr>
            </a:lvl1pPr>
          </a:lstStyle>
          <a:p>
            <a:pPr marL="25400"/>
            <a:fld id="{81D60167-4931-47E6-BA6A-407CBD079E47}" type="slidenum">
              <a:rPr lang="en-GB" spc="-5" smtClean="0">
                <a:solidFill>
                  <a:srgbClr val="000000"/>
                </a:solidFill>
              </a:rPr>
              <a:pPr marL="25400"/>
              <a:t>‹#›</a:t>
            </a:fld>
            <a:endParaRPr lang="en-GB" spc="-5">
              <a:solidFill>
                <a:srgbClr val="000000"/>
              </a:solidFill>
            </a:endParaRPr>
          </a:p>
        </p:txBody>
      </p:sp>
    </p:spTree>
    <p:extLst>
      <p:ext uri="{BB962C8B-B14F-4D97-AF65-F5344CB8AC3E}">
        <p14:creationId xmlns:p14="http://schemas.microsoft.com/office/powerpoint/2010/main" val="405198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320D-1EA1-4A53-B6F8-FAF071B5E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CD6C2-E952-4184-977A-7E4F40695E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3A332-6863-432E-AA4E-E54941101A7B}"/>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458AAB01-CDD9-42CA-8BAF-5ADF705BD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4EC21-4483-4EC9-96EC-51C67D83211E}"/>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329188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8E5E-6B6C-4D1C-B1BD-D29008FF2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16B40-51FC-4721-8D78-84698143D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EB1B8-5E56-41F0-A47C-192B1439D391}"/>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0F23B7B3-0A64-48BD-B7CA-2A6CC99E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2ABF3-3A9E-4FA5-AEF6-B731C440433E}"/>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312115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D267-031D-4D39-B1E9-98B1F1AA9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DCDAA-AB02-479A-B577-D79ED0E56B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F76CB-CCE6-49CD-B7E3-BB54A9151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EDDBC-ACC8-4780-866C-E20ABF3B0CDF}"/>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6" name="Footer Placeholder 5">
            <a:extLst>
              <a:ext uri="{FF2B5EF4-FFF2-40B4-BE49-F238E27FC236}">
                <a16:creationId xmlns:a16="http://schemas.microsoft.com/office/drawing/2014/main" id="{35600211-3082-4835-9AAD-F40609AE3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39E08-3D10-4CC9-A9AE-92AAA3624EB8}"/>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3046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9AB2-7ED4-4DEB-B54D-0006A670E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4DDD74-4D31-4C3B-8B6E-07FC963EA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7FC9C6-B50B-4B11-86AC-3F751926B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2719A-C9B7-4048-9C36-5F47624A9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CA9B9-BA15-4F33-83EC-ACB2ADB802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A4D40-FBFB-4008-9862-0896C7B15B40}"/>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8" name="Footer Placeholder 7">
            <a:extLst>
              <a:ext uri="{FF2B5EF4-FFF2-40B4-BE49-F238E27FC236}">
                <a16:creationId xmlns:a16="http://schemas.microsoft.com/office/drawing/2014/main" id="{97F5D5BD-5E76-48E5-B8B7-93D76BEFDA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9F67C-AA39-417A-B3A5-B5A207D12F37}"/>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21272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CE13-1F50-412D-8FD0-A929DBE068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60FD7-2D2E-462F-8DB3-309339F3AED9}"/>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4" name="Footer Placeholder 3">
            <a:extLst>
              <a:ext uri="{FF2B5EF4-FFF2-40B4-BE49-F238E27FC236}">
                <a16:creationId xmlns:a16="http://schemas.microsoft.com/office/drawing/2014/main" id="{DE58A8ED-DE30-4D0E-9FC9-E9096865E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3B7AEA-8AD3-478B-A871-BEE6C665A89B}"/>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269510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125AD-26A3-4C84-96A3-D789B476056D}"/>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3" name="Footer Placeholder 2">
            <a:extLst>
              <a:ext uri="{FF2B5EF4-FFF2-40B4-BE49-F238E27FC236}">
                <a16:creationId xmlns:a16="http://schemas.microsoft.com/office/drawing/2014/main" id="{0F85EAF1-BEE4-48DD-BC93-2207DB21D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580E1-F8FC-42C1-8453-D1B733BDDB07}"/>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9439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13A-CF53-4C59-9D9B-5A78DAE1B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134B9-A666-4286-B1BC-B8C668084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CEECD-1BAB-4238-B3F3-DABDB2B02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929EA-0CD9-4514-A1FE-DC7093101811}"/>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6" name="Footer Placeholder 5">
            <a:extLst>
              <a:ext uri="{FF2B5EF4-FFF2-40B4-BE49-F238E27FC236}">
                <a16:creationId xmlns:a16="http://schemas.microsoft.com/office/drawing/2014/main" id="{82E5DA68-A05B-4414-A9AE-A811DBADA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E8D9D-06B4-47FA-B598-A000C9197955}"/>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33230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D1EE-5F3F-438A-A244-C4AA3B6C2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F4676-29A0-4A00-99D2-D57B52AFD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99E4-3B7F-488A-A054-67D33557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CF4C8-3AB9-40D3-B3B2-EF2F7EC01D83}"/>
              </a:ext>
            </a:extLst>
          </p:cNvPr>
          <p:cNvSpPr>
            <a:spLocks noGrp="1"/>
          </p:cNvSpPr>
          <p:nvPr>
            <p:ph type="dt" sz="half" idx="10"/>
          </p:nvPr>
        </p:nvSpPr>
        <p:spPr/>
        <p:txBody>
          <a:bodyPr/>
          <a:lstStyle/>
          <a:p>
            <a:fld id="{B9A2E65F-5705-4DD0-8E99-352F2FC2BCCC}" type="datetimeFigureOut">
              <a:rPr lang="en-US" smtClean="0"/>
              <a:t>11/30/2022</a:t>
            </a:fld>
            <a:endParaRPr lang="en-US"/>
          </a:p>
        </p:txBody>
      </p:sp>
      <p:sp>
        <p:nvSpPr>
          <p:cNvPr id="6" name="Footer Placeholder 5">
            <a:extLst>
              <a:ext uri="{FF2B5EF4-FFF2-40B4-BE49-F238E27FC236}">
                <a16:creationId xmlns:a16="http://schemas.microsoft.com/office/drawing/2014/main" id="{AFE507CF-2945-4894-91F9-10A391A3A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CEAA6-C72A-4900-938A-F2DA1C897340}"/>
              </a:ext>
            </a:extLst>
          </p:cNvPr>
          <p:cNvSpPr>
            <a:spLocks noGrp="1"/>
          </p:cNvSpPr>
          <p:nvPr>
            <p:ph type="sldNum" sz="quarter" idx="12"/>
          </p:nvPr>
        </p:nvSpPr>
        <p:spPr/>
        <p:txBody>
          <a:bodyPr/>
          <a:lstStyle/>
          <a:p>
            <a:fld id="{B2148CAD-8B7A-41EE-A515-A64FBB81F8FF}" type="slidenum">
              <a:rPr lang="en-US" smtClean="0"/>
              <a:t>‹#›</a:t>
            </a:fld>
            <a:endParaRPr lang="en-US"/>
          </a:p>
        </p:txBody>
      </p:sp>
    </p:spTree>
    <p:extLst>
      <p:ext uri="{BB962C8B-B14F-4D97-AF65-F5344CB8AC3E}">
        <p14:creationId xmlns:p14="http://schemas.microsoft.com/office/powerpoint/2010/main" val="50707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bin"/><Relationship Id="rId5" Type="http://schemas.openxmlformats.org/officeDocument/2006/relationships/tags" Target="../tags/tag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99CBD-6FD5-4C4F-875F-C0A69C238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9E31BB-9D60-4C12-B36F-ABD1F1559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366F4-8DD3-4574-98A9-2120245FD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2E65F-5705-4DD0-8E99-352F2FC2BCCC}" type="datetimeFigureOut">
              <a:rPr lang="en-US" smtClean="0"/>
              <a:t>11/30/2022</a:t>
            </a:fld>
            <a:endParaRPr lang="en-US"/>
          </a:p>
        </p:txBody>
      </p:sp>
      <p:sp>
        <p:nvSpPr>
          <p:cNvPr id="5" name="Footer Placeholder 4">
            <a:extLst>
              <a:ext uri="{FF2B5EF4-FFF2-40B4-BE49-F238E27FC236}">
                <a16:creationId xmlns:a16="http://schemas.microsoft.com/office/drawing/2014/main" id="{43558866-8EBB-4FBE-9618-F162E8124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C9730C-B6A4-45C7-9DF5-9B198A314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48CAD-8B7A-41EE-A515-A64FBB81F8FF}" type="slidenum">
              <a:rPr lang="en-US" smtClean="0"/>
              <a:t>‹#›</a:t>
            </a:fld>
            <a:endParaRPr lang="en-US"/>
          </a:p>
        </p:txBody>
      </p:sp>
    </p:spTree>
    <p:extLst>
      <p:ext uri="{BB962C8B-B14F-4D97-AF65-F5344CB8AC3E}">
        <p14:creationId xmlns:p14="http://schemas.microsoft.com/office/powerpoint/2010/main" val="408334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5"/>
            </p:custDataLst>
          </p:nvPr>
        </p:nvGraphicFramePr>
        <p:xfrm>
          <a:off x="1708" y="1327"/>
          <a:ext cx="1707" cy="1326"/>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11" name="Object 10" hidden="1"/>
                      <p:cNvPicPr/>
                      <p:nvPr/>
                    </p:nvPicPr>
                    <p:blipFill>
                      <a:blip r:embed="rId7"/>
                      <a:stretch>
                        <a:fillRect/>
                      </a:stretch>
                    </p:blipFill>
                    <p:spPr>
                      <a:xfrm>
                        <a:off x="1708" y="1327"/>
                        <a:ext cx="1707" cy="1326"/>
                      </a:xfrm>
                      <a:prstGeom prst="rect">
                        <a:avLst/>
                      </a:prstGeom>
                    </p:spPr>
                  </p:pic>
                </p:oleObj>
              </mc:Fallback>
            </mc:AlternateContent>
          </a:graphicData>
        </a:graphic>
      </p:graphicFrame>
      <p:grpSp>
        <p:nvGrpSpPr>
          <p:cNvPr id="2" name="Group 37"/>
          <p:cNvGrpSpPr>
            <a:grpSpLocks/>
          </p:cNvGrpSpPr>
          <p:nvPr/>
        </p:nvGrpSpPr>
        <p:grpSpPr bwMode="gray">
          <a:xfrm>
            <a:off x="3"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grpSp>
      <p:sp>
        <p:nvSpPr>
          <p:cNvPr id="9"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a:solidFill>
                <a:srgbClr val="000000"/>
              </a:solidFill>
            </a:endParaRPr>
          </a:p>
        </p:txBody>
      </p:sp>
      <p:sp>
        <p:nvSpPr>
          <p:cNvPr id="4" name="TextBox 3"/>
          <p:cNvSpPr txBox="1"/>
          <p:nvPr userDrawn="1"/>
        </p:nvSpPr>
        <p:spPr>
          <a:xfrm>
            <a:off x="1313316" y="6652497"/>
            <a:ext cx="8778240" cy="91440"/>
          </a:xfrm>
          <a:prstGeom prst="rect">
            <a:avLst/>
          </a:prstGeom>
          <a:noFill/>
        </p:spPr>
        <p:txBody>
          <a:bodyPr wrap="square" lIns="0" tIns="0" rIns="0" bIns="0" rtlCol="0">
            <a:spAutoFit/>
          </a:bodyPr>
          <a:lstStyle/>
          <a:p>
            <a:r>
              <a:rPr lang="en-US" sz="600" dirty="0">
                <a:solidFill>
                  <a:srgbClr val="00338D"/>
                </a:solidFill>
                <a:latin typeface="Univers LT Std 45 Light" panose="020B0403020202020204" pitchFamily="34" charset="0"/>
                <a:cs typeface="Arial" pitchFamily="34" charset="0"/>
              </a:rPr>
              <a:t>© 2021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17797692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6" r:id="rId3"/>
  </p:sldLayoutIdLst>
  <p:hf hdr="0" ftr="0" dt="0"/>
  <p:txStyles>
    <p:titleStyle>
      <a:lvl1pPr algn="l" defTabSz="890767"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67"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67"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67" rtl="0" eaLnBrk="1" latinLnBrk="0" hangingPunct="1">
        <a:lnSpc>
          <a:spcPct val="100000"/>
        </a:lnSpc>
        <a:spcBef>
          <a:spcPts val="501"/>
        </a:spcBef>
        <a:spcAft>
          <a:spcPts val="501"/>
        </a:spcAft>
        <a:buClr>
          <a:srgbClr val="97989A"/>
        </a:buClr>
        <a:buFont typeface="Arial" pitchFamily="34" charset="0"/>
        <a:buNone/>
        <a:defRPr kumimoji="0" lang="en-US" sz="1003"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67" rtl="0" eaLnBrk="1" latinLnBrk="0" hangingPunct="1">
        <a:lnSpc>
          <a:spcPct val="100000"/>
        </a:lnSpc>
        <a:spcBef>
          <a:spcPts val="501"/>
        </a:spcBef>
        <a:spcAft>
          <a:spcPts val="0"/>
        </a:spcAft>
        <a:buClr>
          <a:srgbClr val="97989A"/>
        </a:buClr>
        <a:buSzPct val="85000"/>
        <a:buFont typeface="Wingdings" pitchFamily="2" charset="2"/>
        <a:buNone/>
        <a:defRPr kumimoji="0" lang="en-US" sz="79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67" rtl="0" eaLnBrk="1" latinLnBrk="0" hangingPunct="1">
        <a:lnSpc>
          <a:spcPct val="100000"/>
        </a:lnSpc>
        <a:spcBef>
          <a:spcPts val="0"/>
        </a:spcBef>
        <a:spcAft>
          <a:spcPts val="0"/>
        </a:spcAft>
        <a:buClr>
          <a:srgbClr val="97989A"/>
        </a:buClr>
        <a:buFont typeface="Univers 45 Light" pitchFamily="2" charset="0"/>
        <a:buNone/>
        <a:defRPr kumimoji="0" lang="en-GB" sz="79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67" rtl="0" eaLnBrk="1" latinLnBrk="0" hangingPunct="1">
        <a:lnSpc>
          <a:spcPct val="100000"/>
        </a:lnSpc>
        <a:spcBef>
          <a:spcPts val="0"/>
        </a:spcBef>
        <a:spcAft>
          <a:spcPts val="501"/>
        </a:spcAft>
        <a:buClr>
          <a:srgbClr val="97989A"/>
        </a:buClr>
        <a:buSzPct val="85000"/>
        <a:buFont typeface="Wingdings" pitchFamily="2" charset="2"/>
        <a:buNone/>
        <a:defRPr sz="795" kern="1200">
          <a:solidFill>
            <a:schemeClr val="tx1"/>
          </a:solidFill>
          <a:latin typeface="Univers 45 Light" pitchFamily="2" charset="0"/>
          <a:ea typeface="+mn-ea"/>
          <a:cs typeface="+mn-cs"/>
        </a:defRPr>
      </a:lvl6pPr>
      <a:lvl7pPr marL="111399" indent="-111399"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7pPr>
      <a:lvl8pPr marL="225449" indent="-108745"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8pPr>
      <a:lvl9pPr marL="328889" indent="-100788"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9pPr>
    </p:bodyStyle>
    <p:otherStyle>
      <a:defPPr>
        <a:defRPr lang="en-US"/>
      </a:defPPr>
      <a:lvl1pPr marL="0" algn="l" defTabSz="890767" rtl="0" eaLnBrk="1" latinLnBrk="0" hangingPunct="1">
        <a:defRPr sz="1755" kern="1200">
          <a:solidFill>
            <a:schemeClr val="tx1"/>
          </a:solidFill>
          <a:latin typeface="+mn-lt"/>
          <a:ea typeface="+mn-ea"/>
          <a:cs typeface="+mn-cs"/>
        </a:defRPr>
      </a:lvl1pPr>
      <a:lvl2pPr marL="445384" algn="l" defTabSz="890767" rtl="0" eaLnBrk="1" latinLnBrk="0" hangingPunct="1">
        <a:defRPr sz="1755" kern="1200">
          <a:solidFill>
            <a:schemeClr val="tx1"/>
          </a:solidFill>
          <a:latin typeface="+mn-lt"/>
          <a:ea typeface="+mn-ea"/>
          <a:cs typeface="+mn-cs"/>
        </a:defRPr>
      </a:lvl2pPr>
      <a:lvl3pPr marL="890767" algn="l" defTabSz="890767" rtl="0" eaLnBrk="1" latinLnBrk="0" hangingPunct="1">
        <a:defRPr sz="1755" kern="1200">
          <a:solidFill>
            <a:schemeClr val="tx1"/>
          </a:solidFill>
          <a:latin typeface="+mn-lt"/>
          <a:ea typeface="+mn-ea"/>
          <a:cs typeface="+mn-cs"/>
        </a:defRPr>
      </a:lvl3pPr>
      <a:lvl4pPr marL="1336149" algn="l" defTabSz="890767" rtl="0" eaLnBrk="1" latinLnBrk="0" hangingPunct="1">
        <a:defRPr sz="1755" kern="1200">
          <a:solidFill>
            <a:schemeClr val="tx1"/>
          </a:solidFill>
          <a:latin typeface="+mn-lt"/>
          <a:ea typeface="+mn-ea"/>
          <a:cs typeface="+mn-cs"/>
        </a:defRPr>
      </a:lvl4pPr>
      <a:lvl5pPr marL="1781533" algn="l" defTabSz="890767" rtl="0" eaLnBrk="1" latinLnBrk="0" hangingPunct="1">
        <a:defRPr sz="1755" kern="1200">
          <a:solidFill>
            <a:schemeClr val="tx1"/>
          </a:solidFill>
          <a:latin typeface="+mn-lt"/>
          <a:ea typeface="+mn-ea"/>
          <a:cs typeface="+mn-cs"/>
        </a:defRPr>
      </a:lvl5pPr>
      <a:lvl6pPr marL="2226916" algn="l" defTabSz="890767" rtl="0" eaLnBrk="1" latinLnBrk="0" hangingPunct="1">
        <a:defRPr sz="1755" kern="1200">
          <a:solidFill>
            <a:schemeClr val="tx1"/>
          </a:solidFill>
          <a:latin typeface="+mn-lt"/>
          <a:ea typeface="+mn-ea"/>
          <a:cs typeface="+mn-cs"/>
        </a:defRPr>
      </a:lvl6pPr>
      <a:lvl7pPr marL="2672300" algn="l" defTabSz="890767" rtl="0" eaLnBrk="1" latinLnBrk="0" hangingPunct="1">
        <a:defRPr sz="1755" kern="1200">
          <a:solidFill>
            <a:schemeClr val="tx1"/>
          </a:solidFill>
          <a:latin typeface="+mn-lt"/>
          <a:ea typeface="+mn-ea"/>
          <a:cs typeface="+mn-cs"/>
        </a:defRPr>
      </a:lvl7pPr>
      <a:lvl8pPr marL="3117682" algn="l" defTabSz="890767" rtl="0" eaLnBrk="1" latinLnBrk="0" hangingPunct="1">
        <a:defRPr sz="1755" kern="1200">
          <a:solidFill>
            <a:schemeClr val="tx1"/>
          </a:solidFill>
          <a:latin typeface="+mn-lt"/>
          <a:ea typeface="+mn-ea"/>
          <a:cs typeface="+mn-cs"/>
        </a:defRPr>
      </a:lvl8pPr>
      <a:lvl9pPr marL="3563066" algn="l" defTabSz="890767" rtl="0" eaLnBrk="1" latinLnBrk="0" hangingPunct="1">
        <a:defRPr sz="175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5"/>
            </p:custDataLst>
          </p:nvPr>
        </p:nvGraphicFramePr>
        <p:xfrm>
          <a:off x="1708" y="1327"/>
          <a:ext cx="1707" cy="1326"/>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11" name="Object 10" hidden="1"/>
                      <p:cNvPicPr/>
                      <p:nvPr/>
                    </p:nvPicPr>
                    <p:blipFill>
                      <a:blip r:embed="rId7"/>
                      <a:stretch>
                        <a:fillRect/>
                      </a:stretch>
                    </p:blipFill>
                    <p:spPr>
                      <a:xfrm>
                        <a:off x="1708" y="1327"/>
                        <a:ext cx="1707" cy="1326"/>
                      </a:xfrm>
                      <a:prstGeom prst="rect">
                        <a:avLst/>
                      </a:prstGeom>
                    </p:spPr>
                  </p:pic>
                </p:oleObj>
              </mc:Fallback>
            </mc:AlternateContent>
          </a:graphicData>
        </a:graphic>
      </p:graphicFrame>
      <p:grpSp>
        <p:nvGrpSpPr>
          <p:cNvPr id="2" name="Group 37"/>
          <p:cNvGrpSpPr>
            <a:grpSpLocks/>
          </p:cNvGrpSpPr>
          <p:nvPr/>
        </p:nvGrpSpPr>
        <p:grpSpPr bwMode="gray">
          <a:xfrm>
            <a:off x="3"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67"/>
              <a:endParaRPr lang="en-GB" sz="1755">
                <a:solidFill>
                  <a:srgbClr val="000000"/>
                </a:solidFill>
              </a:endParaRPr>
            </a:p>
          </p:txBody>
        </p:sp>
      </p:grpSp>
      <p:sp>
        <p:nvSpPr>
          <p:cNvPr id="9"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a:solidFill>
                <a:srgbClr val="000000"/>
              </a:solidFill>
            </a:endParaRPr>
          </a:p>
        </p:txBody>
      </p:sp>
      <p:sp>
        <p:nvSpPr>
          <p:cNvPr id="4" name="TextBox 3"/>
          <p:cNvSpPr txBox="1"/>
          <p:nvPr userDrawn="1"/>
        </p:nvSpPr>
        <p:spPr>
          <a:xfrm>
            <a:off x="1313316" y="6652497"/>
            <a:ext cx="8778240" cy="91440"/>
          </a:xfrm>
          <a:prstGeom prst="rect">
            <a:avLst/>
          </a:prstGeom>
          <a:noFill/>
        </p:spPr>
        <p:txBody>
          <a:bodyPr wrap="square" lIns="0" tIns="0" rIns="0" bIns="0" rtlCol="0">
            <a:spAutoFit/>
          </a:bodyPr>
          <a:lstStyle/>
          <a:p>
            <a:r>
              <a:rPr lang="en-US" sz="600">
                <a:solidFill>
                  <a:srgbClr val="00338D"/>
                </a:solidFill>
                <a:latin typeface="Univers LT Std 45 Light" panose="020B0403020202020204" pitchFamily="34" charset="0"/>
                <a:cs typeface="Arial" pitchFamily="34" charset="0"/>
              </a:rPr>
              <a:t>© 2021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a:solidFill>
                <a:srgbClr val="00338D"/>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177976920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lvl1pPr algn="l" defTabSz="890767"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67"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67"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67" rtl="0" eaLnBrk="1" latinLnBrk="0" hangingPunct="1">
        <a:lnSpc>
          <a:spcPct val="100000"/>
        </a:lnSpc>
        <a:spcBef>
          <a:spcPts val="501"/>
        </a:spcBef>
        <a:spcAft>
          <a:spcPts val="501"/>
        </a:spcAft>
        <a:buClr>
          <a:srgbClr val="97989A"/>
        </a:buClr>
        <a:buFont typeface="Arial" pitchFamily="34" charset="0"/>
        <a:buNone/>
        <a:defRPr kumimoji="0" lang="en-US" sz="1003"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67" rtl="0" eaLnBrk="1" latinLnBrk="0" hangingPunct="1">
        <a:lnSpc>
          <a:spcPct val="100000"/>
        </a:lnSpc>
        <a:spcBef>
          <a:spcPts val="501"/>
        </a:spcBef>
        <a:spcAft>
          <a:spcPts val="0"/>
        </a:spcAft>
        <a:buClr>
          <a:srgbClr val="97989A"/>
        </a:buClr>
        <a:buSzPct val="85000"/>
        <a:buFont typeface="Wingdings" pitchFamily="2" charset="2"/>
        <a:buNone/>
        <a:defRPr kumimoji="0" lang="en-US" sz="79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67" rtl="0" eaLnBrk="1" latinLnBrk="0" hangingPunct="1">
        <a:lnSpc>
          <a:spcPct val="100000"/>
        </a:lnSpc>
        <a:spcBef>
          <a:spcPts val="0"/>
        </a:spcBef>
        <a:spcAft>
          <a:spcPts val="0"/>
        </a:spcAft>
        <a:buClr>
          <a:srgbClr val="97989A"/>
        </a:buClr>
        <a:buFont typeface="Univers 45 Light" pitchFamily="2" charset="0"/>
        <a:buNone/>
        <a:defRPr kumimoji="0" lang="en-GB" sz="79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67" rtl="0" eaLnBrk="1" latinLnBrk="0" hangingPunct="1">
        <a:lnSpc>
          <a:spcPct val="100000"/>
        </a:lnSpc>
        <a:spcBef>
          <a:spcPts val="0"/>
        </a:spcBef>
        <a:spcAft>
          <a:spcPts val="501"/>
        </a:spcAft>
        <a:buClr>
          <a:srgbClr val="97989A"/>
        </a:buClr>
        <a:buSzPct val="85000"/>
        <a:buFont typeface="Wingdings" pitchFamily="2" charset="2"/>
        <a:buNone/>
        <a:defRPr sz="795" kern="1200">
          <a:solidFill>
            <a:schemeClr val="tx1"/>
          </a:solidFill>
          <a:latin typeface="Univers 45 Light" pitchFamily="2" charset="0"/>
          <a:ea typeface="+mn-ea"/>
          <a:cs typeface="+mn-cs"/>
        </a:defRPr>
      </a:lvl6pPr>
      <a:lvl7pPr marL="111399" indent="-111399"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7pPr>
      <a:lvl8pPr marL="225449" indent="-108745"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8pPr>
      <a:lvl9pPr marL="328889" indent="-100788"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9pPr>
    </p:bodyStyle>
    <p:otherStyle>
      <a:defPPr>
        <a:defRPr lang="en-US"/>
      </a:defPPr>
      <a:lvl1pPr marL="0" algn="l" defTabSz="890767" rtl="0" eaLnBrk="1" latinLnBrk="0" hangingPunct="1">
        <a:defRPr sz="1755" kern="1200">
          <a:solidFill>
            <a:schemeClr val="tx1"/>
          </a:solidFill>
          <a:latin typeface="+mn-lt"/>
          <a:ea typeface="+mn-ea"/>
          <a:cs typeface="+mn-cs"/>
        </a:defRPr>
      </a:lvl1pPr>
      <a:lvl2pPr marL="445384" algn="l" defTabSz="890767" rtl="0" eaLnBrk="1" latinLnBrk="0" hangingPunct="1">
        <a:defRPr sz="1755" kern="1200">
          <a:solidFill>
            <a:schemeClr val="tx1"/>
          </a:solidFill>
          <a:latin typeface="+mn-lt"/>
          <a:ea typeface="+mn-ea"/>
          <a:cs typeface="+mn-cs"/>
        </a:defRPr>
      </a:lvl2pPr>
      <a:lvl3pPr marL="890767" algn="l" defTabSz="890767" rtl="0" eaLnBrk="1" latinLnBrk="0" hangingPunct="1">
        <a:defRPr sz="1755" kern="1200">
          <a:solidFill>
            <a:schemeClr val="tx1"/>
          </a:solidFill>
          <a:latin typeface="+mn-lt"/>
          <a:ea typeface="+mn-ea"/>
          <a:cs typeface="+mn-cs"/>
        </a:defRPr>
      </a:lvl3pPr>
      <a:lvl4pPr marL="1336149" algn="l" defTabSz="890767" rtl="0" eaLnBrk="1" latinLnBrk="0" hangingPunct="1">
        <a:defRPr sz="1755" kern="1200">
          <a:solidFill>
            <a:schemeClr val="tx1"/>
          </a:solidFill>
          <a:latin typeface="+mn-lt"/>
          <a:ea typeface="+mn-ea"/>
          <a:cs typeface="+mn-cs"/>
        </a:defRPr>
      </a:lvl4pPr>
      <a:lvl5pPr marL="1781533" algn="l" defTabSz="890767" rtl="0" eaLnBrk="1" latinLnBrk="0" hangingPunct="1">
        <a:defRPr sz="1755" kern="1200">
          <a:solidFill>
            <a:schemeClr val="tx1"/>
          </a:solidFill>
          <a:latin typeface="+mn-lt"/>
          <a:ea typeface="+mn-ea"/>
          <a:cs typeface="+mn-cs"/>
        </a:defRPr>
      </a:lvl5pPr>
      <a:lvl6pPr marL="2226916" algn="l" defTabSz="890767" rtl="0" eaLnBrk="1" latinLnBrk="0" hangingPunct="1">
        <a:defRPr sz="1755" kern="1200">
          <a:solidFill>
            <a:schemeClr val="tx1"/>
          </a:solidFill>
          <a:latin typeface="+mn-lt"/>
          <a:ea typeface="+mn-ea"/>
          <a:cs typeface="+mn-cs"/>
        </a:defRPr>
      </a:lvl6pPr>
      <a:lvl7pPr marL="2672300" algn="l" defTabSz="890767" rtl="0" eaLnBrk="1" latinLnBrk="0" hangingPunct="1">
        <a:defRPr sz="1755" kern="1200">
          <a:solidFill>
            <a:schemeClr val="tx1"/>
          </a:solidFill>
          <a:latin typeface="+mn-lt"/>
          <a:ea typeface="+mn-ea"/>
          <a:cs typeface="+mn-cs"/>
        </a:defRPr>
      </a:lvl7pPr>
      <a:lvl8pPr marL="3117682" algn="l" defTabSz="890767" rtl="0" eaLnBrk="1" latinLnBrk="0" hangingPunct="1">
        <a:defRPr sz="1755" kern="1200">
          <a:solidFill>
            <a:schemeClr val="tx1"/>
          </a:solidFill>
          <a:latin typeface="+mn-lt"/>
          <a:ea typeface="+mn-ea"/>
          <a:cs typeface="+mn-cs"/>
        </a:defRPr>
      </a:lvl8pPr>
      <a:lvl9pPr marL="3563066" algn="l" defTabSz="890767" rtl="0" eaLnBrk="1" latinLnBrk="0" hangingPunct="1">
        <a:defRPr sz="17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hyperlink" Target="https://stockanalysis.com/terms-of-us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8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8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Isosceles Triangle 9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con&#10;&#10;Description automatically generated">
            <a:extLst>
              <a:ext uri="{FF2B5EF4-FFF2-40B4-BE49-F238E27FC236}">
                <a16:creationId xmlns:a16="http://schemas.microsoft.com/office/drawing/2014/main" id="{28502F02-52A4-C540-AF47-6F8834BF6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013">
            <a:off x="1852638" y="2891679"/>
            <a:ext cx="6243811" cy="2981418"/>
          </a:xfrm>
          <a:prstGeom prst="rect">
            <a:avLst/>
          </a:prstGeom>
          <a:ln>
            <a:noFill/>
          </a:ln>
        </p:spPr>
      </p:pic>
      <p:sp>
        <p:nvSpPr>
          <p:cNvPr id="100" name="Isosceles Triangle 9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B7855A0-0D8F-C37E-43FD-DCE5D5167DF0}"/>
              </a:ext>
            </a:extLst>
          </p:cNvPr>
          <p:cNvSpPr txBox="1"/>
          <p:nvPr/>
        </p:nvSpPr>
        <p:spPr>
          <a:xfrm>
            <a:off x="149247" y="1607524"/>
            <a:ext cx="4849473" cy="3170099"/>
          </a:xfrm>
          <a:prstGeom prst="rect">
            <a:avLst/>
          </a:prstGeom>
          <a:noFill/>
        </p:spPr>
        <p:txBody>
          <a:bodyPr wrap="square" rtlCol="0">
            <a:spAutoFit/>
          </a:bodyPr>
          <a:lstStyle/>
          <a:p>
            <a:r>
              <a:rPr lang="en-US" sz="4000" b="1" dirty="0">
                <a:latin typeface="Impact" panose="020B0806030902050204" pitchFamily="34" charset="0"/>
                <a:ea typeface="Verdana" panose="020B0604030504040204" pitchFamily="34" charset="0"/>
                <a:cs typeface="Tahoma" panose="020B0604030504040204" pitchFamily="34" charset="0"/>
              </a:rPr>
              <a:t>Using News Sentiment &amp; Social Media Opinions to Drive Stock Investment Decisions</a:t>
            </a:r>
          </a:p>
        </p:txBody>
      </p:sp>
      <p:pic>
        <p:nvPicPr>
          <p:cNvPr id="12" name="Picture 11" descr="Chart&#10;&#10;Description automatically generated">
            <a:extLst>
              <a:ext uri="{FF2B5EF4-FFF2-40B4-BE49-F238E27FC236}">
                <a16:creationId xmlns:a16="http://schemas.microsoft.com/office/drawing/2014/main" id="{05D2A7F3-4C7D-D53E-3973-C44688AD3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58532">
            <a:off x="8415694" y="1191586"/>
            <a:ext cx="3495997" cy="3495997"/>
          </a:xfrm>
          <a:prstGeom prst="rect">
            <a:avLst/>
          </a:prstGeom>
        </p:spPr>
      </p:pic>
      <p:sp>
        <p:nvSpPr>
          <p:cNvPr id="20" name="Arrow: Circular 19">
            <a:extLst>
              <a:ext uri="{FF2B5EF4-FFF2-40B4-BE49-F238E27FC236}">
                <a16:creationId xmlns:a16="http://schemas.microsoft.com/office/drawing/2014/main" id="{848579C9-825A-FAD7-79F5-EDD94A03447A}"/>
              </a:ext>
            </a:extLst>
          </p:cNvPr>
          <p:cNvSpPr/>
          <p:nvPr/>
        </p:nvSpPr>
        <p:spPr>
          <a:xfrm rot="20640008" flipV="1">
            <a:off x="7725405" y="4014743"/>
            <a:ext cx="1364281" cy="1072072"/>
          </a:xfrm>
          <a:prstGeom prst="circularArrow">
            <a:avLst>
              <a:gd name="adj1" fmla="val 12487"/>
              <a:gd name="adj2" fmla="val 885370"/>
              <a:gd name="adj3" fmla="val 20523589"/>
              <a:gd name="adj4" fmla="val 12137624"/>
              <a:gd name="adj5" fmla="val 1177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descr="A picture containing text, sign, dark&#10;&#10;Description automatically generated">
            <a:extLst>
              <a:ext uri="{FF2B5EF4-FFF2-40B4-BE49-F238E27FC236}">
                <a16:creationId xmlns:a16="http://schemas.microsoft.com/office/drawing/2014/main" id="{DDD7825A-AFDD-42EE-A460-59C076BF72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8213" y="4869545"/>
            <a:ext cx="1222218" cy="912946"/>
          </a:xfrm>
          <a:prstGeom prst="rect">
            <a:avLst/>
          </a:prstGeom>
        </p:spPr>
      </p:pic>
      <p:pic>
        <p:nvPicPr>
          <p:cNvPr id="38" name="Picture 37" descr="A picture containing ax, vector graphics&#10;&#10;Description automatically generated">
            <a:extLst>
              <a:ext uri="{FF2B5EF4-FFF2-40B4-BE49-F238E27FC236}">
                <a16:creationId xmlns:a16="http://schemas.microsoft.com/office/drawing/2014/main" id="{C2EFFB41-64DA-10D7-D2E7-12C75475F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43664">
            <a:off x="7448543" y="5675200"/>
            <a:ext cx="917229" cy="746013"/>
          </a:xfrm>
          <a:prstGeom prst="rect">
            <a:avLst/>
          </a:prstGeom>
        </p:spPr>
      </p:pic>
      <p:sp>
        <p:nvSpPr>
          <p:cNvPr id="39" name="TextBox 38">
            <a:extLst>
              <a:ext uri="{FF2B5EF4-FFF2-40B4-BE49-F238E27FC236}">
                <a16:creationId xmlns:a16="http://schemas.microsoft.com/office/drawing/2014/main" id="{36EAC6F7-08FC-BCED-52BB-A3DD11212A74}"/>
              </a:ext>
            </a:extLst>
          </p:cNvPr>
          <p:cNvSpPr txBox="1"/>
          <p:nvPr/>
        </p:nvSpPr>
        <p:spPr>
          <a:xfrm rot="2252178">
            <a:off x="7073635" y="6329677"/>
            <a:ext cx="908794" cy="276999"/>
          </a:xfrm>
          <a:prstGeom prst="rect">
            <a:avLst/>
          </a:prstGeom>
          <a:noFill/>
        </p:spPr>
        <p:txBody>
          <a:bodyPr wrap="square" rtlCol="0">
            <a:spAutoFit/>
          </a:bodyPr>
          <a:lstStyle/>
          <a:p>
            <a:r>
              <a:rPr lang="en-US" sz="1200" b="1" dirty="0">
                <a:solidFill>
                  <a:schemeClr val="tx1">
                    <a:lumMod val="65000"/>
                    <a:lumOff val="35000"/>
                  </a:schemeClr>
                </a:solidFill>
                <a:latin typeface="Cooper Black" panose="0208090404030B020404" pitchFamily="18" charset="0"/>
              </a:rPr>
              <a:t>Twitter</a:t>
            </a:r>
          </a:p>
        </p:txBody>
      </p:sp>
    </p:spTree>
    <p:extLst>
      <p:ext uri="{BB962C8B-B14F-4D97-AF65-F5344CB8AC3E}">
        <p14:creationId xmlns:p14="http://schemas.microsoft.com/office/powerpoint/2010/main" val="422032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Result:</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276334" cy="0"/>
          </a:xfrm>
          <a:prstGeom prst="line">
            <a:avLst/>
          </a:prstGeom>
          <a:noFill/>
          <a:ln w="28575" cap="flat" cmpd="sng" algn="ctr">
            <a:solidFill>
              <a:srgbClr val="483698"/>
            </a:solidFill>
            <a:prstDash val="solid"/>
            <a:miter lim="800000"/>
            <a:tailEnd type="none"/>
          </a:ln>
          <a:effectLst/>
        </p:spPr>
      </p:cxnSp>
      <p:pic>
        <p:nvPicPr>
          <p:cNvPr id="3" name="Picture 2" descr="Graphical user interface, chart&#10;&#10;Description automatically generated">
            <a:extLst>
              <a:ext uri="{FF2B5EF4-FFF2-40B4-BE49-F238E27FC236}">
                <a16:creationId xmlns:a16="http://schemas.microsoft.com/office/drawing/2014/main" id="{509CAADC-C2C2-861E-66E7-C6DC846B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653"/>
            <a:ext cx="8881325" cy="5042227"/>
          </a:xfrm>
          <a:prstGeom prst="rect">
            <a:avLst/>
          </a:prstGeom>
        </p:spPr>
      </p:pic>
      <p:grpSp>
        <p:nvGrpSpPr>
          <p:cNvPr id="4" name="Group 3">
            <a:extLst>
              <a:ext uri="{FF2B5EF4-FFF2-40B4-BE49-F238E27FC236}">
                <a16:creationId xmlns:a16="http://schemas.microsoft.com/office/drawing/2014/main" id="{C803A0C8-5CF1-ADB7-1A18-3302A5773598}"/>
              </a:ext>
            </a:extLst>
          </p:cNvPr>
          <p:cNvGrpSpPr/>
          <p:nvPr/>
        </p:nvGrpSpPr>
        <p:grpSpPr>
          <a:xfrm>
            <a:off x="9594001" y="732076"/>
            <a:ext cx="1923398" cy="516514"/>
            <a:chOff x="7924064" y="3963223"/>
            <a:chExt cx="1923398" cy="516514"/>
          </a:xfrm>
        </p:grpSpPr>
        <p:pic>
          <p:nvPicPr>
            <p:cNvPr id="5" name="Graphic 4" descr="Pin with solid fill">
              <a:extLst>
                <a:ext uri="{FF2B5EF4-FFF2-40B4-BE49-F238E27FC236}">
                  <a16:creationId xmlns:a16="http://schemas.microsoft.com/office/drawing/2014/main" id="{F5D6C13E-A557-65DF-587A-23C00F938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586548">
              <a:off x="9344225" y="3963223"/>
              <a:ext cx="503237" cy="503237"/>
            </a:xfrm>
            <a:prstGeom prst="rect">
              <a:avLst/>
            </a:prstGeom>
          </p:spPr>
        </p:pic>
        <p:sp>
          <p:nvSpPr>
            <p:cNvPr id="6" name="Rectangle: Rounded Corners 5">
              <a:extLst>
                <a:ext uri="{FF2B5EF4-FFF2-40B4-BE49-F238E27FC236}">
                  <a16:creationId xmlns:a16="http://schemas.microsoft.com/office/drawing/2014/main" id="{578FB789-5876-D517-A7E7-933B43FBB57B}"/>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7BFC198-114B-FA62-313B-06D78B0AF391}"/>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2" name="Title 1">
            <a:extLst>
              <a:ext uri="{FF2B5EF4-FFF2-40B4-BE49-F238E27FC236}">
                <a16:creationId xmlns:a16="http://schemas.microsoft.com/office/drawing/2014/main" id="{735DFE0D-8E1B-AA28-437E-A838184828A0}"/>
              </a:ext>
            </a:extLst>
          </p:cNvPr>
          <p:cNvSpPr txBox="1">
            <a:spLocks/>
          </p:cNvSpPr>
          <p:nvPr/>
        </p:nvSpPr>
        <p:spPr>
          <a:xfrm>
            <a:off x="2677830" y="332062"/>
            <a:ext cx="6833291"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Twitter Sentiments Trend over 2 Weeks</a:t>
            </a:r>
          </a:p>
        </p:txBody>
      </p:sp>
      <p:sp>
        <p:nvSpPr>
          <p:cNvPr id="8" name="TextBox 7">
            <a:extLst>
              <a:ext uri="{FF2B5EF4-FFF2-40B4-BE49-F238E27FC236}">
                <a16:creationId xmlns:a16="http://schemas.microsoft.com/office/drawing/2014/main" id="{5B0D28BF-2ECF-900D-CB15-5481E40221BF}"/>
              </a:ext>
            </a:extLst>
          </p:cNvPr>
          <p:cNvSpPr txBox="1"/>
          <p:nvPr/>
        </p:nvSpPr>
        <p:spPr>
          <a:xfrm>
            <a:off x="8899065" y="1424176"/>
            <a:ext cx="3223266" cy="4830604"/>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The Technology Sector looks like a no-go area for potential investors, the twitter sentiments around companies in this sector has been drastically increasing towards the negative end without any increase</a:t>
            </a:r>
          </a:p>
          <a:p>
            <a:pPr marL="285750" indent="-285750">
              <a:buFont typeface="Arial" panose="020B0604020202020204" pitchFamily="34" charset="0"/>
              <a:buChar char="•"/>
            </a:pPr>
            <a:r>
              <a:rPr lang="en-US" dirty="0">
                <a:solidFill>
                  <a:schemeClr val="bg1"/>
                </a:solidFill>
              </a:rPr>
              <a:t>The Energy sector looks good, with maybe only 1 day or no day of negative sentiment, and constantly fluctuating amount of positive sentiments</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67467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6" y="332062"/>
            <a:ext cx="2420342"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Result:</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546299" cy="0"/>
          </a:xfrm>
          <a:prstGeom prst="line">
            <a:avLst/>
          </a:prstGeom>
          <a:noFill/>
          <a:ln w="28575" cap="flat" cmpd="sng" algn="ctr">
            <a:solidFill>
              <a:srgbClr val="483698"/>
            </a:solidFill>
            <a:prstDash val="solid"/>
            <a:miter lim="800000"/>
            <a:tailEnd type="none"/>
          </a:ln>
          <a:effectLst/>
        </p:spPr>
      </p:cxnSp>
      <p:pic>
        <p:nvPicPr>
          <p:cNvPr id="4" name="Picture 3" descr="Chart, bar chart&#10;&#10;Description automatically generated">
            <a:extLst>
              <a:ext uri="{FF2B5EF4-FFF2-40B4-BE49-F238E27FC236}">
                <a16:creationId xmlns:a16="http://schemas.microsoft.com/office/drawing/2014/main" id="{9AF29B62-70DF-9EF2-7AAC-8936266AF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98763"/>
            <a:ext cx="6799536" cy="3702365"/>
          </a:xfrm>
          <a:prstGeom prst="rect">
            <a:avLst/>
          </a:prstGeom>
        </p:spPr>
      </p:pic>
      <p:pic>
        <p:nvPicPr>
          <p:cNvPr id="6" name="Picture 5" descr="Graphical user interface, chart, histogram&#10;&#10;Description automatically generated">
            <a:extLst>
              <a:ext uri="{FF2B5EF4-FFF2-40B4-BE49-F238E27FC236}">
                <a16:creationId xmlns:a16="http://schemas.microsoft.com/office/drawing/2014/main" id="{9E58ECB1-C35E-CCB2-A722-C34E82676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9536" y="1075469"/>
            <a:ext cx="5267495" cy="3113352"/>
          </a:xfrm>
          <a:prstGeom prst="rect">
            <a:avLst/>
          </a:prstGeom>
        </p:spPr>
      </p:pic>
      <p:sp>
        <p:nvSpPr>
          <p:cNvPr id="2" name="Title 1">
            <a:extLst>
              <a:ext uri="{FF2B5EF4-FFF2-40B4-BE49-F238E27FC236}">
                <a16:creationId xmlns:a16="http://schemas.microsoft.com/office/drawing/2014/main" id="{895D299A-1AF6-122E-4E28-EE183760BFA8}"/>
              </a:ext>
            </a:extLst>
          </p:cNvPr>
          <p:cNvSpPr txBox="1">
            <a:spLocks/>
          </p:cNvSpPr>
          <p:nvPr/>
        </p:nvSpPr>
        <p:spPr>
          <a:xfrm>
            <a:off x="2938733" y="299430"/>
            <a:ext cx="6311486"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Topics of News with Negative Sentiments</a:t>
            </a:r>
          </a:p>
        </p:txBody>
      </p:sp>
      <p:sp>
        <p:nvSpPr>
          <p:cNvPr id="5" name="TextBox 4">
            <a:extLst>
              <a:ext uri="{FF2B5EF4-FFF2-40B4-BE49-F238E27FC236}">
                <a16:creationId xmlns:a16="http://schemas.microsoft.com/office/drawing/2014/main" id="{52D57BC8-A682-6587-7D9F-E6590D49C09A}"/>
              </a:ext>
            </a:extLst>
          </p:cNvPr>
          <p:cNvSpPr txBox="1"/>
          <p:nvPr/>
        </p:nvSpPr>
        <p:spPr>
          <a:xfrm>
            <a:off x="7225663" y="4448491"/>
            <a:ext cx="4696371" cy="2247424"/>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The Financial Services Sector is solely about topic 5, which emphasizes recession</a:t>
            </a:r>
          </a:p>
          <a:p>
            <a:pPr marL="285750" indent="-285750">
              <a:buFont typeface="Arial" panose="020B0604020202020204" pitchFamily="34" charset="0"/>
              <a:buChar char="•"/>
            </a:pPr>
            <a:r>
              <a:rPr lang="en-US" dirty="0">
                <a:solidFill>
                  <a:schemeClr val="bg1"/>
                </a:solidFill>
              </a:rPr>
              <a:t>The Technology Sector is solely about topic 3, which emphasizes protests and loses</a:t>
            </a:r>
          </a:p>
          <a:p>
            <a:pPr marL="285750" indent="-285750">
              <a:buFont typeface="Arial" panose="020B0604020202020204" pitchFamily="34" charset="0"/>
              <a:buChar char="•"/>
            </a:pPr>
            <a:r>
              <a:rPr lang="en-US" dirty="0">
                <a:solidFill>
                  <a:schemeClr val="bg1"/>
                </a:solidFill>
              </a:rPr>
              <a:t>The Energy Sector is a mix of two topics, fairly topic 1 and mainly topic 6; talking about resignations, declines, issues etc.</a:t>
            </a:r>
          </a:p>
        </p:txBody>
      </p:sp>
      <p:sp>
        <p:nvSpPr>
          <p:cNvPr id="8" name="TextBox 7">
            <a:extLst>
              <a:ext uri="{FF2B5EF4-FFF2-40B4-BE49-F238E27FC236}">
                <a16:creationId xmlns:a16="http://schemas.microsoft.com/office/drawing/2014/main" id="{20EC5B0D-1C62-2212-A212-0B6C6486F1EF}"/>
              </a:ext>
            </a:extLst>
          </p:cNvPr>
          <p:cNvSpPr txBox="1"/>
          <p:nvPr/>
        </p:nvSpPr>
        <p:spPr>
          <a:xfrm>
            <a:off x="2137550" y="1760209"/>
            <a:ext cx="2843753" cy="338554"/>
          </a:xfrm>
          <a:prstGeom prst="rect">
            <a:avLst/>
          </a:prstGeom>
          <a:noFill/>
        </p:spPr>
        <p:txBody>
          <a:bodyPr wrap="square" rtlCol="0">
            <a:spAutoFit/>
          </a:bodyPr>
          <a:lstStyle/>
          <a:p>
            <a:r>
              <a:rPr lang="en-US" sz="1600" b="1" dirty="0">
                <a:latin typeface="Open Sans Condensed ExtraBold" pitchFamily="2" charset="0"/>
                <a:ea typeface="Open Sans Condensed ExtraBold" pitchFamily="2" charset="0"/>
                <a:cs typeface="Open Sans Condensed ExtraBold" pitchFamily="2" charset="0"/>
              </a:rPr>
              <a:t>News Topics &amp; Common Words</a:t>
            </a:r>
          </a:p>
        </p:txBody>
      </p:sp>
      <p:sp>
        <p:nvSpPr>
          <p:cNvPr id="9" name="TextBox 8">
            <a:extLst>
              <a:ext uri="{FF2B5EF4-FFF2-40B4-BE49-F238E27FC236}">
                <a16:creationId xmlns:a16="http://schemas.microsoft.com/office/drawing/2014/main" id="{14CBD0D3-51E0-B524-78DA-31CDEB1BDCB5}"/>
              </a:ext>
            </a:extLst>
          </p:cNvPr>
          <p:cNvSpPr txBox="1"/>
          <p:nvPr/>
        </p:nvSpPr>
        <p:spPr>
          <a:xfrm>
            <a:off x="8030048" y="754101"/>
            <a:ext cx="3160463" cy="338554"/>
          </a:xfrm>
          <a:prstGeom prst="rect">
            <a:avLst/>
          </a:prstGeom>
          <a:noFill/>
        </p:spPr>
        <p:txBody>
          <a:bodyPr wrap="square" rtlCol="0">
            <a:spAutoFit/>
          </a:bodyPr>
          <a:lstStyle/>
          <a:p>
            <a:r>
              <a:rPr lang="en-US" sz="1600" b="1" dirty="0">
                <a:latin typeface="Open Sans Condensed ExtraBold" pitchFamily="2" charset="0"/>
                <a:ea typeface="Open Sans Condensed ExtraBold" pitchFamily="2" charset="0"/>
                <a:cs typeface="Open Sans Condensed ExtraBold" pitchFamily="2" charset="0"/>
              </a:rPr>
              <a:t>Association of Topics with Sectors</a:t>
            </a:r>
          </a:p>
        </p:txBody>
      </p:sp>
    </p:spTree>
    <p:extLst>
      <p:ext uri="{BB962C8B-B14F-4D97-AF65-F5344CB8AC3E}">
        <p14:creationId xmlns:p14="http://schemas.microsoft.com/office/powerpoint/2010/main" val="74801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Next Steps</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0196504" cy="0"/>
          </a:xfrm>
          <a:prstGeom prst="line">
            <a:avLst/>
          </a:prstGeom>
          <a:noFill/>
          <a:ln w="28575" cap="flat" cmpd="sng" algn="ctr">
            <a:solidFill>
              <a:srgbClr val="483698"/>
            </a:solidFill>
            <a:prstDash val="solid"/>
            <a:miter lim="800000"/>
            <a:tailEnd type="none"/>
          </a:ln>
          <a:effectLst/>
        </p:spPr>
      </p:cxnSp>
      <p:grpSp>
        <p:nvGrpSpPr>
          <p:cNvPr id="26" name="Group 25">
            <a:extLst>
              <a:ext uri="{FF2B5EF4-FFF2-40B4-BE49-F238E27FC236}">
                <a16:creationId xmlns:a16="http://schemas.microsoft.com/office/drawing/2014/main" id="{B15DF3AD-4F75-43F1-8319-40309409E273}"/>
              </a:ext>
            </a:extLst>
          </p:cNvPr>
          <p:cNvGrpSpPr/>
          <p:nvPr/>
        </p:nvGrpSpPr>
        <p:grpSpPr>
          <a:xfrm>
            <a:off x="556441" y="875165"/>
            <a:ext cx="10699388" cy="5889523"/>
            <a:chOff x="436695" y="967857"/>
            <a:chExt cx="4593299" cy="5728211"/>
          </a:xfrm>
        </p:grpSpPr>
        <p:grpSp>
          <p:nvGrpSpPr>
            <p:cNvPr id="30" name="Group 29">
              <a:extLst>
                <a:ext uri="{FF2B5EF4-FFF2-40B4-BE49-F238E27FC236}">
                  <a16:creationId xmlns:a16="http://schemas.microsoft.com/office/drawing/2014/main" id="{9902CC1C-55F2-4D2E-A1DE-ECCCE5C36FA3}"/>
                </a:ext>
              </a:extLst>
            </p:cNvPr>
            <p:cNvGrpSpPr/>
            <p:nvPr/>
          </p:nvGrpSpPr>
          <p:grpSpPr>
            <a:xfrm>
              <a:off x="436695" y="967857"/>
              <a:ext cx="4593299" cy="5728211"/>
              <a:chOff x="694796" y="1190167"/>
              <a:chExt cx="2928921" cy="4568447"/>
            </a:xfrm>
          </p:grpSpPr>
          <p:sp>
            <p:nvSpPr>
              <p:cNvPr id="31" name="Freeform: Shape 86">
                <a:extLst>
                  <a:ext uri="{FF2B5EF4-FFF2-40B4-BE49-F238E27FC236}">
                    <a16:creationId xmlns:a16="http://schemas.microsoft.com/office/drawing/2014/main" id="{6EF982E0-DC1B-4453-80D9-DF9E9D44CF0F}"/>
                  </a:ext>
                </a:extLst>
              </p:cNvPr>
              <p:cNvSpPr/>
              <p:nvPr/>
            </p:nvSpPr>
            <p:spPr>
              <a:xfrm rot="10800000">
                <a:off x="701335" y="1191436"/>
                <a:ext cx="520561" cy="1081247"/>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5">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2" name="Freeform: Shape 92">
                <a:extLst>
                  <a:ext uri="{FF2B5EF4-FFF2-40B4-BE49-F238E27FC236}">
                    <a16:creationId xmlns:a16="http://schemas.microsoft.com/office/drawing/2014/main" id="{A51CCCA2-B66E-48C4-A657-C3840B55586E}"/>
                  </a:ext>
                </a:extLst>
              </p:cNvPr>
              <p:cNvSpPr/>
              <p:nvPr/>
            </p:nvSpPr>
            <p:spPr>
              <a:xfrm>
                <a:off x="3105208" y="4900213"/>
                <a:ext cx="518507" cy="858400"/>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5">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3" name="Rectangle: Rounded Corners 2">
                <a:extLst>
                  <a:ext uri="{FF2B5EF4-FFF2-40B4-BE49-F238E27FC236}">
                    <a16:creationId xmlns:a16="http://schemas.microsoft.com/office/drawing/2014/main" id="{C5CAB4BB-05F4-41F1-8014-5DD18E734C21}"/>
                  </a:ext>
                </a:extLst>
              </p:cNvPr>
              <p:cNvSpPr/>
              <p:nvPr/>
            </p:nvSpPr>
            <p:spPr>
              <a:xfrm>
                <a:off x="701336" y="1287262"/>
                <a:ext cx="2849732" cy="4412202"/>
              </a:xfrm>
              <a:prstGeom prst="roundRect">
                <a:avLst>
                  <a:gd name="adj" fmla="val 9190"/>
                </a:avLst>
              </a:prstGeom>
              <a:solidFill>
                <a:schemeClr val="accent5">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Freeform: Shape 87">
                <a:extLst>
                  <a:ext uri="{FF2B5EF4-FFF2-40B4-BE49-F238E27FC236}">
                    <a16:creationId xmlns:a16="http://schemas.microsoft.com/office/drawing/2014/main" id="{0E515AE1-69B5-4AB7-8BEF-F7947F1B6C3B}"/>
                  </a:ext>
                </a:extLst>
              </p:cNvPr>
              <p:cNvSpPr/>
              <p:nvPr/>
            </p:nvSpPr>
            <p:spPr>
              <a:xfrm rot="5400000">
                <a:off x="599707" y="1285256"/>
                <a:ext cx="717278" cy="527100"/>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5" name="Freeform: Shape 93">
                <a:extLst>
                  <a:ext uri="{FF2B5EF4-FFF2-40B4-BE49-F238E27FC236}">
                    <a16:creationId xmlns:a16="http://schemas.microsoft.com/office/drawing/2014/main" id="{6FC262E8-77E1-4B5A-BC2F-28EA47763282}"/>
                  </a:ext>
                </a:extLst>
              </p:cNvPr>
              <p:cNvSpPr/>
              <p:nvPr/>
            </p:nvSpPr>
            <p:spPr>
              <a:xfrm rot="16200000">
                <a:off x="2954255" y="5089152"/>
                <a:ext cx="820417" cy="518507"/>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06DAAA13-0F21-4D02-8D0D-C60072F24614}"/>
                </a:ext>
              </a:extLst>
            </p:cNvPr>
            <p:cNvSpPr txBox="1"/>
            <p:nvPr/>
          </p:nvSpPr>
          <p:spPr>
            <a:xfrm>
              <a:off x="554707" y="2191034"/>
              <a:ext cx="4335084" cy="3681964"/>
            </a:xfrm>
            <a:prstGeom prst="rect">
              <a:avLst/>
            </a:prstGeom>
            <a:noFill/>
          </p:spPr>
          <p:txBody>
            <a:bodyPr wrap="square" rtlCol="0">
              <a:spAutoFit/>
            </a:bodyPr>
            <a:lstStyle/>
            <a:p>
              <a:pPr marL="285750" indent="-285750">
                <a:buFont typeface="Wingdings" panose="05000000000000000000" pitchFamily="2" charset="2"/>
                <a:buChar char="v"/>
              </a:pPr>
              <a:r>
                <a:rPr lang="en-US" sz="3000" b="1" dirty="0"/>
                <a:t> Including more Sectors and Industries</a:t>
              </a:r>
            </a:p>
            <a:p>
              <a:pPr marL="285750" indent="-285750">
                <a:buFont typeface="Wingdings" panose="05000000000000000000" pitchFamily="2" charset="2"/>
                <a:buChar char="v"/>
              </a:pPr>
              <a:endParaRPr lang="en-US" sz="3000" dirty="0"/>
            </a:p>
            <a:p>
              <a:pPr marL="285750" lvl="0" indent="-285750">
                <a:buFont typeface="Wingdings" panose="05000000000000000000" pitchFamily="2" charset="2"/>
                <a:buChar char="v"/>
              </a:pPr>
              <a:r>
                <a:rPr lang="en-US" sz="3000" b="1" dirty="0">
                  <a:solidFill>
                    <a:prstClr val="black"/>
                  </a:solidFill>
                </a:rPr>
                <a:t> Including other Social Media Platforms (apart from Twitter)</a:t>
              </a:r>
            </a:p>
            <a:p>
              <a:pPr marL="285750" lvl="0" indent="-285750">
                <a:buFont typeface="Wingdings" panose="05000000000000000000" pitchFamily="2" charset="2"/>
                <a:buChar char="v"/>
              </a:pPr>
              <a:endParaRPr lang="en-US" sz="3000" dirty="0">
                <a:latin typeface="Calibri" panose="020F0502020204030204" pitchFamily="34" charset="0"/>
              </a:endParaRPr>
            </a:p>
            <a:p>
              <a:pPr marL="285750" lvl="0" indent="-285750">
                <a:buFont typeface="Wingdings" panose="05000000000000000000" pitchFamily="2" charset="2"/>
                <a:buChar char="v"/>
              </a:pPr>
              <a:r>
                <a:rPr lang="en-US" sz="3000" b="1" dirty="0">
                  <a:solidFill>
                    <a:prstClr val="black"/>
                  </a:solidFill>
                </a:rPr>
                <a:t> Turning this into an Interactive Dashboard</a:t>
              </a:r>
            </a:p>
            <a:p>
              <a:pPr marL="285750" lvl="0" indent="-285750">
                <a:buFont typeface="Wingdings" panose="05000000000000000000" pitchFamily="2" charset="2"/>
                <a:buChar char="v"/>
              </a:pPr>
              <a:endParaRPr lang="en-US" sz="3000" dirty="0">
                <a:latin typeface="Calibri" panose="020F0502020204030204" pitchFamily="34" charset="0"/>
              </a:endParaRPr>
            </a:p>
            <a:p>
              <a:pPr marL="285750" lvl="0" indent="-285750">
                <a:buFont typeface="Wingdings" panose="05000000000000000000" pitchFamily="2" charset="2"/>
                <a:buChar char="v"/>
              </a:pPr>
              <a:r>
                <a:rPr lang="en-US" sz="3000" b="1" dirty="0">
                  <a:solidFill>
                    <a:prstClr val="black"/>
                  </a:solidFill>
                </a:rPr>
                <a:t> Deep-diving into comparison with some Financial Indicators</a:t>
              </a:r>
            </a:p>
            <a:p>
              <a:pPr marL="288925" lvl="0"/>
              <a:endParaRPr lang="en-US" sz="3000" dirty="0"/>
            </a:p>
          </p:txBody>
        </p:sp>
      </p:grpSp>
    </p:spTree>
    <p:extLst>
      <p:ext uri="{BB962C8B-B14F-4D97-AF65-F5344CB8AC3E}">
        <p14:creationId xmlns:p14="http://schemas.microsoft.com/office/powerpoint/2010/main" val="50698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8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8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Isosceles Triangle 9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7CA69E75-4742-F483-8865-84EC006752BF}"/>
              </a:ext>
            </a:extLst>
          </p:cNvPr>
          <p:cNvSpPr>
            <a:spLocks noGrp="1"/>
          </p:cNvSpPr>
          <p:nvPr>
            <p:ph type="title"/>
          </p:nvPr>
        </p:nvSpPr>
        <p:spPr>
          <a:xfrm>
            <a:off x="2003066" y="1980369"/>
            <a:ext cx="5016007" cy="3121152"/>
          </a:xfrm>
        </p:spPr>
        <p:txBody>
          <a:bodyPr anchor="ctr">
            <a:noAutofit/>
          </a:bodyPr>
          <a:lstStyle/>
          <a:p>
            <a:r>
              <a:rPr lang="en-US" sz="8000" b="1" dirty="0">
                <a:latin typeface="+mn-lt"/>
              </a:rPr>
              <a:t>Thank you</a:t>
            </a:r>
            <a:br>
              <a:rPr lang="en-US" sz="8000" b="1" dirty="0">
                <a:latin typeface="+mn-lt"/>
              </a:rPr>
            </a:br>
            <a:br>
              <a:rPr lang="en-US" sz="8000" b="1" dirty="0">
                <a:latin typeface="+mn-lt"/>
              </a:rPr>
            </a:br>
            <a:endParaRPr lang="en-US" sz="8000" b="1" dirty="0">
              <a:solidFill>
                <a:schemeClr val="accent5"/>
              </a:solidFill>
              <a:latin typeface="+mn-lt"/>
            </a:endParaRPr>
          </a:p>
        </p:txBody>
      </p:sp>
      <p:sp>
        <p:nvSpPr>
          <p:cNvPr id="4" name="Title 1">
            <a:extLst>
              <a:ext uri="{FF2B5EF4-FFF2-40B4-BE49-F238E27FC236}">
                <a16:creationId xmlns:a16="http://schemas.microsoft.com/office/drawing/2014/main" id="{64DE00F2-5652-1A30-F8D2-75F6A2B32526}"/>
              </a:ext>
            </a:extLst>
          </p:cNvPr>
          <p:cNvSpPr txBox="1">
            <a:spLocks/>
          </p:cNvSpPr>
          <p:nvPr/>
        </p:nvSpPr>
        <p:spPr>
          <a:xfrm>
            <a:off x="4782198" y="2734339"/>
            <a:ext cx="5016007" cy="31211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Questions?</a:t>
            </a:r>
            <a:endParaRPr lang="en-US" b="1" dirty="0">
              <a:solidFill>
                <a:schemeClr val="accent5"/>
              </a:solidFill>
              <a:latin typeface="+mn-lt"/>
            </a:endParaRPr>
          </a:p>
        </p:txBody>
      </p:sp>
      <p:pic>
        <p:nvPicPr>
          <p:cNvPr id="6" name="Picture 5">
            <a:extLst>
              <a:ext uri="{FF2B5EF4-FFF2-40B4-BE49-F238E27FC236}">
                <a16:creationId xmlns:a16="http://schemas.microsoft.com/office/drawing/2014/main" id="{99B3EAED-FE7D-168E-BF4E-7396F162F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171" y="1003151"/>
            <a:ext cx="3657600" cy="3657600"/>
          </a:xfrm>
          <a:prstGeom prst="rect">
            <a:avLst/>
          </a:prstGeom>
        </p:spPr>
      </p:pic>
      <p:sp>
        <p:nvSpPr>
          <p:cNvPr id="9" name="Arrow: Pentagon 8">
            <a:extLst>
              <a:ext uri="{FF2B5EF4-FFF2-40B4-BE49-F238E27FC236}">
                <a16:creationId xmlns:a16="http://schemas.microsoft.com/office/drawing/2014/main" id="{FB173B57-5386-1722-90B0-1993BBE440A8}"/>
              </a:ext>
            </a:extLst>
          </p:cNvPr>
          <p:cNvSpPr/>
          <p:nvPr/>
        </p:nvSpPr>
        <p:spPr>
          <a:xfrm>
            <a:off x="1093202" y="5388688"/>
            <a:ext cx="10587938" cy="439135"/>
          </a:xfrm>
          <a:prstGeom prst="homePlate">
            <a:avLst/>
          </a:prstGeom>
          <a:gradFill flip="none" rotWithShape="1">
            <a:gsLst>
              <a:gs pos="14000">
                <a:srgbClr val="FF0000">
                  <a:alpha val="56000"/>
                </a:srgbClr>
              </a:gs>
              <a:gs pos="43000">
                <a:srgbClr val="4F81BD"/>
              </a:gs>
              <a:gs pos="89000">
                <a:srgbClr val="00A29E"/>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Univers 45 Light" pitchFamily="2" charset="0"/>
              <a:ea typeface="+mn-ea"/>
              <a:cs typeface="+mn-cs"/>
            </a:endParaRPr>
          </a:p>
        </p:txBody>
      </p:sp>
    </p:spTree>
    <p:extLst>
      <p:ext uri="{BB962C8B-B14F-4D97-AF65-F5344CB8AC3E}">
        <p14:creationId xmlns:p14="http://schemas.microsoft.com/office/powerpoint/2010/main" val="327371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Meet The Presenter  </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0196504" cy="0"/>
          </a:xfrm>
          <a:prstGeom prst="line">
            <a:avLst/>
          </a:prstGeom>
          <a:noFill/>
          <a:ln w="28575" cap="flat" cmpd="sng" algn="ctr">
            <a:solidFill>
              <a:srgbClr val="483698"/>
            </a:solidFill>
            <a:prstDash val="solid"/>
            <a:miter lim="800000"/>
            <a:tailEnd type="none"/>
          </a:ln>
          <a:effectLst/>
        </p:spPr>
      </p:cxnSp>
      <p:grpSp>
        <p:nvGrpSpPr>
          <p:cNvPr id="3" name="Group 2">
            <a:extLst>
              <a:ext uri="{FF2B5EF4-FFF2-40B4-BE49-F238E27FC236}">
                <a16:creationId xmlns:a16="http://schemas.microsoft.com/office/drawing/2014/main" id="{80CB1DE5-348B-F73D-8FC7-CD64C449121C}"/>
              </a:ext>
            </a:extLst>
          </p:cNvPr>
          <p:cNvGrpSpPr/>
          <p:nvPr/>
        </p:nvGrpSpPr>
        <p:grpSpPr>
          <a:xfrm>
            <a:off x="4638748" y="1267743"/>
            <a:ext cx="3486222" cy="5258195"/>
            <a:chOff x="2844909" y="1438696"/>
            <a:chExt cx="2495309" cy="4490322"/>
          </a:xfrm>
        </p:grpSpPr>
        <p:sp>
          <p:nvSpPr>
            <p:cNvPr id="10" name="TextBox 9">
              <a:extLst>
                <a:ext uri="{FF2B5EF4-FFF2-40B4-BE49-F238E27FC236}">
                  <a16:creationId xmlns:a16="http://schemas.microsoft.com/office/drawing/2014/main" id="{84A3006F-0DD6-41EF-8FF3-EAA712FA4C8F}"/>
                </a:ext>
              </a:extLst>
            </p:cNvPr>
            <p:cNvSpPr txBox="1"/>
            <p:nvPr/>
          </p:nvSpPr>
          <p:spPr>
            <a:xfrm>
              <a:off x="3182716" y="3903617"/>
              <a:ext cx="1693523" cy="262831"/>
            </a:xfrm>
            <a:prstGeom prst="rect">
              <a:avLst/>
            </a:prstGeom>
            <a:noFill/>
          </p:spPr>
          <p:txBody>
            <a:bodyPr wrap="square" rtlCol="0">
              <a:spAutoFit/>
            </a:bodyPr>
            <a:lstStyle/>
            <a:p>
              <a:r>
                <a:rPr lang="en-US" sz="1400" u="sng">
                  <a:solidFill>
                    <a:schemeClr val="bg1"/>
                  </a:solidFill>
                  <a:latin typeface="Univers 45 Light" pitchFamily="2" charset="0"/>
                </a:rPr>
                <a:t>Sanusi Dangote</a:t>
              </a:r>
            </a:p>
          </p:txBody>
        </p:sp>
        <p:sp>
          <p:nvSpPr>
            <p:cNvPr id="13" name="TextBox 12">
              <a:extLst>
                <a:ext uri="{FF2B5EF4-FFF2-40B4-BE49-F238E27FC236}">
                  <a16:creationId xmlns:a16="http://schemas.microsoft.com/office/drawing/2014/main" id="{C5580C7A-BB36-49BF-A1AB-F0C8AD65B22E}"/>
                </a:ext>
              </a:extLst>
            </p:cNvPr>
            <p:cNvSpPr txBox="1"/>
            <p:nvPr/>
          </p:nvSpPr>
          <p:spPr>
            <a:xfrm>
              <a:off x="3646695" y="3730921"/>
              <a:ext cx="1693523" cy="262831"/>
            </a:xfrm>
            <a:prstGeom prst="rect">
              <a:avLst/>
            </a:prstGeom>
            <a:noFill/>
          </p:spPr>
          <p:txBody>
            <a:bodyPr wrap="square" rtlCol="0">
              <a:spAutoFit/>
            </a:bodyPr>
            <a:lstStyle/>
            <a:p>
              <a:r>
                <a:rPr lang="en-US" sz="1400" u="sng">
                  <a:solidFill>
                    <a:schemeClr val="bg1"/>
                  </a:solidFill>
                  <a:latin typeface="Univers 45 Light" pitchFamily="2" charset="0"/>
                </a:rPr>
                <a:t>Mojeed Abisiga</a:t>
              </a:r>
            </a:p>
          </p:txBody>
        </p:sp>
        <p:sp>
          <p:nvSpPr>
            <p:cNvPr id="27" name="Shape 586">
              <a:extLst>
                <a:ext uri="{FF2B5EF4-FFF2-40B4-BE49-F238E27FC236}">
                  <a16:creationId xmlns:a16="http://schemas.microsoft.com/office/drawing/2014/main" id="{248DE4F9-E9A5-48D6-A3EE-2914E7A8540A}"/>
                </a:ext>
              </a:extLst>
            </p:cNvPr>
            <p:cNvSpPr/>
            <p:nvPr/>
          </p:nvSpPr>
          <p:spPr>
            <a:xfrm>
              <a:off x="2846759" y="1438696"/>
              <a:ext cx="1816288" cy="4490322"/>
            </a:xfrm>
            <a:prstGeom prst="roundRect">
              <a:avLst>
                <a:gd name="adj" fmla="val 3918"/>
              </a:avLst>
            </a:prstGeom>
            <a:solidFill>
              <a:srgbClr val="FFFFFF"/>
            </a:solidFill>
            <a:ln w="3175" cap="flat">
              <a:solidFill>
                <a:srgbClr val="D9D9D9"/>
              </a:solidFill>
              <a:prstDash val="solid"/>
              <a:miter lim="400000"/>
            </a:ln>
            <a:effectLst>
              <a:outerShdw blurRad="76200" dir="18900000" rotWithShape="0">
                <a:srgbClr val="000000">
                  <a:alpha val="20000"/>
                </a:srgbClr>
              </a:outerShdw>
            </a:effectLst>
          </p:spPr>
          <p:txBody>
            <a:bodyPr wrap="square" lIns="45719" tIns="45719" rIns="45719" bIns="45719"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sng"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Shape 587">
              <a:extLst>
                <a:ext uri="{FF2B5EF4-FFF2-40B4-BE49-F238E27FC236}">
                  <a16:creationId xmlns:a16="http://schemas.microsoft.com/office/drawing/2014/main" id="{F6ED98DA-E914-468F-8168-7334D66C8879}"/>
                </a:ext>
              </a:extLst>
            </p:cNvPr>
            <p:cNvSpPr/>
            <p:nvPr/>
          </p:nvSpPr>
          <p:spPr>
            <a:xfrm>
              <a:off x="2852665" y="3672814"/>
              <a:ext cx="1801394" cy="523220"/>
            </a:xfrm>
            <a:prstGeom prst="rect">
              <a:avLst/>
            </a:prstGeom>
            <a:solidFill>
              <a:srgbClr val="002060"/>
            </a:solidFill>
            <a:ln w="12700" cap="flat">
              <a:noFill/>
              <a:miter lim="400000"/>
            </a:ln>
            <a:effectLst/>
          </p:spPr>
          <p:txBody>
            <a:bodyPr wrap="square" lIns="45719" tIns="45719" rIns="45719" bIns="45719"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lang="en-US" sz="1400" b="1" i="0" u="sng" strike="noStrike" kern="1200" cap="none" spc="0" normalizeH="0" baseline="0" noProof="0">
                <a:ln>
                  <a:noFill/>
                </a:ln>
                <a:solidFill>
                  <a:srgbClr val="FFFFFF"/>
                </a:solidFill>
                <a:effectLst/>
                <a:uLnTx/>
                <a:uFillTx/>
                <a:latin typeface="Univers 45 Light" pitchFamily="2" charset="0"/>
              </a:endParaRPr>
            </a:p>
          </p:txBody>
        </p:sp>
        <p:sp>
          <p:nvSpPr>
            <p:cNvPr id="29" name="TextBox 28">
              <a:extLst>
                <a:ext uri="{FF2B5EF4-FFF2-40B4-BE49-F238E27FC236}">
                  <a16:creationId xmlns:a16="http://schemas.microsoft.com/office/drawing/2014/main" id="{52D5EDE0-F5E2-4F5D-B6E1-9F48B3AEFD82}"/>
                </a:ext>
              </a:extLst>
            </p:cNvPr>
            <p:cNvSpPr txBox="1"/>
            <p:nvPr/>
          </p:nvSpPr>
          <p:spPr>
            <a:xfrm>
              <a:off x="3106658" y="3730921"/>
              <a:ext cx="1693523" cy="341681"/>
            </a:xfrm>
            <a:prstGeom prst="rect">
              <a:avLst/>
            </a:prstGeom>
            <a:noFill/>
          </p:spPr>
          <p:txBody>
            <a:bodyPr wrap="square" rtlCol="0">
              <a:spAutoFit/>
            </a:bodyPr>
            <a:lstStyle/>
            <a:p>
              <a:r>
                <a:rPr lang="en-US" sz="2000" b="1" dirty="0">
                  <a:solidFill>
                    <a:schemeClr val="bg1"/>
                  </a:solidFill>
                  <a:latin typeface="Univers 45 Light"/>
                  <a:cs typeface="Arial" panose="020B0604020202020204" pitchFamily="34" charset="0"/>
                </a:rPr>
                <a:t>Mojeed Abisiga</a:t>
              </a:r>
            </a:p>
          </p:txBody>
        </p:sp>
        <p:sp>
          <p:nvSpPr>
            <p:cNvPr id="45" name="Rectangle 44">
              <a:extLst>
                <a:ext uri="{FF2B5EF4-FFF2-40B4-BE49-F238E27FC236}">
                  <a16:creationId xmlns:a16="http://schemas.microsoft.com/office/drawing/2014/main" id="{7F52294E-016B-4A23-89C6-5EBB7AA28D0F}"/>
                </a:ext>
              </a:extLst>
            </p:cNvPr>
            <p:cNvSpPr/>
            <p:nvPr/>
          </p:nvSpPr>
          <p:spPr>
            <a:xfrm>
              <a:off x="2864574" y="4570633"/>
              <a:ext cx="2070481" cy="683360"/>
            </a:xfrm>
            <a:prstGeom prst="rect">
              <a:avLst/>
            </a:prstGeom>
          </p:spPr>
          <p:txBody>
            <a:bodyPr wrap="square">
              <a:spAutoFit/>
            </a:bodyPr>
            <a:lstStyle/>
            <a:p>
              <a:pPr marL="119063" indent="-119063">
                <a:spcAft>
                  <a:spcPts val="600"/>
                </a:spcAft>
                <a:buFont typeface="Wingdings" panose="05000000000000000000" pitchFamily="2" charset="2"/>
                <a:buChar char="§"/>
              </a:pPr>
              <a:r>
                <a:rPr lang="en-US" sz="1200" b="1" i="1" dirty="0">
                  <a:cs typeface="Arial" panose="020B0604020202020204" pitchFamily="34" charset="0"/>
                </a:rPr>
                <a:t>Data Scientist</a:t>
              </a:r>
            </a:p>
            <a:p>
              <a:pPr marL="119063" indent="-119063">
                <a:spcAft>
                  <a:spcPts val="600"/>
                </a:spcAft>
                <a:buFont typeface="Wingdings" panose="05000000000000000000" pitchFamily="2" charset="2"/>
                <a:buChar char="§"/>
              </a:pPr>
              <a:r>
                <a:rPr lang="en-US" sz="1200" b="1" i="1" dirty="0">
                  <a:cs typeface="Arial" panose="020B0604020202020204" pitchFamily="34" charset="0"/>
                </a:rPr>
                <a:t>Machine Learning Engineer</a:t>
              </a:r>
            </a:p>
            <a:p>
              <a:pPr marL="119063" indent="-119063">
                <a:spcAft>
                  <a:spcPts val="600"/>
                </a:spcAft>
                <a:buFont typeface="Wingdings" panose="05000000000000000000" pitchFamily="2" charset="2"/>
                <a:buChar char="§"/>
              </a:pPr>
              <a:r>
                <a:rPr lang="en-US" sz="1200" b="1" i="1" dirty="0">
                  <a:cs typeface="Arial" panose="020B0604020202020204" pitchFamily="34" charset="0"/>
                </a:rPr>
                <a:t>Masters in Informatics &amp; Analytics</a:t>
              </a:r>
            </a:p>
          </p:txBody>
        </p:sp>
        <p:pic>
          <p:nvPicPr>
            <p:cNvPr id="50" name="Picture 49">
              <a:extLst>
                <a:ext uri="{FF2B5EF4-FFF2-40B4-BE49-F238E27FC236}">
                  <a16:creationId xmlns:a16="http://schemas.microsoft.com/office/drawing/2014/main" id="{836DEA7A-CAE3-40F2-908C-9D64C7369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909" y="1438697"/>
              <a:ext cx="1809150" cy="2090043"/>
            </a:xfrm>
            <a:prstGeom prst="rect">
              <a:avLst/>
            </a:prstGeom>
          </p:spPr>
        </p:pic>
      </p:grpSp>
    </p:spTree>
    <p:extLst>
      <p:ext uri="{BB962C8B-B14F-4D97-AF65-F5344CB8AC3E}">
        <p14:creationId xmlns:p14="http://schemas.microsoft.com/office/powerpoint/2010/main" val="201411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8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8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Isosceles Triangle 9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BE6D32-4CEC-4C1D-97CC-11403970DA57}"/>
              </a:ext>
            </a:extLst>
          </p:cNvPr>
          <p:cNvSpPr txBox="1"/>
          <p:nvPr/>
        </p:nvSpPr>
        <p:spPr>
          <a:xfrm>
            <a:off x="1103419" y="1213889"/>
            <a:ext cx="2325189" cy="707886"/>
          </a:xfrm>
          <a:prstGeom prst="rect">
            <a:avLst/>
          </a:prstGeom>
          <a:noFill/>
        </p:spPr>
        <p:txBody>
          <a:bodyPr wrap="square" rtlCol="0">
            <a:spAutoFit/>
          </a:bodyPr>
          <a:lstStyle/>
          <a:p>
            <a:r>
              <a:rPr lang="en-US" sz="4000" b="1" dirty="0">
                <a:latin typeface="Impact" panose="020B0806030902050204" pitchFamily="34" charset="0"/>
              </a:rPr>
              <a:t>Contents</a:t>
            </a:r>
          </a:p>
        </p:txBody>
      </p:sp>
      <p:grpSp>
        <p:nvGrpSpPr>
          <p:cNvPr id="26" name="Group 25">
            <a:extLst>
              <a:ext uri="{FF2B5EF4-FFF2-40B4-BE49-F238E27FC236}">
                <a16:creationId xmlns:a16="http://schemas.microsoft.com/office/drawing/2014/main" id="{6CD42F72-5668-C3B8-B9FC-8665CD20947D}"/>
              </a:ext>
            </a:extLst>
          </p:cNvPr>
          <p:cNvGrpSpPr/>
          <p:nvPr/>
        </p:nvGrpSpPr>
        <p:grpSpPr>
          <a:xfrm>
            <a:off x="1231742" y="2378377"/>
            <a:ext cx="2325189" cy="2831918"/>
            <a:chOff x="1103419" y="2187637"/>
            <a:chExt cx="2325189" cy="2831918"/>
          </a:xfrm>
        </p:grpSpPr>
        <p:grpSp>
          <p:nvGrpSpPr>
            <p:cNvPr id="21" name="Group 20">
              <a:extLst>
                <a:ext uri="{FF2B5EF4-FFF2-40B4-BE49-F238E27FC236}">
                  <a16:creationId xmlns:a16="http://schemas.microsoft.com/office/drawing/2014/main" id="{CADA75D3-CA8F-7A2B-2485-69A537ECDDEB}"/>
                </a:ext>
              </a:extLst>
            </p:cNvPr>
            <p:cNvGrpSpPr/>
            <p:nvPr/>
          </p:nvGrpSpPr>
          <p:grpSpPr>
            <a:xfrm>
              <a:off x="1103419" y="2187637"/>
              <a:ext cx="2325189" cy="474390"/>
              <a:chOff x="1103419" y="2187637"/>
              <a:chExt cx="2325189" cy="474390"/>
            </a:xfrm>
          </p:grpSpPr>
          <p:sp>
            <p:nvSpPr>
              <p:cNvPr id="5" name="Oval 4">
                <a:extLst>
                  <a:ext uri="{FF2B5EF4-FFF2-40B4-BE49-F238E27FC236}">
                    <a16:creationId xmlns:a16="http://schemas.microsoft.com/office/drawing/2014/main" id="{07D2829A-EB5C-6BA5-BD73-F3BCEAE51CBC}"/>
                  </a:ext>
                </a:extLst>
              </p:cNvPr>
              <p:cNvSpPr/>
              <p:nvPr/>
            </p:nvSpPr>
            <p:spPr bwMode="gray">
              <a:xfrm>
                <a:off x="1103419" y="2187637"/>
                <a:ext cx="499888" cy="474390"/>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Univers 45 Light"/>
                    <a:ea typeface="+mn-ea"/>
                    <a:cs typeface="+mn-cs"/>
                  </a:rPr>
                  <a:t>1</a:t>
                </a:r>
              </a:p>
            </p:txBody>
          </p:sp>
          <p:sp>
            <p:nvSpPr>
              <p:cNvPr id="7" name="TextBox 6">
                <a:extLst>
                  <a:ext uri="{FF2B5EF4-FFF2-40B4-BE49-F238E27FC236}">
                    <a16:creationId xmlns:a16="http://schemas.microsoft.com/office/drawing/2014/main" id="{4087B1B3-664E-4884-E562-E1BC55F31205}"/>
                  </a:ext>
                </a:extLst>
              </p:cNvPr>
              <p:cNvSpPr txBox="1"/>
              <p:nvPr/>
            </p:nvSpPr>
            <p:spPr>
              <a:xfrm>
                <a:off x="1897420" y="2240166"/>
                <a:ext cx="153118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Introduction</a:t>
                </a:r>
              </a:p>
            </p:txBody>
          </p:sp>
        </p:grpSp>
        <p:grpSp>
          <p:nvGrpSpPr>
            <p:cNvPr id="19" name="Group 18">
              <a:extLst>
                <a:ext uri="{FF2B5EF4-FFF2-40B4-BE49-F238E27FC236}">
                  <a16:creationId xmlns:a16="http://schemas.microsoft.com/office/drawing/2014/main" id="{FF4E8CF4-79B5-CE6C-9122-1328E96D7CC3}"/>
                </a:ext>
              </a:extLst>
            </p:cNvPr>
            <p:cNvGrpSpPr/>
            <p:nvPr/>
          </p:nvGrpSpPr>
          <p:grpSpPr>
            <a:xfrm>
              <a:off x="1103419" y="3025210"/>
              <a:ext cx="1927645" cy="474390"/>
              <a:chOff x="1103419" y="2851036"/>
              <a:chExt cx="1927645" cy="474390"/>
            </a:xfrm>
          </p:grpSpPr>
          <p:sp>
            <p:nvSpPr>
              <p:cNvPr id="8" name="Oval 7">
                <a:extLst>
                  <a:ext uri="{FF2B5EF4-FFF2-40B4-BE49-F238E27FC236}">
                    <a16:creationId xmlns:a16="http://schemas.microsoft.com/office/drawing/2014/main" id="{35A54D7F-E5D7-671D-D12B-9EA27CAB2BB0}"/>
                  </a:ext>
                </a:extLst>
              </p:cNvPr>
              <p:cNvSpPr/>
              <p:nvPr/>
            </p:nvSpPr>
            <p:spPr bwMode="gray">
              <a:xfrm>
                <a:off x="1103419" y="2851036"/>
                <a:ext cx="499888" cy="474390"/>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lang="en-US" sz="1600" b="1" kern="0" dirty="0">
                    <a:solidFill>
                      <a:prstClr val="white"/>
                    </a:solidFill>
                    <a:latin typeface="Univers 45 Light"/>
                  </a:rPr>
                  <a:t>2</a:t>
                </a:r>
                <a:endParaRPr kumimoji="0" lang="en-US" sz="1600" b="1" i="0" u="none" strike="noStrike" kern="0" cap="none" spc="0" normalizeH="0" baseline="0" noProof="0" dirty="0">
                  <a:ln>
                    <a:noFill/>
                  </a:ln>
                  <a:solidFill>
                    <a:prstClr val="white"/>
                  </a:solidFill>
                  <a:effectLst/>
                  <a:uLnTx/>
                  <a:uFillTx/>
                  <a:latin typeface="Univers 45 Light"/>
                  <a:ea typeface="+mn-ea"/>
                  <a:cs typeface="+mn-cs"/>
                </a:endParaRPr>
              </a:p>
            </p:txBody>
          </p:sp>
          <p:sp>
            <p:nvSpPr>
              <p:cNvPr id="10" name="TextBox 9">
                <a:extLst>
                  <a:ext uri="{FF2B5EF4-FFF2-40B4-BE49-F238E27FC236}">
                    <a16:creationId xmlns:a16="http://schemas.microsoft.com/office/drawing/2014/main" id="{B8905515-D40E-09A1-E4FC-2E4F236B3117}"/>
                  </a:ext>
                </a:extLst>
              </p:cNvPr>
              <p:cNvSpPr txBox="1"/>
              <p:nvPr/>
            </p:nvSpPr>
            <p:spPr>
              <a:xfrm>
                <a:off x="1897420" y="2903565"/>
                <a:ext cx="1133644"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Methods</a:t>
                </a:r>
              </a:p>
            </p:txBody>
          </p:sp>
        </p:grpSp>
        <p:grpSp>
          <p:nvGrpSpPr>
            <p:cNvPr id="22" name="Group 21">
              <a:extLst>
                <a:ext uri="{FF2B5EF4-FFF2-40B4-BE49-F238E27FC236}">
                  <a16:creationId xmlns:a16="http://schemas.microsoft.com/office/drawing/2014/main" id="{4567C1E7-F9A0-E594-F78A-EE3C76237D47}"/>
                </a:ext>
              </a:extLst>
            </p:cNvPr>
            <p:cNvGrpSpPr/>
            <p:nvPr/>
          </p:nvGrpSpPr>
          <p:grpSpPr>
            <a:xfrm>
              <a:off x="1103419" y="3809503"/>
              <a:ext cx="1812228" cy="474390"/>
              <a:chOff x="1103419" y="3514435"/>
              <a:chExt cx="1812228" cy="474390"/>
            </a:xfrm>
          </p:grpSpPr>
          <p:sp>
            <p:nvSpPr>
              <p:cNvPr id="11" name="Oval 10">
                <a:extLst>
                  <a:ext uri="{FF2B5EF4-FFF2-40B4-BE49-F238E27FC236}">
                    <a16:creationId xmlns:a16="http://schemas.microsoft.com/office/drawing/2014/main" id="{72AA1ACA-0C48-998B-62AA-3DF75C206784}"/>
                  </a:ext>
                </a:extLst>
              </p:cNvPr>
              <p:cNvSpPr/>
              <p:nvPr/>
            </p:nvSpPr>
            <p:spPr bwMode="gray">
              <a:xfrm>
                <a:off x="1103419" y="3514435"/>
                <a:ext cx="499888" cy="474390"/>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lang="en-US" sz="1600" b="1" kern="0" dirty="0">
                    <a:solidFill>
                      <a:prstClr val="white"/>
                    </a:solidFill>
                    <a:latin typeface="Univers 45 Light"/>
                  </a:rPr>
                  <a:t>3</a:t>
                </a:r>
                <a:endParaRPr kumimoji="0" lang="en-US" sz="1600" b="1" i="0" u="none" strike="noStrike" kern="0" cap="none" spc="0" normalizeH="0" baseline="0" noProof="0" dirty="0">
                  <a:ln>
                    <a:noFill/>
                  </a:ln>
                  <a:solidFill>
                    <a:prstClr val="white"/>
                  </a:solidFill>
                  <a:effectLst/>
                  <a:uLnTx/>
                  <a:uFillTx/>
                  <a:latin typeface="Univers 45 Light"/>
                  <a:ea typeface="+mn-ea"/>
                  <a:cs typeface="+mn-cs"/>
                </a:endParaRPr>
              </a:p>
            </p:txBody>
          </p:sp>
          <p:sp>
            <p:nvSpPr>
              <p:cNvPr id="13" name="TextBox 12">
                <a:extLst>
                  <a:ext uri="{FF2B5EF4-FFF2-40B4-BE49-F238E27FC236}">
                    <a16:creationId xmlns:a16="http://schemas.microsoft.com/office/drawing/2014/main" id="{CE63641A-19E0-6C36-C84C-825B7AC8B590}"/>
                  </a:ext>
                </a:extLst>
              </p:cNvPr>
              <p:cNvSpPr txBox="1"/>
              <p:nvPr/>
            </p:nvSpPr>
            <p:spPr>
              <a:xfrm>
                <a:off x="1897420" y="3566964"/>
                <a:ext cx="1018227"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Results</a:t>
                </a:r>
              </a:p>
            </p:txBody>
          </p:sp>
        </p:grpSp>
        <p:grpSp>
          <p:nvGrpSpPr>
            <p:cNvPr id="24" name="Group 23">
              <a:extLst>
                <a:ext uri="{FF2B5EF4-FFF2-40B4-BE49-F238E27FC236}">
                  <a16:creationId xmlns:a16="http://schemas.microsoft.com/office/drawing/2014/main" id="{8D573ECA-723B-3D83-EB47-C9FA27EB64A2}"/>
                </a:ext>
              </a:extLst>
            </p:cNvPr>
            <p:cNvGrpSpPr/>
            <p:nvPr/>
          </p:nvGrpSpPr>
          <p:grpSpPr>
            <a:xfrm>
              <a:off x="1103419" y="4545165"/>
              <a:ext cx="2171301" cy="474390"/>
              <a:chOff x="1103419" y="4177834"/>
              <a:chExt cx="2171301" cy="474390"/>
            </a:xfrm>
          </p:grpSpPr>
          <p:sp>
            <p:nvSpPr>
              <p:cNvPr id="14" name="Oval 13">
                <a:extLst>
                  <a:ext uri="{FF2B5EF4-FFF2-40B4-BE49-F238E27FC236}">
                    <a16:creationId xmlns:a16="http://schemas.microsoft.com/office/drawing/2014/main" id="{CD8981D9-D643-CC28-1F83-041EA5E23E15}"/>
                  </a:ext>
                </a:extLst>
              </p:cNvPr>
              <p:cNvSpPr/>
              <p:nvPr/>
            </p:nvSpPr>
            <p:spPr bwMode="gray">
              <a:xfrm>
                <a:off x="1103419" y="4177834"/>
                <a:ext cx="499888" cy="474390"/>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Univers 45 Light"/>
                    <a:ea typeface="+mn-ea"/>
                    <a:cs typeface="+mn-cs"/>
                  </a:rPr>
                  <a:t>4</a:t>
                </a:r>
              </a:p>
            </p:txBody>
          </p:sp>
          <p:sp>
            <p:nvSpPr>
              <p:cNvPr id="15" name="TextBox 14">
                <a:extLst>
                  <a:ext uri="{FF2B5EF4-FFF2-40B4-BE49-F238E27FC236}">
                    <a16:creationId xmlns:a16="http://schemas.microsoft.com/office/drawing/2014/main" id="{836D62DC-CC47-C945-94A9-899F754BEA46}"/>
                  </a:ext>
                </a:extLst>
              </p:cNvPr>
              <p:cNvSpPr txBox="1"/>
              <p:nvPr/>
            </p:nvSpPr>
            <p:spPr>
              <a:xfrm>
                <a:off x="1897420" y="4230363"/>
                <a:ext cx="1377300"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Next Steps</a:t>
                </a:r>
              </a:p>
            </p:txBody>
          </p:sp>
        </p:grpSp>
      </p:grpSp>
    </p:spTree>
    <p:extLst>
      <p:ext uri="{BB962C8B-B14F-4D97-AF65-F5344CB8AC3E}">
        <p14:creationId xmlns:p14="http://schemas.microsoft.com/office/powerpoint/2010/main" val="422228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bject 5">
            <a:extLst>
              <a:ext uri="{FF2B5EF4-FFF2-40B4-BE49-F238E27FC236}">
                <a16:creationId xmlns:a16="http://schemas.microsoft.com/office/drawing/2014/main" id="{E4597AF3-8E2C-41BA-AAC4-50FF2CE66422}"/>
              </a:ext>
            </a:extLst>
          </p:cNvPr>
          <p:cNvSpPr txBox="1"/>
          <p:nvPr/>
        </p:nvSpPr>
        <p:spPr>
          <a:xfrm>
            <a:off x="838201" y="2401923"/>
            <a:ext cx="2687463" cy="2868765"/>
          </a:xfrm>
          <a:prstGeom prst="rect">
            <a:avLst/>
          </a:prstGeom>
        </p:spPr>
        <p:txBody>
          <a:bodyPr vert="horz" wrap="square" lIns="0" tIns="0" rIns="0" bIns="0" rtlCol="0" anchor="ctr">
            <a:normAutofit/>
          </a:bodyPr>
          <a:lstStyle/>
          <a:p>
            <a:pPr marL="12700" marR="0" lvl="0" indent="0" algn="l" defTabSz="914400" rtl="0" eaLnBrk="1" fontAlgn="auto" latinLnBrk="0" hangingPunct="1">
              <a:spcBef>
                <a:spcPts val="0"/>
              </a:spcBef>
              <a:spcAft>
                <a:spcPts val="600"/>
              </a:spcAft>
              <a:buClrTx/>
              <a:buSzTx/>
              <a:buFontTx/>
              <a:buNone/>
              <a:tabLst/>
              <a:defRPr/>
            </a:pPr>
            <a:r>
              <a:rPr kumimoji="0" lang="en-US" sz="5000" b="1" i="0" u="none" strike="noStrike" kern="1200" cap="none" spc="300" normalizeH="0" baseline="0" noProof="0">
                <a:ln>
                  <a:noFill/>
                </a:ln>
                <a:solidFill>
                  <a:schemeClr val="bg1"/>
                </a:solidFill>
                <a:effectLst/>
                <a:uLnTx/>
                <a:uFillTx/>
                <a:latin typeface="KPMG Light" panose="020B0403030202040204" pitchFamily="34" charset="0"/>
                <a:ea typeface="+mn-ea"/>
                <a:cs typeface="Univers 47 CondensedLight"/>
              </a:rPr>
              <a:t>04</a:t>
            </a:r>
            <a:endParaRPr kumimoji="0" sz="5000" b="1" i="0" u="none" strike="noStrike" kern="1200" cap="none" spc="300" normalizeH="0" baseline="0" noProof="0">
              <a:ln>
                <a:noFill/>
              </a:ln>
              <a:solidFill>
                <a:schemeClr val="bg1"/>
              </a:solidFill>
              <a:effectLst/>
              <a:uLnTx/>
              <a:uFillTx/>
              <a:latin typeface="KPMG Light" panose="020B0403030202040204" pitchFamily="34" charset="0"/>
              <a:ea typeface="+mn-ea"/>
              <a:cs typeface="Univers 47 CondensedLight"/>
            </a:endParaRPr>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Introduction</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0196504" cy="0"/>
          </a:xfrm>
          <a:prstGeom prst="line">
            <a:avLst/>
          </a:prstGeom>
          <a:noFill/>
          <a:ln w="28575" cap="flat" cmpd="sng" algn="ctr">
            <a:solidFill>
              <a:srgbClr val="483698"/>
            </a:solidFill>
            <a:prstDash val="solid"/>
            <a:miter lim="800000"/>
            <a:tailEnd type="none"/>
          </a:ln>
          <a:effectLst/>
        </p:spPr>
      </p:cxnSp>
      <p:pic>
        <p:nvPicPr>
          <p:cNvPr id="63" name="Picture 62" descr="Chart, funnel chart&#10;&#10;Description automatically generated">
            <a:extLst>
              <a:ext uri="{FF2B5EF4-FFF2-40B4-BE49-F238E27FC236}">
                <a16:creationId xmlns:a16="http://schemas.microsoft.com/office/drawing/2014/main" id="{6BB9D415-19F2-41CA-9E33-5D4C18300052}"/>
              </a:ext>
            </a:extLst>
          </p:cNvPr>
          <p:cNvPicPr>
            <a:picLocks noChangeAspect="1"/>
          </p:cNvPicPr>
          <p:nvPr/>
        </p:nvPicPr>
        <p:blipFill rotWithShape="1">
          <a:blip r:embed="rId3">
            <a:duotone>
              <a:prstClr val="black"/>
              <a:srgbClr val="6D2077">
                <a:tint val="45000"/>
                <a:satMod val="400000"/>
              </a:srgbClr>
            </a:duotone>
            <a:extLst>
              <a:ext uri="{28A0092B-C50C-407E-A947-70E740481C1C}">
                <a14:useLocalDpi xmlns:a14="http://schemas.microsoft.com/office/drawing/2010/main" val="0"/>
              </a:ext>
            </a:extLst>
          </a:blip>
          <a:srcRect l="3831" t="17365" r="47221"/>
          <a:stretch/>
        </p:blipFill>
        <p:spPr>
          <a:xfrm flipH="1">
            <a:off x="1369100" y="3536674"/>
            <a:ext cx="3147857" cy="2989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2" name="Picture 81">
            <a:extLst>
              <a:ext uri="{FF2B5EF4-FFF2-40B4-BE49-F238E27FC236}">
                <a16:creationId xmlns:a16="http://schemas.microsoft.com/office/drawing/2014/main" id="{2E26EFAE-42D0-477F-9859-1FB195F3F6B7}"/>
              </a:ext>
            </a:extLst>
          </p:cNvPr>
          <p:cNvPicPr>
            <a:picLocks noChangeAspect="1"/>
          </p:cNvPicPr>
          <p:nvPr/>
        </p:nvPicPr>
        <p:blipFill>
          <a:blip r:embed="rId4"/>
          <a:stretch>
            <a:fillRect/>
          </a:stretch>
        </p:blipFill>
        <p:spPr bwMode="gray">
          <a:xfrm>
            <a:off x="862243" y="2216186"/>
            <a:ext cx="469282" cy="440227"/>
          </a:xfrm>
          <a:prstGeom prst="rect">
            <a:avLst/>
          </a:prstGeom>
          <a:ln>
            <a:noFill/>
          </a:ln>
        </p:spPr>
      </p:pic>
      <p:sp>
        <p:nvSpPr>
          <p:cNvPr id="84" name="Rectangle 83">
            <a:extLst>
              <a:ext uri="{FF2B5EF4-FFF2-40B4-BE49-F238E27FC236}">
                <a16:creationId xmlns:a16="http://schemas.microsoft.com/office/drawing/2014/main" id="{B4BE263C-6DDA-48D1-AC02-031F3DC5254D}"/>
              </a:ext>
            </a:extLst>
          </p:cNvPr>
          <p:cNvSpPr>
            <a:spLocks/>
          </p:cNvSpPr>
          <p:nvPr/>
        </p:nvSpPr>
        <p:spPr bwMode="gray">
          <a:xfrm>
            <a:off x="458038" y="1204503"/>
            <a:ext cx="2015135" cy="382685"/>
          </a:xfrm>
          <a:prstGeom prst="rect">
            <a:avLst/>
          </a:prstGeom>
          <a:solidFill>
            <a:srgbClr val="00338D"/>
          </a:solidFill>
          <a:ln w="12700" cap="rnd" cmpd="sng" algn="ctr">
            <a:noFill/>
            <a:prstDash val="solid"/>
          </a:ln>
          <a:effectLst/>
        </p:spPr>
        <p:txBody>
          <a:bodyPr lIns="54610" tIns="54610" rIns="54610" bIns="54610" rtlCol="0" anchor="ctr"/>
          <a:lstStyle/>
          <a:p>
            <a:pPr marL="216000" marR="0" lvl="0" indent="0" defTabSz="1066302"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Univers 45 Light"/>
                <a:ea typeface="+mn-ea"/>
                <a:cs typeface="Arial" panose="020B0604020202020204" pitchFamily="34" charset="0"/>
              </a:rPr>
              <a:t>The Problem</a:t>
            </a:r>
          </a:p>
        </p:txBody>
      </p:sp>
      <p:sp>
        <p:nvSpPr>
          <p:cNvPr id="86" name="Right Triangle 85">
            <a:extLst>
              <a:ext uri="{FF2B5EF4-FFF2-40B4-BE49-F238E27FC236}">
                <a16:creationId xmlns:a16="http://schemas.microsoft.com/office/drawing/2014/main" id="{5DFAEC82-97A9-4000-8D92-F449D31B67BC}"/>
              </a:ext>
            </a:extLst>
          </p:cNvPr>
          <p:cNvSpPr/>
          <p:nvPr/>
        </p:nvSpPr>
        <p:spPr bwMode="gray">
          <a:xfrm rot="16200000" flipH="1">
            <a:off x="464012" y="1581023"/>
            <a:ext cx="229364" cy="241692"/>
          </a:xfrm>
          <a:prstGeom prst="rtTriangle">
            <a:avLst/>
          </a:prstGeom>
          <a:solidFill>
            <a:srgbClr val="00338D">
              <a:lumMod val="75000"/>
            </a:srgbClr>
          </a:solidFill>
          <a:ln w="12700" cap="rnd" cmpd="sng" algn="ctr">
            <a:noFill/>
            <a:prstDash val="solid"/>
          </a:ln>
          <a:effectLst/>
        </p:spPr>
        <p:txBody>
          <a:bodyPr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nivers 45 Light"/>
              <a:ea typeface="+mn-ea"/>
              <a:cs typeface="Arial" panose="020B0604020202020204" pitchFamily="34" charset="0"/>
            </a:endParaRPr>
          </a:p>
        </p:txBody>
      </p:sp>
      <p:sp>
        <p:nvSpPr>
          <p:cNvPr id="88" name="Text Placeholder 8">
            <a:extLst>
              <a:ext uri="{FF2B5EF4-FFF2-40B4-BE49-F238E27FC236}">
                <a16:creationId xmlns:a16="http://schemas.microsoft.com/office/drawing/2014/main" id="{C413D8A7-F4E5-413E-AEA5-D27BF759030A}"/>
              </a:ext>
            </a:extLst>
          </p:cNvPr>
          <p:cNvSpPr txBox="1">
            <a:spLocks/>
          </p:cNvSpPr>
          <p:nvPr/>
        </p:nvSpPr>
        <p:spPr bwMode="gray">
          <a:xfrm>
            <a:off x="5834199" y="1587186"/>
            <a:ext cx="5899763" cy="4938752"/>
          </a:xfrm>
          <a:prstGeom prst="rect">
            <a:avLst/>
          </a:prstGeom>
          <a:solidFill>
            <a:srgbClr val="FFFFFF"/>
          </a:solidFill>
          <a:ln w="6350">
            <a:solidFill>
              <a:srgbClr val="470A68"/>
            </a:solidFill>
          </a:ln>
        </p:spPr>
        <p:txBody>
          <a:bodyPr vert="horz" lIns="54000" tIns="54000" rIns="54000" bIns="54000" rtlCol="0">
            <a:noAutofit/>
          </a:bodyPr>
          <a:lstStyle/>
          <a:p>
            <a:pPr marL="177800" marR="0" lvl="2" indent="-177800" defTabSz="914400" eaLnBrk="1" fontAlgn="auto" latinLnBrk="0" hangingPunct="1">
              <a:lnSpc>
                <a:spcPct val="100000"/>
              </a:lnSpc>
              <a:spcBef>
                <a:spcPts val="600"/>
              </a:spcBef>
              <a:spcAft>
                <a:spcPts val="0"/>
              </a:spcAft>
              <a:buClr>
                <a:srgbClr val="97989A"/>
              </a:buClr>
              <a:buSzTx/>
              <a:buFont typeface="Arial" pitchFamily="34" charset="0"/>
              <a:buChar char="■"/>
              <a:tabLst/>
              <a:defRPr/>
            </a:pPr>
            <a:endParaRPr kumimoji="0" lang="en-US" sz="9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0" name="Rectangle 89">
            <a:extLst>
              <a:ext uri="{FF2B5EF4-FFF2-40B4-BE49-F238E27FC236}">
                <a16:creationId xmlns:a16="http://schemas.microsoft.com/office/drawing/2014/main" id="{5AF01CBC-05C9-4C61-9F13-36F33B203146}"/>
              </a:ext>
            </a:extLst>
          </p:cNvPr>
          <p:cNvSpPr>
            <a:spLocks/>
          </p:cNvSpPr>
          <p:nvPr/>
        </p:nvSpPr>
        <p:spPr bwMode="gray">
          <a:xfrm>
            <a:off x="5603912" y="1224035"/>
            <a:ext cx="2819952" cy="382685"/>
          </a:xfrm>
          <a:prstGeom prst="rect">
            <a:avLst/>
          </a:prstGeom>
          <a:solidFill>
            <a:srgbClr val="6D2077"/>
          </a:solidFill>
          <a:ln w="12700" cap="rnd" cmpd="sng" algn="ctr">
            <a:noFill/>
            <a:prstDash val="solid"/>
          </a:ln>
          <a:effectLst/>
        </p:spPr>
        <p:txBody>
          <a:bodyPr lIns="54610" tIns="54610" rIns="54610" bIns="54610" rtlCol="0" anchor="ctr"/>
          <a:lstStyle/>
          <a:p>
            <a:pPr marL="216000" marR="0" lvl="0" indent="0" defTabSz="1066302" eaLnBrk="1" fontAlgn="auto" latinLnBrk="0" hangingPunct="1">
              <a:lnSpc>
                <a:spcPct val="100000"/>
              </a:lnSpc>
              <a:spcBef>
                <a:spcPts val="0"/>
              </a:spcBef>
              <a:spcAft>
                <a:spcPts val="0"/>
              </a:spcAft>
              <a:buClrTx/>
              <a:buSzTx/>
              <a:buFontTx/>
              <a:buNone/>
              <a:tabLst/>
              <a:defRPr/>
            </a:pPr>
            <a:r>
              <a:rPr lang="en-US" sz="1200" b="1" kern="0" dirty="0">
                <a:solidFill>
                  <a:srgbClr val="FFFFFF"/>
                </a:solidFill>
                <a:latin typeface="Univers 45 Light"/>
                <a:cs typeface="Arial" panose="020B0604020202020204" pitchFamily="34" charset="0"/>
              </a:rPr>
              <a:t>The</a:t>
            </a:r>
            <a:r>
              <a:rPr kumimoji="0" lang="en-US" sz="1200" b="1" i="0" u="none" strike="noStrike" kern="0" cap="none" spc="0" normalizeH="0" baseline="0" noProof="0" dirty="0">
                <a:ln>
                  <a:noFill/>
                </a:ln>
                <a:solidFill>
                  <a:srgbClr val="FFFFFF"/>
                </a:solidFill>
                <a:effectLst/>
                <a:uLnTx/>
                <a:uFillTx/>
                <a:latin typeface="Univers 45 Light"/>
                <a:ea typeface="+mn-ea"/>
                <a:cs typeface="Arial" panose="020B0604020202020204" pitchFamily="34" charset="0"/>
              </a:rPr>
              <a:t> Solution</a:t>
            </a:r>
          </a:p>
        </p:txBody>
      </p:sp>
      <p:sp>
        <p:nvSpPr>
          <p:cNvPr id="92" name="Right Triangle 91">
            <a:extLst>
              <a:ext uri="{FF2B5EF4-FFF2-40B4-BE49-F238E27FC236}">
                <a16:creationId xmlns:a16="http://schemas.microsoft.com/office/drawing/2014/main" id="{221F43FF-E126-4147-B98C-1915EF7C6CF1}"/>
              </a:ext>
            </a:extLst>
          </p:cNvPr>
          <p:cNvSpPr/>
          <p:nvPr/>
        </p:nvSpPr>
        <p:spPr bwMode="gray">
          <a:xfrm rot="16200000" flipH="1">
            <a:off x="5609887" y="1600555"/>
            <a:ext cx="229364" cy="241692"/>
          </a:xfrm>
          <a:prstGeom prst="rtTriangle">
            <a:avLst/>
          </a:prstGeom>
          <a:solidFill>
            <a:srgbClr val="470A68"/>
          </a:solidFill>
          <a:ln w="12700" cap="rnd" cmpd="sng" algn="ctr">
            <a:noFill/>
            <a:prstDash val="solid"/>
          </a:ln>
          <a:effectLst/>
        </p:spPr>
        <p:txBody>
          <a:bodyPr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nivers 45 Light"/>
              <a:ea typeface="+mn-ea"/>
              <a:cs typeface="Arial" panose="020B0604020202020204" pitchFamily="34" charset="0"/>
            </a:endParaRPr>
          </a:p>
        </p:txBody>
      </p:sp>
      <p:sp>
        <p:nvSpPr>
          <p:cNvPr id="94" name="Oval 93">
            <a:extLst>
              <a:ext uri="{FF2B5EF4-FFF2-40B4-BE49-F238E27FC236}">
                <a16:creationId xmlns:a16="http://schemas.microsoft.com/office/drawing/2014/main" id="{3131F1DF-918D-41D3-81DA-568E0994605F}"/>
              </a:ext>
            </a:extLst>
          </p:cNvPr>
          <p:cNvSpPr/>
          <p:nvPr/>
        </p:nvSpPr>
        <p:spPr bwMode="gray">
          <a:xfrm>
            <a:off x="5944340" y="1780581"/>
            <a:ext cx="279017" cy="264785"/>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Univers 45 Light"/>
                <a:ea typeface="+mn-ea"/>
                <a:cs typeface="+mn-cs"/>
              </a:rPr>
              <a:t>1</a:t>
            </a:r>
          </a:p>
        </p:txBody>
      </p:sp>
      <p:sp>
        <p:nvSpPr>
          <p:cNvPr id="96" name="Oval 95">
            <a:extLst>
              <a:ext uri="{FF2B5EF4-FFF2-40B4-BE49-F238E27FC236}">
                <a16:creationId xmlns:a16="http://schemas.microsoft.com/office/drawing/2014/main" id="{F945F123-0417-475A-8072-9BDF2EE61834}"/>
              </a:ext>
            </a:extLst>
          </p:cNvPr>
          <p:cNvSpPr/>
          <p:nvPr/>
        </p:nvSpPr>
        <p:spPr bwMode="gray">
          <a:xfrm>
            <a:off x="5939447" y="3421699"/>
            <a:ext cx="279017" cy="264785"/>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lang="en-US" sz="1600" b="1" kern="0">
                <a:solidFill>
                  <a:prstClr val="white"/>
                </a:solidFill>
                <a:latin typeface="Univers 45 Light"/>
              </a:rPr>
              <a:t>2</a:t>
            </a:r>
            <a:endParaRPr kumimoji="0" lang="en-US" sz="1600" b="1" i="0" u="none" strike="noStrike" kern="0" cap="none" spc="0" normalizeH="0" baseline="0" noProof="0">
              <a:ln>
                <a:noFill/>
              </a:ln>
              <a:solidFill>
                <a:prstClr val="white"/>
              </a:solidFill>
              <a:effectLst/>
              <a:uLnTx/>
              <a:uFillTx/>
              <a:latin typeface="Univers 45 Light"/>
              <a:ea typeface="+mn-ea"/>
              <a:cs typeface="+mn-cs"/>
            </a:endParaRPr>
          </a:p>
        </p:txBody>
      </p:sp>
      <p:sp>
        <p:nvSpPr>
          <p:cNvPr id="99" name="Oval 98">
            <a:extLst>
              <a:ext uri="{FF2B5EF4-FFF2-40B4-BE49-F238E27FC236}">
                <a16:creationId xmlns:a16="http://schemas.microsoft.com/office/drawing/2014/main" id="{DAA46EC7-6F90-4ED4-92F6-A0619BF9FCA3}"/>
              </a:ext>
            </a:extLst>
          </p:cNvPr>
          <p:cNvSpPr/>
          <p:nvPr/>
        </p:nvSpPr>
        <p:spPr bwMode="gray">
          <a:xfrm>
            <a:off x="5944338" y="5257080"/>
            <a:ext cx="279017" cy="264785"/>
          </a:xfrm>
          <a:prstGeom prst="ellipse">
            <a:avLst/>
          </a:prstGeom>
          <a:solidFill>
            <a:srgbClr val="6D2077"/>
          </a:solidFill>
          <a:ln w="12700" cap="rnd" cmpd="sng" algn="ctr">
            <a:noFill/>
            <a:prstDash val="solid"/>
          </a:ln>
          <a:effectLst/>
        </p:spPr>
        <p:txBody>
          <a:bodyPr lIns="54610" tIns="54610" rIns="54610" bIns="54610" rtlCol="0" anchor="ctr"/>
          <a:lstStyle/>
          <a:p>
            <a:pPr marL="0" marR="0" lvl="0" indent="0" algn="ctr" defTabSz="1066302"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Univers 45 Light"/>
                <a:ea typeface="+mn-ea"/>
                <a:cs typeface="+mn-cs"/>
              </a:rPr>
              <a:t>3</a:t>
            </a:r>
          </a:p>
        </p:txBody>
      </p:sp>
      <p:sp>
        <p:nvSpPr>
          <p:cNvPr id="104" name="Text Placeholder 1">
            <a:extLst>
              <a:ext uri="{FF2B5EF4-FFF2-40B4-BE49-F238E27FC236}">
                <a16:creationId xmlns:a16="http://schemas.microsoft.com/office/drawing/2014/main" id="{59EABE8B-64FB-40FA-942B-FA4A3910DB9F}"/>
              </a:ext>
            </a:extLst>
          </p:cNvPr>
          <p:cNvSpPr txBox="1">
            <a:spLocks/>
          </p:cNvSpPr>
          <p:nvPr/>
        </p:nvSpPr>
        <p:spPr bwMode="gray">
          <a:xfrm>
            <a:off x="6353099" y="3421699"/>
            <a:ext cx="5240187" cy="1692771"/>
          </a:xfrm>
          <a:prstGeom prst="rect">
            <a:avLst/>
          </a:prstGeom>
        </p:spPr>
        <p:txBody>
          <a:bodyPr vert="horz" wrap="square" lIns="0" tIns="0" rIns="0" bIns="0" rtlCol="0">
            <a:spAutoFit/>
          </a:bodyPr>
          <a:lstStyle>
            <a:lvl1pPr marL="0" indent="0" algn="l" defTabSz="771789" rtl="0" eaLnBrk="1" latinLnBrk="0" hangingPunct="1">
              <a:lnSpc>
                <a:spcPct val="100000"/>
              </a:lnSpc>
              <a:spcBef>
                <a:spcPts val="0"/>
              </a:spcBef>
              <a:spcAft>
                <a:spcPts val="600"/>
              </a:spcAft>
              <a:buFont typeface="Arial" pitchFamily="34" charset="0"/>
              <a:buNone/>
              <a:defRPr kumimoji="0" lang="en-US" sz="1000" b="1" i="0" u="none" strike="noStrike" kern="1200" cap="none" spc="0" normalizeH="0" baseline="0" noProof="0" dirty="0" smtClean="0">
                <a:ln>
                  <a:noFill/>
                </a:ln>
                <a:solidFill>
                  <a:srgbClr val="00338D"/>
                </a:solidFill>
                <a:effectLst/>
                <a:uLnTx/>
                <a:uFillTx/>
                <a:latin typeface="+mn-lt"/>
                <a:ea typeface="+mn-ea"/>
                <a:cs typeface="Arial" pitchFamily="34" charset="0"/>
              </a:defRPr>
            </a:lvl1pPr>
            <a:lvl2pPr marL="0" indent="0" algn="l" defTabSz="771789" rtl="0" eaLnBrk="1" latinLnBrk="0" hangingPunct="1">
              <a:lnSpc>
                <a:spcPct val="100000"/>
              </a:lnSpc>
              <a:spcBef>
                <a:spcPts val="0"/>
              </a:spcBef>
              <a:spcAft>
                <a:spcPts val="600"/>
              </a:spcAft>
              <a:buFont typeface="Arial" pitchFamily="34" charset="0"/>
              <a:buNone/>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2pPr>
            <a:lvl3pPr marL="216000" indent="-216000" algn="l" defTabSz="771789" rtl="0" eaLnBrk="1" latinLnBrk="0" hangingPunct="1">
              <a:lnSpc>
                <a:spcPct val="100000"/>
              </a:lnSpc>
              <a:spcBef>
                <a:spcPts val="0"/>
              </a:spcBef>
              <a:spcAft>
                <a:spcPts val="600"/>
              </a:spcAft>
              <a:buClrTx/>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3pPr>
            <a:lvl4pPr marL="360000" indent="-144000" algn="l" defTabSz="771789" rtl="0" eaLnBrk="1" latinLnBrk="0" hangingPunct="1">
              <a:lnSpc>
                <a:spcPct val="100000"/>
              </a:lnSpc>
              <a:spcBef>
                <a:spcPts val="0"/>
              </a:spcBef>
              <a:spcAft>
                <a:spcPts val="600"/>
              </a:spcAft>
              <a:buClrTx/>
              <a:buSzPct val="100000"/>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4pPr>
            <a:lvl5pPr marL="576000" indent="-216000" algn="l" defTabSz="771789" rtl="0" eaLnBrk="1" latinLnBrk="0" hangingPunct="1">
              <a:lnSpc>
                <a:spcPct val="100000"/>
              </a:lnSpc>
              <a:spcBef>
                <a:spcPts val="0"/>
              </a:spcBef>
              <a:spcAft>
                <a:spcPts val="600"/>
              </a:spcAft>
              <a:buClrTx/>
              <a:buFont typeface="Univers 45 Light" pitchFamily="2" charset="0"/>
              <a:buChar char="—"/>
              <a:defRPr kumimoji="0" lang="en-GB" sz="1000" b="0" i="0" u="none" strike="noStrike" kern="1200" cap="none" spc="0" normalizeH="0" baseline="0" noProof="0">
                <a:ln>
                  <a:noFill/>
                </a:ln>
                <a:solidFill>
                  <a:schemeClr val="tx1"/>
                </a:solidFill>
                <a:effectLst/>
                <a:uLnTx/>
                <a:uFillTx/>
                <a:latin typeface="+mn-lt"/>
                <a:ea typeface="+mn-ea"/>
                <a:cs typeface="Arial" pitchFamily="34" charset="0"/>
              </a:defRPr>
            </a:lvl5pPr>
            <a:lvl6pPr marL="0" indent="0" algn="l" defTabSz="771789" rtl="0" eaLnBrk="1" latinLnBrk="0" hangingPunct="1">
              <a:lnSpc>
                <a:spcPct val="100000"/>
              </a:lnSpc>
              <a:spcBef>
                <a:spcPts val="0"/>
              </a:spcBef>
              <a:spcAft>
                <a:spcPts val="600"/>
              </a:spcAft>
              <a:buClrTx/>
              <a:buSzPct val="85000"/>
              <a:buFont typeface="Wingdings" pitchFamily="2" charset="2"/>
              <a:buNone/>
              <a:defRPr sz="950" kern="1200">
                <a:solidFill>
                  <a:schemeClr val="tx1"/>
                </a:solidFill>
                <a:latin typeface="+mn-lt"/>
                <a:ea typeface="+mn-ea"/>
                <a:cs typeface="+mn-cs"/>
              </a:defRPr>
            </a:lvl6pPr>
            <a:lvl7pPr marL="22148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7pPr>
            <a:lvl8pPr marL="414303" indent="-166764"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8pPr>
            <a:lvl9pPr marL="66184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9pPr>
          </a:lstStyle>
          <a:p>
            <a:pPr lvl="0" algn="just"/>
            <a:r>
              <a:rPr lang="en-US" sz="1600" dirty="0">
                <a:solidFill>
                  <a:srgbClr val="6D347B"/>
                </a:solidFill>
              </a:rPr>
              <a:t>The Data</a:t>
            </a:r>
          </a:p>
          <a:p>
            <a:pPr lvl="0" algn="just"/>
            <a:r>
              <a:rPr lang="en-US" sz="1400" b="0" kern="0" dirty="0">
                <a:solidFill>
                  <a:schemeClr val="tx1"/>
                </a:solidFill>
                <a:latin typeface="Univers 45 Light" pitchFamily="2" charset="0"/>
              </a:rPr>
              <a:t>This case study utilized data sources such as Stock Analysis, and Twitter. Data extraction from Stock Analysis was achieved with R while that from Twitter was achieved with Python. Only tweets that for the past 2 weeks were collected because of Twitter API free access limitation.</a:t>
            </a:r>
          </a:p>
          <a:p>
            <a:pPr lvl="0" algn="just"/>
            <a:r>
              <a:rPr lang="en-US" sz="1400" b="0" kern="0" dirty="0">
                <a:solidFill>
                  <a:schemeClr val="tx1"/>
                </a:solidFill>
                <a:latin typeface="Univers 45 Light" pitchFamily="2" charset="0"/>
              </a:rPr>
              <a:t>The extracted data was afterwards, transformed into a more useable format.</a:t>
            </a:r>
          </a:p>
        </p:txBody>
      </p:sp>
      <p:sp>
        <p:nvSpPr>
          <p:cNvPr id="105" name="Text Placeholder 8">
            <a:extLst>
              <a:ext uri="{FF2B5EF4-FFF2-40B4-BE49-F238E27FC236}">
                <a16:creationId xmlns:a16="http://schemas.microsoft.com/office/drawing/2014/main" id="{A32A6A23-1A75-4935-A7D5-E7E10656A8A9}"/>
              </a:ext>
            </a:extLst>
          </p:cNvPr>
          <p:cNvSpPr txBox="1">
            <a:spLocks/>
          </p:cNvSpPr>
          <p:nvPr/>
        </p:nvSpPr>
        <p:spPr bwMode="gray">
          <a:xfrm>
            <a:off x="689747" y="1587187"/>
            <a:ext cx="4454706" cy="1216974"/>
          </a:xfrm>
          <a:prstGeom prst="rect">
            <a:avLst/>
          </a:prstGeom>
          <a:solidFill>
            <a:srgbClr val="FFFFFF"/>
          </a:solidFill>
          <a:ln w="6350">
            <a:solidFill>
              <a:srgbClr val="00338D"/>
            </a:solidFill>
          </a:ln>
        </p:spPr>
        <p:txBody>
          <a:bodyPr vert="horz" lIns="54000" tIns="54000" rIns="54000" bIns="54000" rtlCol="0">
            <a:noAutofit/>
          </a:bodyPr>
          <a:lstStyle>
            <a:defPPr>
              <a:defRPr lang="en-US"/>
            </a:defPPr>
            <a:lvl3pPr marL="177800" marR="0" lvl="2" indent="-177800" defTabSz="914400" fontAlgn="auto">
              <a:lnSpc>
                <a:spcPct val="100000"/>
              </a:lnSpc>
              <a:spcBef>
                <a:spcPts val="600"/>
              </a:spcBef>
              <a:spcAft>
                <a:spcPts val="0"/>
              </a:spcAft>
              <a:buClr>
                <a:srgbClr val="97989A"/>
              </a:buClr>
              <a:buSzTx/>
              <a:buFont typeface="Arial" pitchFamily="34" charset="0"/>
              <a:buChar char="■"/>
              <a:tabLst/>
              <a:defRPr kumimoji="0" sz="900" b="0" i="0" u="none" strike="noStrike" cap="none" spc="0" normalizeH="0" baseline="0">
                <a:ln>
                  <a:noFill/>
                </a:ln>
                <a:solidFill>
                  <a:srgbClr val="000000"/>
                </a:solidFill>
                <a:effectLst/>
                <a:uLnTx/>
                <a:uFillTx/>
                <a:latin typeface="Arial" panose="020B0604020202020204" pitchFamily="34" charset="0"/>
                <a:cs typeface="Arial" panose="020B0604020202020204" pitchFamily="34" charset="0"/>
              </a:defRPr>
            </a:lvl3pPr>
          </a:lstStyle>
          <a:p>
            <a:pPr algn="just"/>
            <a:r>
              <a:rPr lang="en-US" sz="1400" i="1" dirty="0"/>
              <a:t>Build a rich companies’ dashboard or report or set of visualizations that serve as a one-stop shop to get relevant information and insights that can be used by investors for making decisions on the kind of stocks or companies they should invest on.</a:t>
            </a:r>
          </a:p>
        </p:txBody>
      </p:sp>
      <p:sp>
        <p:nvSpPr>
          <p:cNvPr id="106" name="Text Placeholder 1">
            <a:extLst>
              <a:ext uri="{FF2B5EF4-FFF2-40B4-BE49-F238E27FC236}">
                <a16:creationId xmlns:a16="http://schemas.microsoft.com/office/drawing/2014/main" id="{EFFC91DA-0BA4-4FF2-ADDF-994278236383}"/>
              </a:ext>
            </a:extLst>
          </p:cNvPr>
          <p:cNvSpPr txBox="1">
            <a:spLocks/>
          </p:cNvSpPr>
          <p:nvPr/>
        </p:nvSpPr>
        <p:spPr bwMode="gray">
          <a:xfrm>
            <a:off x="6353099" y="1775640"/>
            <a:ext cx="5240187" cy="1477328"/>
          </a:xfrm>
          <a:prstGeom prst="rect">
            <a:avLst/>
          </a:prstGeom>
        </p:spPr>
        <p:txBody>
          <a:bodyPr vert="horz" wrap="square" lIns="0" tIns="0" rIns="0" bIns="0" rtlCol="0">
            <a:spAutoFit/>
          </a:bodyPr>
          <a:lstStyle>
            <a:lvl1pPr marL="0" indent="0" algn="l" defTabSz="771789" rtl="0" eaLnBrk="1" latinLnBrk="0" hangingPunct="1">
              <a:lnSpc>
                <a:spcPct val="100000"/>
              </a:lnSpc>
              <a:spcBef>
                <a:spcPts val="0"/>
              </a:spcBef>
              <a:spcAft>
                <a:spcPts val="600"/>
              </a:spcAft>
              <a:buFont typeface="Arial" pitchFamily="34" charset="0"/>
              <a:buNone/>
              <a:defRPr kumimoji="0" lang="en-US" sz="1000" b="1" i="0" u="none" strike="noStrike" kern="1200" cap="none" spc="0" normalizeH="0" baseline="0" noProof="0" dirty="0" smtClean="0">
                <a:ln>
                  <a:noFill/>
                </a:ln>
                <a:solidFill>
                  <a:srgbClr val="00338D"/>
                </a:solidFill>
                <a:effectLst/>
                <a:uLnTx/>
                <a:uFillTx/>
                <a:latin typeface="+mn-lt"/>
                <a:ea typeface="+mn-ea"/>
                <a:cs typeface="Arial" pitchFamily="34" charset="0"/>
              </a:defRPr>
            </a:lvl1pPr>
            <a:lvl2pPr marL="0" indent="0" algn="l" defTabSz="771789" rtl="0" eaLnBrk="1" latinLnBrk="0" hangingPunct="1">
              <a:lnSpc>
                <a:spcPct val="100000"/>
              </a:lnSpc>
              <a:spcBef>
                <a:spcPts val="0"/>
              </a:spcBef>
              <a:spcAft>
                <a:spcPts val="600"/>
              </a:spcAft>
              <a:buFont typeface="Arial" pitchFamily="34" charset="0"/>
              <a:buNone/>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2pPr>
            <a:lvl3pPr marL="216000" indent="-216000" algn="l" defTabSz="771789" rtl="0" eaLnBrk="1" latinLnBrk="0" hangingPunct="1">
              <a:lnSpc>
                <a:spcPct val="100000"/>
              </a:lnSpc>
              <a:spcBef>
                <a:spcPts val="0"/>
              </a:spcBef>
              <a:spcAft>
                <a:spcPts val="600"/>
              </a:spcAft>
              <a:buClrTx/>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3pPr>
            <a:lvl4pPr marL="360000" indent="-144000" algn="l" defTabSz="771789" rtl="0" eaLnBrk="1" latinLnBrk="0" hangingPunct="1">
              <a:lnSpc>
                <a:spcPct val="100000"/>
              </a:lnSpc>
              <a:spcBef>
                <a:spcPts val="0"/>
              </a:spcBef>
              <a:spcAft>
                <a:spcPts val="600"/>
              </a:spcAft>
              <a:buClrTx/>
              <a:buSzPct val="100000"/>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4pPr>
            <a:lvl5pPr marL="576000" indent="-216000" algn="l" defTabSz="771789" rtl="0" eaLnBrk="1" latinLnBrk="0" hangingPunct="1">
              <a:lnSpc>
                <a:spcPct val="100000"/>
              </a:lnSpc>
              <a:spcBef>
                <a:spcPts val="0"/>
              </a:spcBef>
              <a:spcAft>
                <a:spcPts val="600"/>
              </a:spcAft>
              <a:buClrTx/>
              <a:buFont typeface="Univers 45 Light" pitchFamily="2" charset="0"/>
              <a:buChar char="—"/>
              <a:defRPr kumimoji="0" lang="en-GB" sz="1000" b="0" i="0" u="none" strike="noStrike" kern="1200" cap="none" spc="0" normalizeH="0" baseline="0" noProof="0">
                <a:ln>
                  <a:noFill/>
                </a:ln>
                <a:solidFill>
                  <a:schemeClr val="tx1"/>
                </a:solidFill>
                <a:effectLst/>
                <a:uLnTx/>
                <a:uFillTx/>
                <a:latin typeface="+mn-lt"/>
                <a:ea typeface="+mn-ea"/>
                <a:cs typeface="Arial" pitchFamily="34" charset="0"/>
              </a:defRPr>
            </a:lvl5pPr>
            <a:lvl6pPr marL="0" indent="0" algn="l" defTabSz="771789" rtl="0" eaLnBrk="1" latinLnBrk="0" hangingPunct="1">
              <a:lnSpc>
                <a:spcPct val="100000"/>
              </a:lnSpc>
              <a:spcBef>
                <a:spcPts val="0"/>
              </a:spcBef>
              <a:spcAft>
                <a:spcPts val="600"/>
              </a:spcAft>
              <a:buClrTx/>
              <a:buSzPct val="85000"/>
              <a:buFont typeface="Wingdings" pitchFamily="2" charset="2"/>
              <a:buNone/>
              <a:defRPr sz="950" kern="1200">
                <a:solidFill>
                  <a:schemeClr val="tx1"/>
                </a:solidFill>
                <a:latin typeface="+mn-lt"/>
                <a:ea typeface="+mn-ea"/>
                <a:cs typeface="+mn-cs"/>
              </a:defRPr>
            </a:lvl6pPr>
            <a:lvl7pPr marL="22148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7pPr>
            <a:lvl8pPr marL="414303" indent="-166764"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8pPr>
            <a:lvl9pPr marL="66184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9pPr>
          </a:lstStyle>
          <a:p>
            <a:pPr lvl="0" algn="just"/>
            <a:r>
              <a:rPr lang="en-US" sz="1600" dirty="0">
                <a:solidFill>
                  <a:srgbClr val="6D347B"/>
                </a:solidFill>
              </a:rPr>
              <a:t>The Use Case</a:t>
            </a:r>
          </a:p>
          <a:p>
            <a:pPr lvl="0" algn="just"/>
            <a:r>
              <a:rPr lang="en-US" sz="1400" b="0" kern="0" dirty="0">
                <a:solidFill>
                  <a:schemeClr val="tx1"/>
                </a:solidFill>
                <a:latin typeface="Univers 45 Light" pitchFamily="2" charset="0"/>
              </a:rPr>
              <a:t>This focused on aggregating relevant data points for international organizations that are key players in 3 major sectors (Energy, Financial Services, and Technology).</a:t>
            </a:r>
          </a:p>
          <a:p>
            <a:pPr lvl="0" algn="just"/>
            <a:r>
              <a:rPr lang="en-US" sz="1400" b="0" kern="0" dirty="0">
                <a:solidFill>
                  <a:schemeClr val="tx1"/>
                </a:solidFill>
                <a:latin typeface="Univers 45 Light" pitchFamily="2" charset="0"/>
              </a:rPr>
              <a:t>Our use case is a deep dive on thirty (30) organizations, spread across 3 different sectors (10 organizations per sector). </a:t>
            </a:r>
          </a:p>
        </p:txBody>
      </p:sp>
      <p:sp>
        <p:nvSpPr>
          <p:cNvPr id="107" name="Text Placeholder 1">
            <a:extLst>
              <a:ext uri="{FF2B5EF4-FFF2-40B4-BE49-F238E27FC236}">
                <a16:creationId xmlns:a16="http://schemas.microsoft.com/office/drawing/2014/main" id="{50B209EE-52AE-4A26-9C2F-E7488A4401DA}"/>
              </a:ext>
            </a:extLst>
          </p:cNvPr>
          <p:cNvSpPr txBox="1">
            <a:spLocks/>
          </p:cNvSpPr>
          <p:nvPr/>
        </p:nvSpPr>
        <p:spPr bwMode="gray">
          <a:xfrm>
            <a:off x="6353099" y="5258965"/>
            <a:ext cx="5240187" cy="1184940"/>
          </a:xfrm>
          <a:prstGeom prst="rect">
            <a:avLst/>
          </a:prstGeom>
        </p:spPr>
        <p:txBody>
          <a:bodyPr vert="horz" wrap="square" lIns="0" tIns="0" rIns="0" bIns="0" rtlCol="0">
            <a:spAutoFit/>
          </a:bodyPr>
          <a:lstStyle>
            <a:lvl1pPr marL="0" indent="0" algn="l" defTabSz="771789" rtl="0" eaLnBrk="1" latinLnBrk="0" hangingPunct="1">
              <a:lnSpc>
                <a:spcPct val="100000"/>
              </a:lnSpc>
              <a:spcBef>
                <a:spcPts val="0"/>
              </a:spcBef>
              <a:spcAft>
                <a:spcPts val="600"/>
              </a:spcAft>
              <a:buFont typeface="Arial" pitchFamily="34" charset="0"/>
              <a:buNone/>
              <a:defRPr kumimoji="0" lang="en-US" sz="1000" b="1" i="0" u="none" strike="noStrike" kern="1200" cap="none" spc="0" normalizeH="0" baseline="0" noProof="0" dirty="0" smtClean="0">
                <a:ln>
                  <a:noFill/>
                </a:ln>
                <a:solidFill>
                  <a:srgbClr val="00338D"/>
                </a:solidFill>
                <a:effectLst/>
                <a:uLnTx/>
                <a:uFillTx/>
                <a:latin typeface="+mn-lt"/>
                <a:ea typeface="+mn-ea"/>
                <a:cs typeface="Arial" pitchFamily="34" charset="0"/>
              </a:defRPr>
            </a:lvl1pPr>
            <a:lvl2pPr marL="0" indent="0" algn="l" defTabSz="771789" rtl="0" eaLnBrk="1" latinLnBrk="0" hangingPunct="1">
              <a:lnSpc>
                <a:spcPct val="100000"/>
              </a:lnSpc>
              <a:spcBef>
                <a:spcPts val="0"/>
              </a:spcBef>
              <a:spcAft>
                <a:spcPts val="600"/>
              </a:spcAft>
              <a:buFont typeface="Arial" pitchFamily="34" charset="0"/>
              <a:buNone/>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2pPr>
            <a:lvl3pPr marL="216000" indent="-216000" algn="l" defTabSz="771789" rtl="0" eaLnBrk="1" latinLnBrk="0" hangingPunct="1">
              <a:lnSpc>
                <a:spcPct val="100000"/>
              </a:lnSpc>
              <a:spcBef>
                <a:spcPts val="0"/>
              </a:spcBef>
              <a:spcAft>
                <a:spcPts val="600"/>
              </a:spcAft>
              <a:buClrTx/>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3pPr>
            <a:lvl4pPr marL="360000" indent="-144000" algn="l" defTabSz="771789" rtl="0" eaLnBrk="1" latinLnBrk="0" hangingPunct="1">
              <a:lnSpc>
                <a:spcPct val="100000"/>
              </a:lnSpc>
              <a:spcBef>
                <a:spcPts val="0"/>
              </a:spcBef>
              <a:spcAft>
                <a:spcPts val="600"/>
              </a:spcAft>
              <a:buClrTx/>
              <a:buSzPct val="100000"/>
              <a:buFont typeface="Univers 45 Light" pitchFamily="2" charset="0"/>
              <a:buChar char="-"/>
              <a:defRPr kumimoji="0" lang="en-US" sz="1000" b="0" i="0" u="none" strike="noStrike" kern="1200" cap="none" spc="0" normalizeH="0" baseline="0" noProof="0" dirty="0" smtClean="0">
                <a:ln>
                  <a:noFill/>
                </a:ln>
                <a:solidFill>
                  <a:schemeClr val="tx1"/>
                </a:solidFill>
                <a:effectLst/>
                <a:uLnTx/>
                <a:uFillTx/>
                <a:latin typeface="+mn-lt"/>
                <a:ea typeface="+mn-ea"/>
                <a:cs typeface="Arial" pitchFamily="34" charset="0"/>
              </a:defRPr>
            </a:lvl4pPr>
            <a:lvl5pPr marL="576000" indent="-216000" algn="l" defTabSz="771789" rtl="0" eaLnBrk="1" latinLnBrk="0" hangingPunct="1">
              <a:lnSpc>
                <a:spcPct val="100000"/>
              </a:lnSpc>
              <a:spcBef>
                <a:spcPts val="0"/>
              </a:spcBef>
              <a:spcAft>
                <a:spcPts val="600"/>
              </a:spcAft>
              <a:buClrTx/>
              <a:buFont typeface="Univers 45 Light" pitchFamily="2" charset="0"/>
              <a:buChar char="—"/>
              <a:defRPr kumimoji="0" lang="en-GB" sz="1000" b="0" i="0" u="none" strike="noStrike" kern="1200" cap="none" spc="0" normalizeH="0" baseline="0" noProof="0">
                <a:ln>
                  <a:noFill/>
                </a:ln>
                <a:solidFill>
                  <a:schemeClr val="tx1"/>
                </a:solidFill>
                <a:effectLst/>
                <a:uLnTx/>
                <a:uFillTx/>
                <a:latin typeface="+mn-lt"/>
                <a:ea typeface="+mn-ea"/>
                <a:cs typeface="Arial" pitchFamily="34" charset="0"/>
              </a:defRPr>
            </a:lvl5pPr>
            <a:lvl6pPr marL="0" indent="0" algn="l" defTabSz="771789" rtl="0" eaLnBrk="1" latinLnBrk="0" hangingPunct="1">
              <a:lnSpc>
                <a:spcPct val="100000"/>
              </a:lnSpc>
              <a:spcBef>
                <a:spcPts val="0"/>
              </a:spcBef>
              <a:spcAft>
                <a:spcPts val="600"/>
              </a:spcAft>
              <a:buClrTx/>
              <a:buSzPct val="85000"/>
              <a:buFont typeface="Wingdings" pitchFamily="2" charset="2"/>
              <a:buNone/>
              <a:defRPr sz="950" kern="1200">
                <a:solidFill>
                  <a:schemeClr val="tx1"/>
                </a:solidFill>
                <a:latin typeface="+mn-lt"/>
                <a:ea typeface="+mn-ea"/>
                <a:cs typeface="+mn-cs"/>
              </a:defRPr>
            </a:lvl6pPr>
            <a:lvl7pPr marL="22148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7pPr>
            <a:lvl8pPr marL="414303" indent="-166764"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8pPr>
            <a:lvl9pPr marL="661843" indent="-205849" algn="l" defTabSz="771789" rtl="0" eaLnBrk="1" latinLnBrk="0" hangingPunct="1">
              <a:lnSpc>
                <a:spcPct val="100000"/>
              </a:lnSpc>
              <a:spcBef>
                <a:spcPts val="0"/>
              </a:spcBef>
              <a:spcAft>
                <a:spcPts val="600"/>
              </a:spcAft>
              <a:buClrTx/>
              <a:buSzPct val="100000"/>
              <a:buFont typeface="Univers 45 Light" pitchFamily="2" charset="0"/>
              <a:buChar char="—"/>
              <a:defRPr sz="950" kern="1200" baseline="0">
                <a:solidFill>
                  <a:schemeClr val="tx1"/>
                </a:solidFill>
                <a:latin typeface="+mn-lt"/>
                <a:ea typeface="+mn-ea"/>
                <a:cs typeface="+mn-cs"/>
              </a:defRPr>
            </a:lvl9pPr>
          </a:lstStyle>
          <a:p>
            <a:pPr lvl="0" algn="just"/>
            <a:r>
              <a:rPr lang="en-US" sz="1600" dirty="0">
                <a:solidFill>
                  <a:srgbClr val="6D347B"/>
                </a:solidFill>
              </a:rPr>
              <a:t>The Result</a:t>
            </a:r>
          </a:p>
          <a:p>
            <a:pPr lvl="0" algn="just"/>
            <a:r>
              <a:rPr lang="en-US" sz="1400" b="0" kern="0" dirty="0">
                <a:solidFill>
                  <a:schemeClr val="tx1"/>
                </a:solidFill>
                <a:latin typeface="Univers 45 Light" pitchFamily="2" charset="0"/>
              </a:rPr>
              <a:t>The extracted data served as input to the charts that were generated in R, which visualizes vital organizational information and compares relevant KPIs between organizations that can be used to make decisions by investors</a:t>
            </a:r>
          </a:p>
        </p:txBody>
      </p:sp>
    </p:spTree>
    <p:extLst>
      <p:ext uri="{BB962C8B-B14F-4D97-AF65-F5344CB8AC3E}">
        <p14:creationId xmlns:p14="http://schemas.microsoft.com/office/powerpoint/2010/main" val="15803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a:solidFill>
                  <a:srgbClr val="00328D"/>
                </a:solidFill>
                <a:latin typeface="Univers for KPMG" panose="020B0603020202020204" pitchFamily="34" charset="0"/>
                <a:cs typeface="Calibri" panose="020F0502020204030204" pitchFamily="34" charset="0"/>
              </a:rPr>
              <a:t>Data Sources &amp; KPIs</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339494" cy="0"/>
          </a:xfrm>
          <a:prstGeom prst="line">
            <a:avLst/>
          </a:prstGeom>
          <a:noFill/>
          <a:ln w="28575" cap="flat" cmpd="sng" algn="ctr">
            <a:solidFill>
              <a:srgbClr val="483698"/>
            </a:solidFill>
            <a:prstDash val="solid"/>
            <a:miter lim="800000"/>
            <a:tailEnd type="none"/>
          </a:ln>
          <a:effectLst/>
        </p:spPr>
      </p:cxnSp>
      <p:sp>
        <p:nvSpPr>
          <p:cNvPr id="16" name="Rectangle 15">
            <a:extLst>
              <a:ext uri="{FF2B5EF4-FFF2-40B4-BE49-F238E27FC236}">
                <a16:creationId xmlns:a16="http://schemas.microsoft.com/office/drawing/2014/main" id="{FD917E99-81AD-40C3-9FEE-9052ED3CA9B6}"/>
              </a:ext>
            </a:extLst>
          </p:cNvPr>
          <p:cNvSpPr/>
          <p:nvPr/>
        </p:nvSpPr>
        <p:spPr>
          <a:xfrm>
            <a:off x="5539674" y="999472"/>
            <a:ext cx="2658691" cy="543100"/>
          </a:xfrm>
          <a:prstGeom prst="rect">
            <a:avLst/>
          </a:prstGeom>
          <a:solidFill>
            <a:srgbClr val="483698"/>
          </a:solidFill>
          <a:ln w="1905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a:solidFill>
                  <a:schemeClr val="bg1"/>
                </a:solidFill>
                <a:latin typeface="Univers for KPMG" panose="020B0603020202020204" pitchFamily="34" charset="0"/>
              </a:rPr>
              <a:t>stockanalysis.com</a:t>
            </a:r>
          </a:p>
        </p:txBody>
      </p:sp>
      <p:sp>
        <p:nvSpPr>
          <p:cNvPr id="17" name="Rectangle 16">
            <a:extLst>
              <a:ext uri="{FF2B5EF4-FFF2-40B4-BE49-F238E27FC236}">
                <a16:creationId xmlns:a16="http://schemas.microsoft.com/office/drawing/2014/main" id="{ADEC24AE-071E-4250-A71D-E1EB582A7A7D}"/>
              </a:ext>
            </a:extLst>
          </p:cNvPr>
          <p:cNvSpPr/>
          <p:nvPr/>
        </p:nvSpPr>
        <p:spPr>
          <a:xfrm>
            <a:off x="9125806" y="999472"/>
            <a:ext cx="2658691" cy="543100"/>
          </a:xfrm>
          <a:prstGeom prst="rect">
            <a:avLst/>
          </a:prstGeom>
          <a:solidFill>
            <a:srgbClr val="00A3A1"/>
          </a:solidFill>
          <a:ln w="1905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a:solidFill>
                  <a:schemeClr val="bg1"/>
                </a:solidFill>
                <a:latin typeface="Univers for KPMG" panose="020B0603020202020204" pitchFamily="34" charset="0"/>
              </a:rPr>
              <a:t>Twitter</a:t>
            </a:r>
          </a:p>
        </p:txBody>
      </p:sp>
      <p:sp>
        <p:nvSpPr>
          <p:cNvPr id="19" name="Rectangle 10">
            <a:extLst>
              <a:ext uri="{FF2B5EF4-FFF2-40B4-BE49-F238E27FC236}">
                <a16:creationId xmlns:a16="http://schemas.microsoft.com/office/drawing/2014/main" id="{9C3760E9-EDA4-4F25-952C-6DFFDB6000DE}"/>
              </a:ext>
            </a:extLst>
          </p:cNvPr>
          <p:cNvSpPr>
            <a:spLocks noChangeArrowheads="1"/>
          </p:cNvSpPr>
          <p:nvPr/>
        </p:nvSpPr>
        <p:spPr bwMode="auto">
          <a:xfrm>
            <a:off x="5539674" y="1542572"/>
            <a:ext cx="2654537" cy="4845840"/>
          </a:xfrm>
          <a:prstGeom prst="rect">
            <a:avLst/>
          </a:prstGeom>
          <a:solidFill>
            <a:srgbClr val="483698">
              <a:alpha val="10196"/>
            </a:srgbClr>
          </a:solidFill>
          <a:ln w="6350" algn="ctr">
            <a:no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Company Details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Company Financials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Company News &amp; Analyst Sentiments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Other stock market information</a:t>
            </a:r>
          </a:p>
          <a:p>
            <a:pPr marL="1588" marR="0" lvl="1" indent="0" algn="l" defTabSz="762000" rtl="0" eaLnBrk="1" fontAlgn="auto" latinLnBrk="0" hangingPunct="1">
              <a:lnSpc>
                <a:spcPct val="150000"/>
              </a:lnSpc>
              <a:spcBef>
                <a:spcPct val="40000"/>
              </a:spcBef>
              <a:spcAft>
                <a:spcPts val="0"/>
              </a:spcAft>
              <a:buClrTx/>
              <a:buSzPct val="85000"/>
              <a:buNone/>
              <a:tabLst/>
              <a:defRPr/>
            </a:pPr>
            <a:r>
              <a:rPr lang="en-US" altLang="en-US" sz="1400" b="1" dirty="0">
                <a:solidFill>
                  <a:srgbClr val="002060"/>
                </a:solidFill>
                <a:latin typeface="+mj-lt"/>
              </a:rPr>
              <a:t>Terms and Conditions</a:t>
            </a:r>
          </a:p>
          <a:p>
            <a:pPr marL="1588" lvl="1" indent="0">
              <a:lnSpc>
                <a:spcPct val="150000"/>
              </a:lnSpc>
              <a:buClrTx/>
              <a:buNone/>
              <a:defRPr/>
            </a:pPr>
            <a:r>
              <a:rPr lang="en-US" sz="1400" dirty="0">
                <a:latin typeface="+mj-lt"/>
                <a:hlinkClick r:id="rId3"/>
              </a:rPr>
              <a:t>https://stockanalysis.com/terms-of-use/</a:t>
            </a:r>
            <a:endParaRPr kumimoji="0" lang="en-GB" altLang="en-US" sz="1400" b="0" i="0" u="none" strike="noStrike" kern="1200" cap="none" spc="0" normalizeH="0" baseline="0" noProof="0" dirty="0">
              <a:ln>
                <a:noFill/>
              </a:ln>
              <a:solidFill>
                <a:srgbClr val="1F497D"/>
              </a:solidFill>
              <a:effectLst/>
              <a:uLnTx/>
              <a:uFillTx/>
              <a:latin typeface="+mj-lt"/>
              <a:ea typeface="+mn-ea"/>
              <a:cs typeface="+mn-cs"/>
            </a:endParaRPr>
          </a:p>
          <a:p>
            <a:pPr marL="1588" lvl="1" indent="0">
              <a:buClrTx/>
              <a:buNone/>
              <a:defRPr/>
            </a:pPr>
            <a:endParaRPr kumimoji="0" lang="en-GB" altLang="en-US" sz="1400" b="0" i="0" u="none" strike="noStrike" kern="1200" cap="none" spc="0" normalizeH="0" baseline="0" noProof="0" dirty="0">
              <a:ln>
                <a:noFill/>
              </a:ln>
              <a:solidFill>
                <a:srgbClr val="1F497D"/>
              </a:solidFill>
              <a:effectLst/>
              <a:uLnTx/>
              <a:uFillTx/>
              <a:latin typeface="+mj-lt"/>
              <a:ea typeface="+mn-ea"/>
              <a:cs typeface="+mn-cs"/>
            </a:endParaRPr>
          </a:p>
        </p:txBody>
      </p:sp>
      <p:sp>
        <p:nvSpPr>
          <p:cNvPr id="20" name="Rectangle 10">
            <a:extLst>
              <a:ext uri="{FF2B5EF4-FFF2-40B4-BE49-F238E27FC236}">
                <a16:creationId xmlns:a16="http://schemas.microsoft.com/office/drawing/2014/main" id="{1CA506CA-349E-4DEC-A90D-5246BA1B5818}"/>
              </a:ext>
            </a:extLst>
          </p:cNvPr>
          <p:cNvSpPr>
            <a:spLocks noChangeArrowheads="1"/>
          </p:cNvSpPr>
          <p:nvPr/>
        </p:nvSpPr>
        <p:spPr bwMode="auto">
          <a:xfrm>
            <a:off x="9121652" y="1542572"/>
            <a:ext cx="2654537" cy="4845836"/>
          </a:xfrm>
          <a:prstGeom prst="rect">
            <a:avLst/>
          </a:prstGeom>
          <a:solidFill>
            <a:srgbClr val="00A3A1">
              <a:alpha val="10196"/>
            </a:srgbClr>
          </a:solidFill>
          <a:ln w="6350" algn="ctr">
            <a:no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Tweets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Number of Likes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Number of Retweets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Date</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Location</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Author of Tweet</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Number of Followers</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Popularity of Tweet</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Relevance of Tweet</a:t>
            </a:r>
          </a:p>
          <a:p>
            <a:pPr marL="1588" marR="0" lvl="1" indent="0" algn="l" defTabSz="762000" rtl="0" eaLnBrk="1" fontAlgn="auto" latinLnBrk="0" hangingPunct="1">
              <a:lnSpc>
                <a:spcPct val="150000"/>
              </a:lnSpc>
              <a:spcBef>
                <a:spcPct val="40000"/>
              </a:spcBef>
              <a:spcAft>
                <a:spcPts val="0"/>
              </a:spcAft>
              <a:buClrTx/>
              <a:buSzPct val="85000"/>
              <a:buNone/>
              <a:tabLst/>
              <a:defRPr/>
            </a:pPr>
            <a:r>
              <a:rPr lang="en-US" sz="1400" b="1" dirty="0">
                <a:solidFill>
                  <a:srgbClr val="002060"/>
                </a:solidFill>
                <a:latin typeface="+mj-lt"/>
              </a:rPr>
              <a:t>Terms and Conditions</a:t>
            </a:r>
          </a:p>
          <a:p>
            <a:pPr lvl="1">
              <a:lnSpc>
                <a:spcPct val="150000"/>
              </a:lnSpc>
              <a:buClrTx/>
              <a:buFont typeface="Arial" panose="020B0604020202020204" pitchFamily="34" charset="0"/>
              <a:buChar char="•"/>
              <a:defRPr/>
            </a:pPr>
            <a:r>
              <a:rPr lang="en-US" sz="1400" dirty="0">
                <a:solidFill>
                  <a:srgbClr val="002060"/>
                </a:solidFill>
                <a:latin typeface="+mj-lt"/>
              </a:rPr>
              <a:t>Twitter API being used</a:t>
            </a:r>
          </a:p>
          <a:p>
            <a:pPr lvl="1">
              <a:buClrTx/>
              <a:buFont typeface="Arial" panose="020B0604020202020204" pitchFamily="34" charset="0"/>
              <a:buChar char="•"/>
              <a:defRPr/>
            </a:pPr>
            <a:endParaRPr kumimoji="0" lang="en-GB" altLang="en-US" sz="1400" b="0" i="0" u="none" strike="noStrike" kern="1200" cap="none" spc="0" normalizeH="0" baseline="0" noProof="0" dirty="0">
              <a:ln>
                <a:noFill/>
              </a:ln>
              <a:solidFill>
                <a:srgbClr val="1F497D"/>
              </a:solidFill>
              <a:effectLst/>
              <a:uLnTx/>
              <a:uFillTx/>
              <a:latin typeface="+mj-lt"/>
              <a:ea typeface="+mn-ea"/>
              <a:cs typeface="+mn-cs"/>
            </a:endParaRPr>
          </a:p>
        </p:txBody>
      </p:sp>
      <p:sp>
        <p:nvSpPr>
          <p:cNvPr id="15" name="Rectangle 14">
            <a:extLst>
              <a:ext uri="{FF2B5EF4-FFF2-40B4-BE49-F238E27FC236}">
                <a16:creationId xmlns:a16="http://schemas.microsoft.com/office/drawing/2014/main" id="{8C6122C7-03BE-419C-BDD0-82494FACCBD4}"/>
              </a:ext>
            </a:extLst>
          </p:cNvPr>
          <p:cNvSpPr/>
          <p:nvPr/>
        </p:nvSpPr>
        <p:spPr>
          <a:xfrm>
            <a:off x="431853" y="1005411"/>
            <a:ext cx="2658691" cy="543100"/>
          </a:xfrm>
          <a:prstGeom prst="rect">
            <a:avLst/>
          </a:prstGeom>
          <a:solidFill>
            <a:srgbClr val="470A68"/>
          </a:solidFill>
          <a:ln w="1905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b="1" dirty="0">
                <a:solidFill>
                  <a:schemeClr val="bg1"/>
                </a:solidFill>
                <a:latin typeface="Univers for KPMG" panose="020B0603020202020204" pitchFamily="34" charset="0"/>
              </a:rPr>
              <a:t>Required Data Artefacts</a:t>
            </a:r>
          </a:p>
        </p:txBody>
      </p:sp>
      <p:sp>
        <p:nvSpPr>
          <p:cNvPr id="22" name="Rectangle 10">
            <a:extLst>
              <a:ext uri="{FF2B5EF4-FFF2-40B4-BE49-F238E27FC236}">
                <a16:creationId xmlns:a16="http://schemas.microsoft.com/office/drawing/2014/main" id="{F16428DD-CD23-4EBB-BBA4-6B616EAD1EA1}"/>
              </a:ext>
            </a:extLst>
          </p:cNvPr>
          <p:cNvSpPr>
            <a:spLocks noChangeArrowheads="1"/>
          </p:cNvSpPr>
          <p:nvPr/>
        </p:nvSpPr>
        <p:spPr bwMode="auto">
          <a:xfrm>
            <a:off x="436007" y="1542571"/>
            <a:ext cx="2654537" cy="4845839"/>
          </a:xfrm>
          <a:prstGeom prst="rect">
            <a:avLst/>
          </a:prstGeom>
          <a:solidFill>
            <a:schemeClr val="accent2">
              <a:lumMod val="50000"/>
              <a:alpha val="10196"/>
            </a:schemeClr>
          </a:solidFill>
          <a:ln w="6350" algn="ctr">
            <a:no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b="1" dirty="0">
                <a:solidFill>
                  <a:srgbClr val="002060"/>
                </a:solidFill>
                <a:latin typeface="+mj-lt"/>
              </a:rPr>
              <a:t>Company Details – </a:t>
            </a:r>
            <a:r>
              <a:rPr lang="en-US" altLang="en-US" sz="1400" dirty="0">
                <a:solidFill>
                  <a:srgbClr val="002060"/>
                </a:solidFill>
                <a:latin typeface="+mj-lt"/>
              </a:rPr>
              <a:t>company name, employee counts, industry, sector, etc.</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b="1" dirty="0">
                <a:solidFill>
                  <a:srgbClr val="002060"/>
                </a:solidFill>
                <a:latin typeface="+mj-lt"/>
              </a:rPr>
              <a:t>Company Financials – </a:t>
            </a:r>
            <a:r>
              <a:rPr lang="en-US" altLang="en-US" sz="1400" dirty="0">
                <a:solidFill>
                  <a:srgbClr val="002060"/>
                </a:solidFill>
                <a:latin typeface="+mj-lt"/>
              </a:rPr>
              <a:t>key operating data from financial reports, stock prices and market cap, net income etc.</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b="1" dirty="0">
                <a:solidFill>
                  <a:srgbClr val="002060"/>
                </a:solidFill>
                <a:latin typeface="+mj-lt"/>
              </a:rPr>
              <a:t>Company Sentiment – </a:t>
            </a:r>
            <a:r>
              <a:rPr lang="en-US" altLang="en-US" sz="1400" dirty="0">
                <a:solidFill>
                  <a:srgbClr val="002060"/>
                </a:solidFill>
                <a:latin typeface="+mj-lt"/>
              </a:rPr>
              <a:t>analyst sentiments, noteworthy news updates etc.</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b="1" dirty="0">
                <a:solidFill>
                  <a:srgbClr val="002060"/>
                </a:solidFill>
                <a:latin typeface="+mj-lt"/>
              </a:rPr>
              <a:t>Social Media – </a:t>
            </a:r>
            <a:r>
              <a:rPr lang="en-US" altLang="en-US" sz="1400" dirty="0">
                <a:solidFill>
                  <a:srgbClr val="002060"/>
                </a:solidFill>
                <a:latin typeface="+mj-lt"/>
              </a:rPr>
              <a:t> tweets, likes, retweets,  location, date etc.</a:t>
            </a:r>
          </a:p>
          <a:p>
            <a:pPr marL="1588" marR="0" lvl="1" indent="0" algn="l" defTabSz="762000" rtl="0" eaLnBrk="1" fontAlgn="auto" latinLnBrk="0" hangingPunct="1">
              <a:lnSpc>
                <a:spcPct val="150000"/>
              </a:lnSpc>
              <a:spcBef>
                <a:spcPct val="40000"/>
              </a:spcBef>
              <a:spcAft>
                <a:spcPts val="0"/>
              </a:spcAft>
              <a:buClrTx/>
              <a:buSzPct val="85000"/>
              <a:buNone/>
              <a:tabLst/>
              <a:defRPr/>
            </a:pPr>
            <a:endParaRPr lang="en-US" sz="1400" dirty="0">
              <a:solidFill>
                <a:srgbClr val="002060"/>
              </a:solidFill>
              <a:latin typeface="+mj-lt"/>
            </a:endParaRPr>
          </a:p>
          <a:p>
            <a:pPr lvl="1">
              <a:buClrTx/>
              <a:buFont typeface="Arial" panose="020B0604020202020204" pitchFamily="34" charset="0"/>
              <a:buChar char="•"/>
              <a:defRPr/>
            </a:pPr>
            <a:endParaRPr kumimoji="0" lang="en-GB" altLang="en-US" sz="1400" b="0" i="0" u="none" strike="noStrike" kern="1200" cap="none" spc="0" normalizeH="0" baseline="0" noProof="0" dirty="0">
              <a:ln>
                <a:noFill/>
              </a:ln>
              <a:solidFill>
                <a:srgbClr val="1F497D"/>
              </a:solidFill>
              <a:effectLst/>
              <a:uLnTx/>
              <a:uFillTx/>
              <a:latin typeface="+mj-lt"/>
              <a:ea typeface="+mn-ea"/>
              <a:cs typeface="+mn-cs"/>
            </a:endParaRPr>
          </a:p>
        </p:txBody>
      </p:sp>
      <p:sp>
        <p:nvSpPr>
          <p:cNvPr id="3" name="Flowchart: Extract 2">
            <a:extLst>
              <a:ext uri="{FF2B5EF4-FFF2-40B4-BE49-F238E27FC236}">
                <a16:creationId xmlns:a16="http://schemas.microsoft.com/office/drawing/2014/main" id="{E785751D-FB33-43E2-9355-82E05EA637BE}"/>
              </a:ext>
            </a:extLst>
          </p:cNvPr>
          <p:cNvSpPr/>
          <p:nvPr/>
        </p:nvSpPr>
        <p:spPr>
          <a:xfrm rot="5400000">
            <a:off x="2306117" y="3396968"/>
            <a:ext cx="5120640" cy="588873"/>
          </a:xfrm>
          <a:prstGeom prst="flowChartExtra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F74BD79-2BDA-F485-D42E-3B6CA654F104}"/>
              </a:ext>
            </a:extLst>
          </p:cNvPr>
          <p:cNvSpPr/>
          <p:nvPr/>
        </p:nvSpPr>
        <p:spPr>
          <a:xfrm>
            <a:off x="3518263" y="1785257"/>
            <a:ext cx="1053737" cy="37795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18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a:solidFill>
                  <a:srgbClr val="00328D"/>
                </a:solidFill>
                <a:latin typeface="Univers for KPMG" panose="020B0603020202020204" pitchFamily="34" charset="0"/>
                <a:cs typeface="Calibri" panose="020F0502020204030204" pitchFamily="34" charset="0"/>
              </a:rPr>
              <a:t>Approach</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0196504" cy="0"/>
          </a:xfrm>
          <a:prstGeom prst="line">
            <a:avLst/>
          </a:prstGeom>
          <a:noFill/>
          <a:ln w="28575" cap="flat" cmpd="sng" algn="ctr">
            <a:solidFill>
              <a:srgbClr val="483698"/>
            </a:solidFill>
            <a:prstDash val="solid"/>
            <a:miter lim="800000"/>
            <a:tailEnd type="none"/>
          </a:ln>
          <a:effectLst/>
        </p:spPr>
      </p:cxnSp>
      <p:sp>
        <p:nvSpPr>
          <p:cNvPr id="20" name="object 8">
            <a:extLst>
              <a:ext uri="{FF2B5EF4-FFF2-40B4-BE49-F238E27FC236}">
                <a16:creationId xmlns:a16="http://schemas.microsoft.com/office/drawing/2014/main" id="{E0E99669-801F-45A2-83C9-7ABE2FE25686}"/>
              </a:ext>
            </a:extLst>
          </p:cNvPr>
          <p:cNvSpPr txBox="1"/>
          <p:nvPr/>
        </p:nvSpPr>
        <p:spPr>
          <a:xfrm>
            <a:off x="5066696" y="4920369"/>
            <a:ext cx="581014" cy="464561"/>
          </a:xfrm>
          <a:prstGeom prst="rect">
            <a:avLst/>
          </a:prstGeom>
        </p:spPr>
        <p:txBody>
          <a:bodyPr vert="horz" wrap="square" lIns="0" tIns="0" rIns="0" bIns="0" rtlCol="0">
            <a:spAutoFit/>
          </a:bodyPr>
          <a:lstStyle/>
          <a:p>
            <a:pPr marL="12700" marR="5080" lvl="0" indent="13335" algn="l" defTabSz="914400" rtl="0" eaLnBrk="1" fontAlgn="auto" latinLnBrk="0" hangingPunct="1">
              <a:lnSpc>
                <a:spcPct val="100000"/>
              </a:lnSpc>
              <a:spcBef>
                <a:spcPts val="0"/>
              </a:spcBef>
              <a:spcAft>
                <a:spcPts val="0"/>
              </a:spcAft>
              <a:buClrTx/>
              <a:buSzTx/>
              <a:buFontTx/>
              <a:buNone/>
              <a:tabLst/>
              <a:defRPr/>
            </a:pPr>
            <a:r>
              <a:rPr kumimoji="0" sz="1300" b="1" i="0" u="none" strike="noStrike" kern="1200" cap="none" spc="-10" normalizeH="0" baseline="0" noProof="0">
                <a:ln>
                  <a:noFill/>
                </a:ln>
                <a:solidFill>
                  <a:srgbClr val="FFFFFF"/>
                </a:solidFill>
                <a:effectLst/>
                <a:uLnTx/>
                <a:uFillTx/>
                <a:latin typeface="Arial"/>
                <a:ea typeface="+mn-ea"/>
                <a:cs typeface="Arial"/>
              </a:rPr>
              <a:t>Global  </a:t>
            </a:r>
            <a:r>
              <a:rPr kumimoji="0" sz="1300" b="1" i="0" u="none" strike="noStrike" kern="1200" cap="none" spc="-80" normalizeH="0" baseline="0" noProof="0">
                <a:ln>
                  <a:noFill/>
                </a:ln>
                <a:solidFill>
                  <a:srgbClr val="FFFFFF"/>
                </a:solidFill>
                <a:effectLst/>
                <a:uLnTx/>
                <a:uFillTx/>
                <a:latin typeface="Arial"/>
                <a:ea typeface="+mn-ea"/>
                <a:cs typeface="Arial"/>
              </a:rPr>
              <a:t>T</a:t>
            </a:r>
            <a:r>
              <a:rPr kumimoji="0" sz="1300" b="1" i="0" u="none" strike="noStrike" kern="1200" cap="none" spc="-5" normalizeH="0" baseline="0" noProof="0">
                <a:ln>
                  <a:noFill/>
                </a:ln>
                <a:solidFill>
                  <a:srgbClr val="FFFFFF"/>
                </a:solidFill>
                <a:effectLst/>
                <a:uLnTx/>
                <a:uFillTx/>
                <a:latin typeface="Arial"/>
                <a:ea typeface="+mn-ea"/>
                <a:cs typeface="Arial"/>
              </a:rPr>
              <a:t>rends</a:t>
            </a:r>
            <a:endParaRPr kumimoji="0" sz="1300" b="0" i="0" u="none" strike="noStrike" kern="1200" cap="none" spc="0" normalizeH="0" baseline="0" noProof="0">
              <a:ln>
                <a:noFill/>
              </a:ln>
              <a:solidFill>
                <a:prstClr val="black"/>
              </a:solidFill>
              <a:effectLst/>
              <a:uLnTx/>
              <a:uFillTx/>
              <a:latin typeface="Arial"/>
              <a:ea typeface="+mn-ea"/>
              <a:cs typeface="Arial"/>
            </a:endParaRPr>
          </a:p>
        </p:txBody>
      </p:sp>
      <p:sp>
        <p:nvSpPr>
          <p:cNvPr id="21" name="TextBox 20">
            <a:extLst>
              <a:ext uri="{FF2B5EF4-FFF2-40B4-BE49-F238E27FC236}">
                <a16:creationId xmlns:a16="http://schemas.microsoft.com/office/drawing/2014/main" id="{575B5D25-D21D-4CE7-A2F1-171809F32D0A}"/>
              </a:ext>
            </a:extLst>
          </p:cNvPr>
          <p:cNvSpPr txBox="1"/>
          <p:nvPr/>
        </p:nvSpPr>
        <p:spPr>
          <a:xfrm>
            <a:off x="3853987" y="1248447"/>
            <a:ext cx="3122548" cy="621210"/>
          </a:xfrm>
          <a:prstGeom prst="rect">
            <a:avLst/>
          </a:prstGeom>
          <a:noFill/>
          <a:effectLst/>
        </p:spPr>
        <p:txBody>
          <a:bodyPr wrap="square" rtlCol="0">
            <a:spAutoFit/>
          </a:bodyPr>
          <a:lstStyle/>
          <a:p>
            <a:pPr marL="0" marR="0" lvl="0" indent="0" algn="ctr" defTabSz="488950" rtl="0" eaLnBrk="1" fontAlgn="auto" latinLnBrk="0" hangingPunct="1">
              <a:lnSpc>
                <a:spcPct val="90000"/>
              </a:lnSpc>
              <a:spcBef>
                <a:spcPts val="0"/>
              </a:spcBef>
              <a:spcAft>
                <a:spcPct val="35000"/>
              </a:spcAft>
              <a:buClrTx/>
              <a:buSzTx/>
              <a:buFontTx/>
              <a:buNone/>
              <a:tabLst/>
              <a:defRPr/>
            </a:pPr>
            <a:r>
              <a:rPr kumimoji="0" lang="en-US" sz="1100" b="1" i="0" u="none" strike="noStrike" kern="1200" cap="none" spc="0" normalizeH="0" baseline="0" noProof="0">
                <a:ln>
                  <a:noFill/>
                </a:ln>
                <a:solidFill>
                  <a:srgbClr val="FFFFFF"/>
                </a:solidFill>
                <a:effectLst/>
                <a:uLnTx/>
                <a:uFillTx/>
                <a:latin typeface="Univers 45 Light" pitchFamily="2" charset="0"/>
                <a:ea typeface="+mn-ea"/>
                <a:cs typeface="+mn-cs"/>
              </a:rPr>
              <a:t>2. Audit Field Work (including on-site visits, inspection) and Test &amp; Measurement  </a:t>
            </a:r>
          </a:p>
        </p:txBody>
      </p:sp>
      <p:grpSp>
        <p:nvGrpSpPr>
          <p:cNvPr id="23" name="Group 22">
            <a:extLst>
              <a:ext uri="{FF2B5EF4-FFF2-40B4-BE49-F238E27FC236}">
                <a16:creationId xmlns:a16="http://schemas.microsoft.com/office/drawing/2014/main" id="{F7872F8B-5F1E-411B-8DE1-3090690EB2BB}"/>
              </a:ext>
            </a:extLst>
          </p:cNvPr>
          <p:cNvGrpSpPr/>
          <p:nvPr/>
        </p:nvGrpSpPr>
        <p:grpSpPr>
          <a:xfrm>
            <a:off x="625836" y="836107"/>
            <a:ext cx="11150483" cy="5368119"/>
            <a:chOff x="446702" y="1551942"/>
            <a:chExt cx="7024597" cy="3353842"/>
          </a:xfrm>
        </p:grpSpPr>
        <p:sp>
          <p:nvSpPr>
            <p:cNvPr id="24" name="AutoShape 4">
              <a:extLst>
                <a:ext uri="{FF2B5EF4-FFF2-40B4-BE49-F238E27FC236}">
                  <a16:creationId xmlns:a16="http://schemas.microsoft.com/office/drawing/2014/main" id="{591F7A85-C3AA-441A-8BB1-02236B76D532}"/>
                </a:ext>
              </a:extLst>
            </p:cNvPr>
            <p:cNvSpPr>
              <a:spLocks noChangeArrowheads="1"/>
            </p:cNvSpPr>
            <p:nvPr/>
          </p:nvSpPr>
          <p:spPr bwMode="auto">
            <a:xfrm>
              <a:off x="446702" y="1551942"/>
              <a:ext cx="2081431" cy="405007"/>
            </a:xfrm>
            <a:prstGeom prst="homePlate">
              <a:avLst>
                <a:gd name="adj" fmla="val 25198"/>
              </a:avLst>
            </a:prstGeom>
            <a:solidFill>
              <a:srgbClr val="470A68"/>
            </a:solidFill>
            <a:ln w="19050">
              <a:solidFill>
                <a:schemeClr val="bg1"/>
              </a:solidFill>
              <a:miter lim="800000"/>
              <a:headEnd type="none" w="sm" len="sm"/>
              <a:tailEnd type="none" w="sm" len="sm"/>
            </a:ln>
          </p:spPr>
          <p:txBody>
            <a:bodyPr anchor="ctr"/>
            <a:lstStyle>
              <a:lvl1pPr defTabSz="762000">
                <a:spcBef>
                  <a:spcPct val="40000"/>
                </a:spcBef>
                <a:defRPr sz="1000" b="1">
                  <a:solidFill>
                    <a:schemeClr val="tx2"/>
                  </a:solidFill>
                  <a:latin typeface="Univers 45 Light" pitchFamily="2" charset="0"/>
                </a:defRPr>
              </a:lvl1pPr>
              <a:lvl2pPr marL="742950" indent="-28575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0" marR="0" lvl="0" indent="0" algn="ctr" defTabSz="762000" rtl="0" eaLnBrk="1" fontAlgn="auto" latinLnBrk="0" hangingPunct="1">
                <a:lnSpc>
                  <a:spcPct val="100000"/>
                </a:lnSpc>
                <a:spcBef>
                  <a:spcPct val="0"/>
                </a:spcBef>
                <a:spcAft>
                  <a:spcPts val="0"/>
                </a:spcAft>
                <a:buClrTx/>
                <a:buSzTx/>
                <a:buFontTx/>
                <a:buNone/>
                <a:tabLst/>
                <a:defRPr/>
              </a:pPr>
              <a:r>
                <a:rPr kumimoji="0" lang="en-GB" altLang="en-US" sz="1800" b="1" i="0" u="none" strike="noStrike" kern="1200" cap="none" spc="0" normalizeH="0" baseline="0" noProof="0">
                  <a:ln>
                    <a:noFill/>
                  </a:ln>
                  <a:solidFill>
                    <a:prstClr val="white"/>
                  </a:solidFill>
                  <a:effectLst/>
                  <a:uLnTx/>
                  <a:uFillTx/>
                  <a:latin typeface="Univers 45 Light" pitchFamily="2" charset="0"/>
                  <a:ea typeface="+mn-ea"/>
                  <a:cs typeface="+mn-cs"/>
                </a:rPr>
                <a:t>Identify</a:t>
              </a:r>
            </a:p>
          </p:txBody>
        </p:sp>
        <p:sp>
          <p:nvSpPr>
            <p:cNvPr id="25" name="AutoShape 5">
              <a:extLst>
                <a:ext uri="{FF2B5EF4-FFF2-40B4-BE49-F238E27FC236}">
                  <a16:creationId xmlns:a16="http://schemas.microsoft.com/office/drawing/2014/main" id="{E70EA626-E519-4367-ABFF-208B36B585A4}"/>
                </a:ext>
              </a:extLst>
            </p:cNvPr>
            <p:cNvSpPr>
              <a:spLocks noChangeArrowheads="1"/>
            </p:cNvSpPr>
            <p:nvPr/>
          </p:nvSpPr>
          <p:spPr bwMode="auto">
            <a:xfrm>
              <a:off x="2501476" y="1557527"/>
              <a:ext cx="2389043" cy="411819"/>
            </a:xfrm>
            <a:prstGeom prst="chevron">
              <a:avLst>
                <a:gd name="adj" fmla="val 25378"/>
              </a:avLst>
            </a:prstGeom>
            <a:solidFill>
              <a:srgbClr val="483698"/>
            </a:solidFill>
            <a:ln w="19050">
              <a:solidFill>
                <a:schemeClr val="bg1"/>
              </a:solidFill>
              <a:miter lim="800000"/>
              <a:headEnd type="none" w="sm" len="sm"/>
              <a:tailEnd type="none" w="sm" len="sm"/>
            </a:ln>
          </p:spPr>
          <p:txBody>
            <a:bodyPr anchor="ctr"/>
            <a:lstStyle>
              <a:lvl1pPr defTabSz="762000">
                <a:spcBef>
                  <a:spcPct val="40000"/>
                </a:spcBef>
                <a:defRPr sz="1000" b="1">
                  <a:solidFill>
                    <a:schemeClr val="tx2"/>
                  </a:solidFill>
                  <a:latin typeface="Univers 45 Light" pitchFamily="2" charset="0"/>
                </a:defRPr>
              </a:lvl1pPr>
              <a:lvl2pPr marL="742950" indent="-28575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0" marR="0" lvl="0" indent="0" algn="ctr" defTabSz="762000" rtl="0" eaLnBrk="1" fontAlgn="auto" latinLnBrk="0" hangingPunct="1">
                <a:lnSpc>
                  <a:spcPct val="100000"/>
                </a:lnSpc>
                <a:spcBef>
                  <a:spcPct val="0"/>
                </a:spcBef>
                <a:spcAft>
                  <a:spcPts val="0"/>
                </a:spcAft>
                <a:buClrTx/>
                <a:buSzTx/>
                <a:buFontTx/>
                <a:buNone/>
                <a:tabLst/>
                <a:defRPr/>
              </a:pPr>
              <a:r>
                <a:rPr lang="en-GB" altLang="en-US" sz="1800">
                  <a:solidFill>
                    <a:prstClr val="white"/>
                  </a:solidFill>
                </a:rPr>
                <a:t>Extract &amp; Execute</a:t>
              </a:r>
              <a:endParaRPr kumimoji="0" lang="en-GB" altLang="en-US" sz="1800" b="1" i="0" u="none" strike="noStrike" kern="1200" cap="none" spc="0" normalizeH="0" baseline="0" noProof="0">
                <a:ln>
                  <a:noFill/>
                </a:ln>
                <a:solidFill>
                  <a:prstClr val="white"/>
                </a:solidFill>
                <a:effectLst/>
                <a:uLnTx/>
                <a:uFillTx/>
                <a:latin typeface="Univers 45 Light" pitchFamily="2" charset="0"/>
                <a:ea typeface="+mn-ea"/>
                <a:cs typeface="+mn-cs"/>
              </a:endParaRPr>
            </a:p>
          </p:txBody>
        </p:sp>
        <p:sp>
          <p:nvSpPr>
            <p:cNvPr id="26" name="AutoShape 6">
              <a:extLst>
                <a:ext uri="{FF2B5EF4-FFF2-40B4-BE49-F238E27FC236}">
                  <a16:creationId xmlns:a16="http://schemas.microsoft.com/office/drawing/2014/main" id="{89F820CB-60CB-402D-9F64-F1F749B584F7}"/>
                </a:ext>
              </a:extLst>
            </p:cNvPr>
            <p:cNvSpPr>
              <a:spLocks noChangeArrowheads="1"/>
            </p:cNvSpPr>
            <p:nvPr/>
          </p:nvSpPr>
          <p:spPr bwMode="auto">
            <a:xfrm>
              <a:off x="4915176" y="1552910"/>
              <a:ext cx="2553148" cy="410853"/>
            </a:xfrm>
            <a:prstGeom prst="chevron">
              <a:avLst>
                <a:gd name="adj" fmla="val 25354"/>
              </a:avLst>
            </a:prstGeom>
            <a:solidFill>
              <a:srgbClr val="00A3A1"/>
            </a:solidFill>
            <a:ln w="19050">
              <a:solidFill>
                <a:schemeClr val="bg1"/>
              </a:solidFill>
              <a:miter lim="800000"/>
              <a:headEnd type="none" w="sm" len="sm"/>
              <a:tailEnd type="none" w="sm" len="sm"/>
            </a:ln>
          </p:spPr>
          <p:txBody>
            <a:bodyPr anchor="ctr"/>
            <a:lstStyle>
              <a:lvl1pPr defTabSz="762000">
                <a:spcBef>
                  <a:spcPct val="40000"/>
                </a:spcBef>
                <a:defRPr sz="1000" b="1">
                  <a:solidFill>
                    <a:schemeClr val="tx2"/>
                  </a:solidFill>
                  <a:latin typeface="Univers 45 Light" pitchFamily="2" charset="0"/>
                </a:defRPr>
              </a:lvl1pPr>
              <a:lvl2pPr marL="742950" indent="-28575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0" marR="0" lvl="0" indent="0" algn="ctr" defTabSz="762000" rtl="0" eaLnBrk="1" fontAlgn="auto" latinLnBrk="0" hangingPunct="1">
                <a:lnSpc>
                  <a:spcPct val="100000"/>
                </a:lnSpc>
                <a:spcBef>
                  <a:spcPct val="0"/>
                </a:spcBef>
                <a:spcAft>
                  <a:spcPts val="0"/>
                </a:spcAft>
                <a:buClrTx/>
                <a:buSzTx/>
                <a:buFontTx/>
                <a:buNone/>
                <a:tabLst/>
                <a:defRPr/>
              </a:pPr>
              <a:r>
                <a:rPr kumimoji="0" lang="en-GB" altLang="en-US" sz="1800" b="1" i="0" u="none" strike="noStrike" kern="1200" cap="none" spc="0" normalizeH="0" baseline="0" noProof="0">
                  <a:ln>
                    <a:noFill/>
                  </a:ln>
                  <a:solidFill>
                    <a:prstClr val="white"/>
                  </a:solidFill>
                  <a:effectLst/>
                  <a:uLnTx/>
                  <a:uFillTx/>
                  <a:latin typeface="Univers 45 Light" pitchFamily="2" charset="0"/>
                  <a:ea typeface="+mn-ea"/>
                  <a:cs typeface="+mn-cs"/>
                </a:rPr>
                <a:t>Visualize</a:t>
              </a:r>
            </a:p>
          </p:txBody>
        </p:sp>
        <p:sp>
          <p:nvSpPr>
            <p:cNvPr id="27" name="Rectangle 10">
              <a:extLst>
                <a:ext uri="{FF2B5EF4-FFF2-40B4-BE49-F238E27FC236}">
                  <a16:creationId xmlns:a16="http://schemas.microsoft.com/office/drawing/2014/main" id="{37426D9E-6C7E-4AAD-8EB4-4BF89C84ECF5}"/>
                </a:ext>
              </a:extLst>
            </p:cNvPr>
            <p:cNvSpPr>
              <a:spLocks noChangeArrowheads="1"/>
            </p:cNvSpPr>
            <p:nvPr/>
          </p:nvSpPr>
          <p:spPr bwMode="auto">
            <a:xfrm>
              <a:off x="447677" y="1994148"/>
              <a:ext cx="1889693" cy="2911636"/>
            </a:xfrm>
            <a:prstGeom prst="rect">
              <a:avLst/>
            </a:prstGeom>
            <a:noFill/>
            <a:ln w="6350" algn="ctr">
              <a:solidFill>
                <a:schemeClr val="accent1"/>
              </a:solid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altLang="en-US" sz="1400" dirty="0">
                  <a:solidFill>
                    <a:srgbClr val="002060"/>
                  </a:solidFill>
                  <a:latin typeface="+mj-lt"/>
                </a:rPr>
                <a:t>Identified the required KPIs from the problem statement</a:t>
              </a:r>
            </a:p>
            <a:p>
              <a:pPr marL="179388" marR="0" lvl="1" indent="-177800" algn="l" defTabSz="762000" rtl="0" eaLnBrk="1" fontAlgn="auto" latinLnBrk="0" hangingPunct="1">
                <a:lnSpc>
                  <a:spcPct val="150000"/>
                </a:lnSpc>
                <a:spcBef>
                  <a:spcPct val="40000"/>
                </a:spcBef>
                <a:spcAft>
                  <a:spcPts val="0"/>
                </a:spcAft>
                <a:buClrTx/>
                <a:buSzPct val="85000"/>
                <a:buFont typeface="Arial" panose="020B0604020202020204" pitchFamily="34" charset="0"/>
                <a:buChar char="•"/>
                <a:tabLst/>
                <a:defRPr/>
              </a:pPr>
              <a:r>
                <a:rPr lang="en-US" sz="1400" dirty="0">
                  <a:solidFill>
                    <a:srgbClr val="002060"/>
                  </a:solidFill>
                  <a:latin typeface="+mj-lt"/>
                </a:rPr>
                <a:t>Conducted research to find relevant data sources for these KPIs. Also verified from their Terms of Use page that the data was available for commercial use and that scraping is allowed</a:t>
              </a:r>
            </a:p>
            <a:p>
              <a:pPr lvl="1">
                <a:buClrTx/>
                <a:buFont typeface="Arial" panose="020B0604020202020204" pitchFamily="34" charset="0"/>
                <a:buChar char="•"/>
                <a:defRPr/>
              </a:pPr>
              <a:endParaRPr kumimoji="0" lang="en-GB" altLang="en-US" sz="1200" b="0" i="0" u="none" strike="noStrike" kern="1200" cap="none" spc="0" normalizeH="0" baseline="0" noProof="0" dirty="0">
                <a:ln>
                  <a:noFill/>
                </a:ln>
                <a:solidFill>
                  <a:srgbClr val="1F497D"/>
                </a:solidFill>
                <a:effectLst/>
                <a:uLnTx/>
                <a:uFillTx/>
                <a:latin typeface="+mj-lt"/>
                <a:ea typeface="+mn-ea"/>
                <a:cs typeface="+mn-cs"/>
              </a:endParaRPr>
            </a:p>
          </p:txBody>
        </p:sp>
        <p:sp>
          <p:nvSpPr>
            <p:cNvPr id="28" name="Rectangle 51">
              <a:extLst>
                <a:ext uri="{FF2B5EF4-FFF2-40B4-BE49-F238E27FC236}">
                  <a16:creationId xmlns:a16="http://schemas.microsoft.com/office/drawing/2014/main" id="{2A7D2CBF-514A-41B1-A323-F4C9B657445B}"/>
                </a:ext>
              </a:extLst>
            </p:cNvPr>
            <p:cNvSpPr>
              <a:spLocks noChangeArrowheads="1"/>
            </p:cNvSpPr>
            <p:nvPr/>
          </p:nvSpPr>
          <p:spPr bwMode="auto">
            <a:xfrm>
              <a:off x="2337371" y="1989511"/>
              <a:ext cx="2652680" cy="2911636"/>
            </a:xfrm>
            <a:prstGeom prst="rect">
              <a:avLst/>
            </a:prstGeom>
            <a:noFill/>
            <a:ln w="6350" algn="ctr">
              <a:solidFill>
                <a:schemeClr val="accent1"/>
              </a:solid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lvl="1">
                <a:lnSpc>
                  <a:spcPct val="150000"/>
                </a:lnSpc>
                <a:buClrTx/>
                <a:buFont typeface="Arial" panose="020B0604020202020204" pitchFamily="34" charset="0"/>
                <a:buChar char="•"/>
                <a:defRPr/>
              </a:pPr>
              <a:r>
                <a:rPr lang="en-GB" altLang="en-US" sz="1400" dirty="0">
                  <a:solidFill>
                    <a:srgbClr val="002060"/>
                  </a:solidFill>
                  <a:latin typeface="+mj-lt"/>
                </a:rPr>
                <a:t>Inspected the various data sources’ webpages to identify patterns that were used in extracting the data</a:t>
              </a:r>
            </a:p>
            <a:p>
              <a:pPr lvl="1">
                <a:lnSpc>
                  <a:spcPct val="150000"/>
                </a:lnSpc>
                <a:buClrTx/>
                <a:buFont typeface="Arial" panose="020B0604020202020204" pitchFamily="34" charset="0"/>
                <a:buChar char="•"/>
                <a:defRPr/>
              </a:pPr>
              <a:r>
                <a:rPr lang="en-GB" altLang="en-US" sz="1400" dirty="0">
                  <a:solidFill>
                    <a:srgbClr val="002060"/>
                  </a:solidFill>
                  <a:latin typeface="+mj-lt"/>
                </a:rPr>
                <a:t>Got access to the Twitter API </a:t>
              </a:r>
            </a:p>
            <a:p>
              <a:pPr lvl="1">
                <a:lnSpc>
                  <a:spcPct val="150000"/>
                </a:lnSpc>
                <a:buClrTx/>
                <a:buFont typeface="Arial" panose="020B0604020202020204" pitchFamily="34" charset="0"/>
                <a:buChar char="•"/>
                <a:defRPr/>
              </a:pPr>
              <a:r>
                <a:rPr lang="en-US" altLang="en-US" sz="1400" dirty="0">
                  <a:solidFill>
                    <a:srgbClr val="002060"/>
                  </a:solidFill>
                  <a:latin typeface="+mj-lt"/>
                </a:rPr>
                <a:t>Extracted/scraped the required data points using Python and R</a:t>
              </a:r>
            </a:p>
            <a:p>
              <a:pPr lvl="1">
                <a:lnSpc>
                  <a:spcPct val="150000"/>
                </a:lnSpc>
                <a:buClrTx/>
                <a:buFont typeface="Arial" panose="020B0604020202020204" pitchFamily="34" charset="0"/>
                <a:buChar char="•"/>
                <a:defRPr/>
              </a:pPr>
              <a:r>
                <a:rPr lang="en-US" altLang="en-US" sz="1400" dirty="0">
                  <a:solidFill>
                    <a:srgbClr val="002060"/>
                  </a:solidFill>
                  <a:latin typeface="+mj-lt"/>
                </a:rPr>
                <a:t>Cleaned data and checked for data quality using Natural Language Processing (NLP) techniques</a:t>
              </a:r>
            </a:p>
            <a:p>
              <a:pPr lvl="1">
                <a:lnSpc>
                  <a:spcPct val="150000"/>
                </a:lnSpc>
                <a:buClrTx/>
                <a:buFont typeface="Arial" panose="020B0604020202020204" pitchFamily="34" charset="0"/>
                <a:buChar char="•"/>
                <a:defRPr/>
              </a:pPr>
              <a:endParaRPr lang="en-GB" altLang="en-US" sz="1400" dirty="0">
                <a:solidFill>
                  <a:srgbClr val="1F497D"/>
                </a:solidFill>
                <a:latin typeface="+mj-lt"/>
              </a:endParaRPr>
            </a:p>
            <a:p>
              <a:pPr marL="1588" marR="0" lvl="1" indent="0" algn="l" defTabSz="762000" rtl="0" eaLnBrk="1" fontAlgn="auto" latinLnBrk="0" hangingPunct="1">
                <a:lnSpc>
                  <a:spcPct val="100000"/>
                </a:lnSpc>
                <a:spcBef>
                  <a:spcPct val="40000"/>
                </a:spcBef>
                <a:spcAft>
                  <a:spcPts val="0"/>
                </a:spcAft>
                <a:buClrTx/>
                <a:buSzPct val="85000"/>
                <a:buFont typeface="Wingdings" panose="05000000000000000000" pitchFamily="2" charset="2"/>
                <a:buNone/>
                <a:tabLst/>
                <a:defRPr/>
              </a:pPr>
              <a:endParaRPr kumimoji="0" lang="en-GB" altLang="en-US" sz="1600" b="0" i="0" u="none" strike="noStrike" kern="1200" cap="none" spc="0" normalizeH="0" baseline="0" noProof="0" dirty="0">
                <a:ln>
                  <a:noFill/>
                </a:ln>
                <a:solidFill>
                  <a:srgbClr val="1F497D"/>
                </a:solidFill>
                <a:effectLst/>
                <a:uLnTx/>
                <a:uFillTx/>
                <a:latin typeface="+mj-lt"/>
                <a:ea typeface="+mn-ea"/>
                <a:cs typeface="+mn-cs"/>
              </a:endParaRPr>
            </a:p>
          </p:txBody>
        </p:sp>
        <p:sp>
          <p:nvSpPr>
            <p:cNvPr id="29" name="Rectangle 52">
              <a:extLst>
                <a:ext uri="{FF2B5EF4-FFF2-40B4-BE49-F238E27FC236}">
                  <a16:creationId xmlns:a16="http://schemas.microsoft.com/office/drawing/2014/main" id="{2600D3F9-7BB5-4E4D-9A62-C402647DFB26}"/>
                </a:ext>
              </a:extLst>
            </p:cNvPr>
            <p:cNvSpPr>
              <a:spLocks noChangeArrowheads="1"/>
            </p:cNvSpPr>
            <p:nvPr/>
          </p:nvSpPr>
          <p:spPr bwMode="auto">
            <a:xfrm>
              <a:off x="4990051" y="1991463"/>
              <a:ext cx="2481248" cy="2914065"/>
            </a:xfrm>
            <a:prstGeom prst="rect">
              <a:avLst/>
            </a:prstGeom>
            <a:noFill/>
            <a:ln w="6350" algn="ctr">
              <a:solidFill>
                <a:schemeClr val="accent1"/>
              </a:solidFill>
              <a:miter lim="800000"/>
              <a:headEnd/>
              <a:tailEnd/>
            </a:ln>
          </p:spPr>
          <p:txBody>
            <a:bodyPr lIns="54000" tIns="54000" rIns="54000" bIns="54000"/>
            <a:lstStyle>
              <a:lvl1pPr marL="342900" indent="-342900" defTabSz="762000">
                <a:spcBef>
                  <a:spcPct val="40000"/>
                </a:spcBef>
                <a:defRPr sz="1000" b="1">
                  <a:solidFill>
                    <a:schemeClr val="tx2"/>
                  </a:solidFill>
                  <a:latin typeface="Univers 45 Light" pitchFamily="2" charset="0"/>
                </a:defRPr>
              </a:lvl1pPr>
              <a:lvl2pPr marL="179388" indent="-1778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2pPr>
              <a:lvl3pPr marL="11430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3pPr>
              <a:lvl4pPr marL="1600200" indent="-228600" defTabSz="762000">
                <a:spcBef>
                  <a:spcPct val="40000"/>
                </a:spcBef>
                <a:buClr>
                  <a:schemeClr val="tx2"/>
                </a:buClr>
                <a:buSzPct val="85000"/>
                <a:buFont typeface="Wingdings" panose="05000000000000000000" pitchFamily="2" charset="2"/>
                <a:buChar char="l"/>
                <a:defRPr sz="1000">
                  <a:solidFill>
                    <a:schemeClr val="tx1"/>
                  </a:solidFill>
                  <a:latin typeface="Univers 45 Light" pitchFamily="2" charset="0"/>
                </a:defRPr>
              </a:lvl4pPr>
              <a:lvl5pPr marL="2057400" indent="-228600" defTabSz="762000">
                <a:spcBef>
                  <a:spcPct val="40000"/>
                </a:spcBef>
                <a:buClr>
                  <a:schemeClr val="tx2"/>
                </a:buClr>
                <a:buSzPct val="85000"/>
                <a:buFont typeface="Symbol" panose="05050102010706020507" pitchFamily="18" charset="2"/>
                <a:buChar char="-"/>
                <a:defRPr sz="1000">
                  <a:solidFill>
                    <a:schemeClr val="tx1"/>
                  </a:solidFill>
                  <a:latin typeface="Univers 45 Light" pitchFamily="2" charset="0"/>
                </a:defRPr>
              </a:lvl5pPr>
              <a:lvl6pPr marL="25146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6pPr>
              <a:lvl7pPr marL="29718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7pPr>
              <a:lvl8pPr marL="34290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8pPr>
              <a:lvl9pPr marL="3886200" indent="-228600" defTabSz="762000" eaLnBrk="0" fontAlgn="base" hangingPunct="0">
                <a:spcBef>
                  <a:spcPct val="40000"/>
                </a:spcBef>
                <a:spcAft>
                  <a:spcPct val="0"/>
                </a:spcAft>
                <a:buClr>
                  <a:schemeClr val="tx2"/>
                </a:buClr>
                <a:buSzPct val="85000"/>
                <a:buFont typeface="Symbol" panose="05050102010706020507" pitchFamily="18" charset="2"/>
                <a:buChar char="-"/>
                <a:defRPr sz="1000">
                  <a:solidFill>
                    <a:schemeClr val="tx1"/>
                  </a:solidFill>
                  <a:latin typeface="Univers 45 Light" pitchFamily="2" charset="0"/>
                </a:defRPr>
              </a:lvl9pPr>
            </a:lstStyle>
            <a:p>
              <a:pPr lvl="1">
                <a:lnSpc>
                  <a:spcPct val="150000"/>
                </a:lnSpc>
                <a:buClrTx/>
                <a:buFont typeface="Arial" panose="020B0604020202020204" pitchFamily="34" charset="0"/>
                <a:buChar char="•"/>
                <a:defRPr/>
              </a:pPr>
              <a:r>
                <a:rPr lang="en-US" altLang="en-US" sz="1400" dirty="0">
                  <a:solidFill>
                    <a:srgbClr val="002060"/>
                  </a:solidFill>
                  <a:latin typeface="+mj-lt"/>
                </a:rPr>
                <a:t>Made use of R  for the visualizations</a:t>
              </a:r>
            </a:p>
            <a:p>
              <a:pPr marL="1588" marR="0" lvl="1" indent="0" algn="l" defTabSz="762000" rtl="0" eaLnBrk="1" fontAlgn="auto" latinLnBrk="0" hangingPunct="1">
                <a:lnSpc>
                  <a:spcPct val="100000"/>
                </a:lnSpc>
                <a:spcBef>
                  <a:spcPct val="40000"/>
                </a:spcBef>
                <a:spcAft>
                  <a:spcPts val="0"/>
                </a:spcAft>
                <a:buClrTx/>
                <a:buSzPct val="85000"/>
                <a:buFont typeface="Wingdings" panose="05000000000000000000" pitchFamily="2" charset="2"/>
                <a:buNone/>
                <a:tabLst/>
                <a:defRPr/>
              </a:pPr>
              <a:endParaRPr lang="en-GB" altLang="en-US" sz="1400" dirty="0">
                <a:solidFill>
                  <a:srgbClr val="002060"/>
                </a:solidFill>
                <a:latin typeface="+mj-lt"/>
              </a:endParaRPr>
            </a:p>
            <a:p>
              <a:pPr marL="176212" lvl="1" indent="0">
                <a:buClrTx/>
                <a:buNone/>
                <a:defRPr/>
              </a:pPr>
              <a:endParaRPr lang="en-GB" altLang="en-US" sz="1400" dirty="0">
                <a:solidFill>
                  <a:srgbClr val="002060"/>
                </a:solidFill>
                <a:latin typeface="+mj-lt"/>
              </a:endParaRPr>
            </a:p>
          </p:txBody>
        </p:sp>
      </p:grpSp>
      <p:sp>
        <p:nvSpPr>
          <p:cNvPr id="30" name="Rectangle 29">
            <a:extLst>
              <a:ext uri="{FF2B5EF4-FFF2-40B4-BE49-F238E27FC236}">
                <a16:creationId xmlns:a16="http://schemas.microsoft.com/office/drawing/2014/main" id="{65182BA2-8B67-4066-8D41-CAE0FB71714C}"/>
              </a:ext>
            </a:extLst>
          </p:cNvPr>
          <p:cNvSpPr/>
          <p:nvPr/>
        </p:nvSpPr>
        <p:spPr>
          <a:xfrm>
            <a:off x="372732" y="1917385"/>
            <a:ext cx="249929" cy="351166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Univers 45 Light" pitchFamily="2" charset="0"/>
                <a:ea typeface="+mn-ea"/>
                <a:cs typeface="+mn-cs"/>
              </a:rPr>
              <a:t>Key Activities</a:t>
            </a:r>
          </a:p>
        </p:txBody>
      </p:sp>
      <p:sp>
        <p:nvSpPr>
          <p:cNvPr id="31" name="Arrow: Pentagon 30">
            <a:extLst>
              <a:ext uri="{FF2B5EF4-FFF2-40B4-BE49-F238E27FC236}">
                <a16:creationId xmlns:a16="http://schemas.microsoft.com/office/drawing/2014/main" id="{A6E5391F-7AB1-422C-BC03-B96288DE5676}"/>
              </a:ext>
            </a:extLst>
          </p:cNvPr>
          <p:cNvSpPr/>
          <p:nvPr/>
        </p:nvSpPr>
        <p:spPr>
          <a:xfrm>
            <a:off x="886007" y="6306370"/>
            <a:ext cx="10587938" cy="439135"/>
          </a:xfrm>
          <a:prstGeom prst="homePlate">
            <a:avLst/>
          </a:prstGeom>
          <a:gradFill flip="none" rotWithShape="1">
            <a:gsLst>
              <a:gs pos="14000">
                <a:srgbClr val="FF0000">
                  <a:alpha val="56000"/>
                </a:srgbClr>
              </a:gs>
              <a:gs pos="43000">
                <a:srgbClr val="4F81BD"/>
              </a:gs>
              <a:gs pos="89000">
                <a:srgbClr val="00A29E"/>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Univers 45 Light" pitchFamily="2" charset="0"/>
              <a:ea typeface="+mn-ea"/>
              <a:cs typeface="+mn-cs"/>
            </a:endParaRPr>
          </a:p>
        </p:txBody>
      </p:sp>
    </p:spTree>
    <p:extLst>
      <p:ext uri="{BB962C8B-B14F-4D97-AF65-F5344CB8AC3E}">
        <p14:creationId xmlns:p14="http://schemas.microsoft.com/office/powerpoint/2010/main" val="74824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Result:</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433088" cy="0"/>
          </a:xfrm>
          <a:prstGeom prst="line">
            <a:avLst/>
          </a:prstGeom>
          <a:noFill/>
          <a:ln w="28575" cap="flat" cmpd="sng" algn="ctr">
            <a:solidFill>
              <a:srgbClr val="483698"/>
            </a:solidFill>
            <a:prstDash val="solid"/>
            <a:miter lim="800000"/>
            <a:tailEnd type="none"/>
          </a:ln>
          <a:effectLst/>
        </p:spPr>
      </p:cxnSp>
      <p:pic>
        <p:nvPicPr>
          <p:cNvPr id="4" name="Picture 3" descr="Chart, bar chart&#10;&#10;Description automatically generated">
            <a:extLst>
              <a:ext uri="{FF2B5EF4-FFF2-40B4-BE49-F238E27FC236}">
                <a16:creationId xmlns:a16="http://schemas.microsoft.com/office/drawing/2014/main" id="{08EC7B40-1B3F-7A81-9F47-0DF65A7EC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72" y="875162"/>
            <a:ext cx="7718610" cy="4193225"/>
          </a:xfrm>
          <a:prstGeom prst="rect">
            <a:avLst/>
          </a:prstGeom>
        </p:spPr>
      </p:pic>
      <p:pic>
        <p:nvPicPr>
          <p:cNvPr id="6" name="Picture 5" descr="Chart&#10;&#10;Description automatically generated">
            <a:extLst>
              <a:ext uri="{FF2B5EF4-FFF2-40B4-BE49-F238E27FC236}">
                <a16:creationId xmlns:a16="http://schemas.microsoft.com/office/drawing/2014/main" id="{D02F722C-8C06-E933-E8F9-11CD887D8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595" y="3272196"/>
            <a:ext cx="5462854" cy="3199426"/>
          </a:xfrm>
          <a:prstGeom prst="rect">
            <a:avLst/>
          </a:prstGeom>
        </p:spPr>
      </p:pic>
      <p:grpSp>
        <p:nvGrpSpPr>
          <p:cNvPr id="7" name="Group 6">
            <a:extLst>
              <a:ext uri="{FF2B5EF4-FFF2-40B4-BE49-F238E27FC236}">
                <a16:creationId xmlns:a16="http://schemas.microsoft.com/office/drawing/2014/main" id="{1CFB7338-52DF-8094-7357-5B5618F47994}"/>
              </a:ext>
            </a:extLst>
          </p:cNvPr>
          <p:cNvGrpSpPr/>
          <p:nvPr/>
        </p:nvGrpSpPr>
        <p:grpSpPr>
          <a:xfrm>
            <a:off x="2434494" y="5068387"/>
            <a:ext cx="1923398" cy="516514"/>
            <a:chOff x="7924064" y="3963223"/>
            <a:chExt cx="1923398" cy="516514"/>
          </a:xfrm>
        </p:grpSpPr>
        <p:pic>
          <p:nvPicPr>
            <p:cNvPr id="8" name="Graphic 7" descr="Pin with solid fill">
              <a:extLst>
                <a:ext uri="{FF2B5EF4-FFF2-40B4-BE49-F238E27FC236}">
                  <a16:creationId xmlns:a16="http://schemas.microsoft.com/office/drawing/2014/main" id="{64C2CF63-AFB3-CC6A-71F4-85F35C6B03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586548">
              <a:off x="9344225" y="3963223"/>
              <a:ext cx="503237" cy="503237"/>
            </a:xfrm>
            <a:prstGeom prst="rect">
              <a:avLst/>
            </a:prstGeom>
          </p:spPr>
        </p:pic>
        <p:sp>
          <p:nvSpPr>
            <p:cNvPr id="9" name="Rectangle: Rounded Corners 8">
              <a:extLst>
                <a:ext uri="{FF2B5EF4-FFF2-40B4-BE49-F238E27FC236}">
                  <a16:creationId xmlns:a16="http://schemas.microsoft.com/office/drawing/2014/main" id="{0EDFFD54-80BE-8DBB-8A2B-6BFC52BA2A77}"/>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8DA1EC-6AB9-AA14-5903-7D4A4B5F988A}"/>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2" name="Title 1">
            <a:extLst>
              <a:ext uri="{FF2B5EF4-FFF2-40B4-BE49-F238E27FC236}">
                <a16:creationId xmlns:a16="http://schemas.microsoft.com/office/drawing/2014/main" id="{3F3BC6C0-323B-F60C-A6E9-3FE2D7AEE0B0}"/>
              </a:ext>
            </a:extLst>
          </p:cNvPr>
          <p:cNvSpPr txBox="1">
            <a:spLocks/>
          </p:cNvSpPr>
          <p:nvPr/>
        </p:nvSpPr>
        <p:spPr>
          <a:xfrm>
            <a:off x="4228572" y="325726"/>
            <a:ext cx="453604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Most Frequent Words in News</a:t>
            </a:r>
          </a:p>
        </p:txBody>
      </p:sp>
      <p:sp>
        <p:nvSpPr>
          <p:cNvPr id="5" name="TextBox 4">
            <a:extLst>
              <a:ext uri="{FF2B5EF4-FFF2-40B4-BE49-F238E27FC236}">
                <a16:creationId xmlns:a16="http://schemas.microsoft.com/office/drawing/2014/main" id="{23D5B300-3CA4-8F5D-DF1E-3DFE415AE231}"/>
              </a:ext>
            </a:extLst>
          </p:cNvPr>
          <p:cNvSpPr txBox="1"/>
          <p:nvPr/>
        </p:nvSpPr>
        <p:spPr>
          <a:xfrm>
            <a:off x="232551" y="5687458"/>
            <a:ext cx="6173113" cy="1021556"/>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As expected, the Technology Sector news consist mostly of words like tech, technologies, </a:t>
            </a:r>
            <a:r>
              <a:rPr lang="en-US" dirty="0" err="1">
                <a:solidFill>
                  <a:schemeClr val="bg1"/>
                </a:solidFill>
              </a:rPr>
              <a:t>iphone</a:t>
            </a:r>
            <a:r>
              <a:rPr lang="en-US" dirty="0">
                <a:solidFill>
                  <a:schemeClr val="bg1"/>
                </a:solidFill>
              </a:rPr>
              <a:t>, software etc.</a:t>
            </a:r>
          </a:p>
          <a:p>
            <a:pPr marL="285750" indent="-285750">
              <a:buFont typeface="Arial" panose="020B0604020202020204" pitchFamily="34" charset="0"/>
              <a:buChar char="•"/>
            </a:pPr>
            <a:r>
              <a:rPr lang="en-US" dirty="0">
                <a:solidFill>
                  <a:schemeClr val="bg1"/>
                </a:solidFill>
              </a:rPr>
              <a:t>And for Energy Sector, words like energy, oil, power etc.</a:t>
            </a:r>
          </a:p>
        </p:txBody>
      </p:sp>
      <p:grpSp>
        <p:nvGrpSpPr>
          <p:cNvPr id="11" name="Group 10">
            <a:extLst>
              <a:ext uri="{FF2B5EF4-FFF2-40B4-BE49-F238E27FC236}">
                <a16:creationId xmlns:a16="http://schemas.microsoft.com/office/drawing/2014/main" id="{D5E8837D-90F2-59C3-0487-EB53AF279A56}"/>
              </a:ext>
            </a:extLst>
          </p:cNvPr>
          <p:cNvGrpSpPr/>
          <p:nvPr/>
        </p:nvGrpSpPr>
        <p:grpSpPr>
          <a:xfrm>
            <a:off x="9289187" y="873185"/>
            <a:ext cx="1923398" cy="516514"/>
            <a:chOff x="7924064" y="3963223"/>
            <a:chExt cx="1923398" cy="516514"/>
          </a:xfrm>
        </p:grpSpPr>
        <p:pic>
          <p:nvPicPr>
            <p:cNvPr id="12" name="Graphic 11" descr="Pin with solid fill">
              <a:extLst>
                <a:ext uri="{FF2B5EF4-FFF2-40B4-BE49-F238E27FC236}">
                  <a16:creationId xmlns:a16="http://schemas.microsoft.com/office/drawing/2014/main" id="{5059A40A-F3A0-4BAF-9E30-02CB142F2D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586548">
              <a:off x="9344225" y="3963223"/>
              <a:ext cx="503237" cy="503237"/>
            </a:xfrm>
            <a:prstGeom prst="rect">
              <a:avLst/>
            </a:prstGeom>
          </p:spPr>
        </p:pic>
        <p:sp>
          <p:nvSpPr>
            <p:cNvPr id="13" name="Rectangle: Rounded Corners 12">
              <a:extLst>
                <a:ext uri="{FF2B5EF4-FFF2-40B4-BE49-F238E27FC236}">
                  <a16:creationId xmlns:a16="http://schemas.microsoft.com/office/drawing/2014/main" id="{436402A8-B304-D94F-77A1-438EB1CBFAE6}"/>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D7D338-0FD3-2467-D0AE-30ADE9108A3E}"/>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15" name="TextBox 14">
            <a:extLst>
              <a:ext uri="{FF2B5EF4-FFF2-40B4-BE49-F238E27FC236}">
                <a16:creationId xmlns:a16="http://schemas.microsoft.com/office/drawing/2014/main" id="{6AFCAE12-F7CF-B3B0-BB22-370FD5143786}"/>
              </a:ext>
            </a:extLst>
          </p:cNvPr>
          <p:cNvSpPr txBox="1"/>
          <p:nvPr/>
        </p:nvSpPr>
        <p:spPr>
          <a:xfrm>
            <a:off x="8216268" y="1480949"/>
            <a:ext cx="3795436" cy="1634490"/>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As expected, all news about the companies are mostly around stocks, earnings, shares, investors, since we got the news from stock analysis website.</a:t>
            </a:r>
          </a:p>
        </p:txBody>
      </p:sp>
    </p:spTree>
    <p:extLst>
      <p:ext uri="{BB962C8B-B14F-4D97-AF65-F5344CB8AC3E}">
        <p14:creationId xmlns:p14="http://schemas.microsoft.com/office/powerpoint/2010/main" val="416519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Result:</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145698" cy="0"/>
          </a:xfrm>
          <a:prstGeom prst="line">
            <a:avLst/>
          </a:prstGeom>
          <a:noFill/>
          <a:ln w="28575" cap="flat" cmpd="sng" algn="ctr">
            <a:solidFill>
              <a:srgbClr val="483698"/>
            </a:solidFill>
            <a:prstDash val="solid"/>
            <a:miter lim="800000"/>
            <a:tailEnd type="none"/>
          </a:ln>
          <a:effectLst/>
        </p:spPr>
      </p:cxnSp>
      <p:pic>
        <p:nvPicPr>
          <p:cNvPr id="4" name="Picture 3" descr="Chart, bar chart&#10;&#10;Description automatically generated">
            <a:extLst>
              <a:ext uri="{FF2B5EF4-FFF2-40B4-BE49-F238E27FC236}">
                <a16:creationId xmlns:a16="http://schemas.microsoft.com/office/drawing/2014/main" id="{B9638B26-A0AB-588D-1883-44EB74658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8701"/>
            <a:ext cx="7796871" cy="4968013"/>
          </a:xfrm>
          <a:prstGeom prst="rect">
            <a:avLst/>
          </a:prstGeom>
        </p:spPr>
      </p:pic>
      <p:grpSp>
        <p:nvGrpSpPr>
          <p:cNvPr id="5" name="Group 4">
            <a:extLst>
              <a:ext uri="{FF2B5EF4-FFF2-40B4-BE49-F238E27FC236}">
                <a16:creationId xmlns:a16="http://schemas.microsoft.com/office/drawing/2014/main" id="{C712600E-9A35-4228-40CA-0A3DBA3F39A9}"/>
              </a:ext>
            </a:extLst>
          </p:cNvPr>
          <p:cNvGrpSpPr/>
          <p:nvPr/>
        </p:nvGrpSpPr>
        <p:grpSpPr>
          <a:xfrm>
            <a:off x="8978863" y="2282208"/>
            <a:ext cx="1923398" cy="516514"/>
            <a:chOff x="7924064" y="3963223"/>
            <a:chExt cx="1923398" cy="516514"/>
          </a:xfrm>
        </p:grpSpPr>
        <p:pic>
          <p:nvPicPr>
            <p:cNvPr id="6" name="Graphic 5" descr="Pin with solid fill">
              <a:extLst>
                <a:ext uri="{FF2B5EF4-FFF2-40B4-BE49-F238E27FC236}">
                  <a16:creationId xmlns:a16="http://schemas.microsoft.com/office/drawing/2014/main" id="{10D896A5-AD75-F2F1-8F45-90A27E242C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586548">
              <a:off x="9344225" y="3963223"/>
              <a:ext cx="503237" cy="503237"/>
            </a:xfrm>
            <a:prstGeom prst="rect">
              <a:avLst/>
            </a:prstGeom>
          </p:spPr>
        </p:pic>
        <p:sp>
          <p:nvSpPr>
            <p:cNvPr id="7" name="Rectangle: Rounded Corners 6">
              <a:extLst>
                <a:ext uri="{FF2B5EF4-FFF2-40B4-BE49-F238E27FC236}">
                  <a16:creationId xmlns:a16="http://schemas.microsoft.com/office/drawing/2014/main" id="{2225011F-2F11-8C0D-976C-1B9F69E4F376}"/>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FF0F39-CC61-384B-4D3C-0905AC4B635B}"/>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2" name="Title 1">
            <a:extLst>
              <a:ext uri="{FF2B5EF4-FFF2-40B4-BE49-F238E27FC236}">
                <a16:creationId xmlns:a16="http://schemas.microsoft.com/office/drawing/2014/main" id="{E01416C2-A140-B72E-9EB7-F7CE17BE12B8}"/>
              </a:ext>
            </a:extLst>
          </p:cNvPr>
          <p:cNvSpPr txBox="1">
            <a:spLocks/>
          </p:cNvSpPr>
          <p:nvPr/>
        </p:nvSpPr>
        <p:spPr>
          <a:xfrm>
            <a:off x="1772365" y="325068"/>
            <a:ext cx="8644221"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Most Frequent Bigrams in Tweets with Negative Sentiment</a:t>
            </a:r>
          </a:p>
        </p:txBody>
      </p:sp>
      <p:sp>
        <p:nvSpPr>
          <p:cNvPr id="10" name="TextBox 9">
            <a:extLst>
              <a:ext uri="{FF2B5EF4-FFF2-40B4-BE49-F238E27FC236}">
                <a16:creationId xmlns:a16="http://schemas.microsoft.com/office/drawing/2014/main" id="{299A15AD-34EF-CE10-19F3-DF62CE77AADA}"/>
              </a:ext>
            </a:extLst>
          </p:cNvPr>
          <p:cNvSpPr txBox="1"/>
          <p:nvPr/>
        </p:nvSpPr>
        <p:spPr>
          <a:xfrm>
            <a:off x="8240572" y="3126376"/>
            <a:ext cx="3341821" cy="3166824"/>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Looks like the actions of the CEOs of companies are making these companies have bad sentiments on social media</a:t>
            </a:r>
          </a:p>
          <a:p>
            <a:pPr marL="285750" indent="-285750">
              <a:buFont typeface="Arial" panose="020B0604020202020204" pitchFamily="34" charset="0"/>
              <a:buChar char="•"/>
            </a:pPr>
            <a:r>
              <a:rPr lang="en-US" dirty="0">
                <a:solidFill>
                  <a:schemeClr val="bg1"/>
                </a:solidFill>
              </a:rPr>
              <a:t>It seems there are some criminal acts regarding fundings on climate in the UK that causing negative sentiments</a:t>
            </a:r>
          </a:p>
        </p:txBody>
      </p:sp>
    </p:spTree>
    <p:extLst>
      <p:ext uri="{BB962C8B-B14F-4D97-AF65-F5344CB8AC3E}">
        <p14:creationId xmlns:p14="http://schemas.microsoft.com/office/powerpoint/2010/main" val="1590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3F7912D0-FF2B-4BAA-A4FF-63BA7368F8CB}"/>
              </a:ext>
            </a:extLst>
          </p:cNvPr>
          <p:cNvSpPr txBox="1">
            <a:spLocks/>
          </p:cNvSpPr>
          <p:nvPr/>
        </p:nvSpPr>
        <p:spPr>
          <a:xfrm>
            <a:off x="462195" y="332062"/>
            <a:ext cx="10384025"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dirty="0">
                <a:solidFill>
                  <a:srgbClr val="00328D"/>
                </a:solidFill>
                <a:latin typeface="Impact" panose="020B0806030902050204" pitchFamily="34" charset="0"/>
                <a:cs typeface="Calibri" panose="020F0502020204030204" pitchFamily="34" charset="0"/>
              </a:rPr>
              <a:t>Result:</a:t>
            </a:r>
          </a:p>
        </p:txBody>
      </p:sp>
      <p:cxnSp>
        <p:nvCxnSpPr>
          <p:cNvPr id="59" name="Straight Connector 58">
            <a:extLst>
              <a:ext uri="{FF2B5EF4-FFF2-40B4-BE49-F238E27FC236}">
                <a16:creationId xmlns:a16="http://schemas.microsoft.com/office/drawing/2014/main" id="{9708B497-2C5F-411A-A7D0-6D07672E0FA9}"/>
              </a:ext>
            </a:extLst>
          </p:cNvPr>
          <p:cNvCxnSpPr>
            <a:cxnSpLocks/>
          </p:cNvCxnSpPr>
          <p:nvPr/>
        </p:nvCxnSpPr>
        <p:spPr>
          <a:xfrm>
            <a:off x="436695" y="771286"/>
            <a:ext cx="11006368" cy="0"/>
          </a:xfrm>
          <a:prstGeom prst="line">
            <a:avLst/>
          </a:prstGeom>
          <a:noFill/>
          <a:ln w="28575" cap="flat" cmpd="sng" algn="ctr">
            <a:solidFill>
              <a:srgbClr val="483698"/>
            </a:solidFill>
            <a:prstDash val="solid"/>
            <a:miter lim="800000"/>
            <a:tailEnd type="none"/>
          </a:ln>
          <a:effectLst/>
        </p:spPr>
      </p:cxnSp>
      <p:pic>
        <p:nvPicPr>
          <p:cNvPr id="3" name="Picture 2" descr="Chart, bar chart&#10;&#10;Description automatically generated">
            <a:extLst>
              <a:ext uri="{FF2B5EF4-FFF2-40B4-BE49-F238E27FC236}">
                <a16:creationId xmlns:a16="http://schemas.microsoft.com/office/drawing/2014/main" id="{9E5A201E-128B-C4D1-E085-04FE1A719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264" y="887057"/>
            <a:ext cx="5827688" cy="3194345"/>
          </a:xfrm>
          <a:prstGeom prst="rect">
            <a:avLst/>
          </a:prstGeom>
        </p:spPr>
      </p:pic>
      <p:pic>
        <p:nvPicPr>
          <p:cNvPr id="5" name="Picture 4" descr="Chart, bar chart&#10;&#10;Description automatically generated">
            <a:extLst>
              <a:ext uri="{FF2B5EF4-FFF2-40B4-BE49-F238E27FC236}">
                <a16:creationId xmlns:a16="http://schemas.microsoft.com/office/drawing/2014/main" id="{9F482161-D098-CF09-6BD4-8567BB470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10290"/>
            <a:ext cx="6361264" cy="3468872"/>
          </a:xfrm>
          <a:prstGeom prst="rect">
            <a:avLst/>
          </a:prstGeom>
        </p:spPr>
      </p:pic>
      <p:grpSp>
        <p:nvGrpSpPr>
          <p:cNvPr id="6" name="Group 5">
            <a:extLst>
              <a:ext uri="{FF2B5EF4-FFF2-40B4-BE49-F238E27FC236}">
                <a16:creationId xmlns:a16="http://schemas.microsoft.com/office/drawing/2014/main" id="{38F6DE71-01AD-BD82-C312-B0553B8F48C9}"/>
              </a:ext>
            </a:extLst>
          </p:cNvPr>
          <p:cNvGrpSpPr/>
          <p:nvPr/>
        </p:nvGrpSpPr>
        <p:grpSpPr>
          <a:xfrm>
            <a:off x="8173443" y="4197172"/>
            <a:ext cx="1923398" cy="516514"/>
            <a:chOff x="7924064" y="3963223"/>
            <a:chExt cx="1923398" cy="516514"/>
          </a:xfrm>
        </p:grpSpPr>
        <p:pic>
          <p:nvPicPr>
            <p:cNvPr id="7" name="Graphic 6" descr="Pin with solid fill">
              <a:extLst>
                <a:ext uri="{FF2B5EF4-FFF2-40B4-BE49-F238E27FC236}">
                  <a16:creationId xmlns:a16="http://schemas.microsoft.com/office/drawing/2014/main" id="{39A1F388-8450-A551-11A3-73441216A5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586548">
              <a:off x="9344225" y="3963223"/>
              <a:ext cx="503237" cy="503237"/>
            </a:xfrm>
            <a:prstGeom prst="rect">
              <a:avLst/>
            </a:prstGeom>
          </p:spPr>
        </p:pic>
        <p:sp>
          <p:nvSpPr>
            <p:cNvPr id="8" name="Rectangle: Rounded Corners 7">
              <a:extLst>
                <a:ext uri="{FF2B5EF4-FFF2-40B4-BE49-F238E27FC236}">
                  <a16:creationId xmlns:a16="http://schemas.microsoft.com/office/drawing/2014/main" id="{2A21A00B-FCEE-34F4-C913-858E85132C6E}"/>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3B9916-DBBA-5C7D-A387-37655FA883F9}"/>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2" name="Title 1">
            <a:extLst>
              <a:ext uri="{FF2B5EF4-FFF2-40B4-BE49-F238E27FC236}">
                <a16:creationId xmlns:a16="http://schemas.microsoft.com/office/drawing/2014/main" id="{EE2241C8-0A3A-2E82-7B8E-4C68704EB85F}"/>
              </a:ext>
            </a:extLst>
          </p:cNvPr>
          <p:cNvSpPr txBox="1">
            <a:spLocks/>
          </p:cNvSpPr>
          <p:nvPr/>
        </p:nvSpPr>
        <p:spPr>
          <a:xfrm>
            <a:off x="2225253" y="332789"/>
            <a:ext cx="8272022" cy="335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00328D"/>
                </a:solidFill>
                <a:latin typeface="Impact" panose="020B0806030902050204" pitchFamily="34" charset="0"/>
                <a:cs typeface="Calibri" panose="020F0502020204030204" pitchFamily="34" charset="0"/>
              </a:rPr>
              <a:t>News Most Frequent Words and Sentiments by Sector</a:t>
            </a:r>
          </a:p>
        </p:txBody>
      </p:sp>
      <p:sp>
        <p:nvSpPr>
          <p:cNvPr id="4" name="TextBox 3">
            <a:extLst>
              <a:ext uri="{FF2B5EF4-FFF2-40B4-BE49-F238E27FC236}">
                <a16:creationId xmlns:a16="http://schemas.microsoft.com/office/drawing/2014/main" id="{4D7B8E08-A627-8FD4-9FA6-27C843A0A713}"/>
              </a:ext>
            </a:extLst>
          </p:cNvPr>
          <p:cNvSpPr txBox="1"/>
          <p:nvPr/>
        </p:nvSpPr>
        <p:spPr>
          <a:xfrm>
            <a:off x="7326170" y="4802185"/>
            <a:ext cx="3341821" cy="1940957"/>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The Energy sector had the least negative sentiment and the most positive sentiment, so the investor might want to consider investing in a company in these sector</a:t>
            </a:r>
          </a:p>
        </p:txBody>
      </p:sp>
      <p:grpSp>
        <p:nvGrpSpPr>
          <p:cNvPr id="10" name="Group 9">
            <a:extLst>
              <a:ext uri="{FF2B5EF4-FFF2-40B4-BE49-F238E27FC236}">
                <a16:creationId xmlns:a16="http://schemas.microsoft.com/office/drawing/2014/main" id="{A856BF9A-EE0B-4255-801A-9ED518486F27}"/>
              </a:ext>
            </a:extLst>
          </p:cNvPr>
          <p:cNvGrpSpPr/>
          <p:nvPr/>
        </p:nvGrpSpPr>
        <p:grpSpPr>
          <a:xfrm>
            <a:off x="2356995" y="787347"/>
            <a:ext cx="1923398" cy="516514"/>
            <a:chOff x="7924064" y="3963223"/>
            <a:chExt cx="1923398" cy="516514"/>
          </a:xfrm>
        </p:grpSpPr>
        <p:pic>
          <p:nvPicPr>
            <p:cNvPr id="11" name="Graphic 10" descr="Pin with solid fill">
              <a:extLst>
                <a:ext uri="{FF2B5EF4-FFF2-40B4-BE49-F238E27FC236}">
                  <a16:creationId xmlns:a16="http://schemas.microsoft.com/office/drawing/2014/main" id="{FEE4B236-1EDA-4966-A91E-692AED5ABA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586548">
              <a:off x="9344225" y="3963223"/>
              <a:ext cx="503237" cy="503237"/>
            </a:xfrm>
            <a:prstGeom prst="rect">
              <a:avLst/>
            </a:prstGeom>
          </p:spPr>
        </p:pic>
        <p:sp>
          <p:nvSpPr>
            <p:cNvPr id="12" name="Rectangle: Rounded Corners 11">
              <a:extLst>
                <a:ext uri="{FF2B5EF4-FFF2-40B4-BE49-F238E27FC236}">
                  <a16:creationId xmlns:a16="http://schemas.microsoft.com/office/drawing/2014/main" id="{FE7CA382-D22F-7BFE-1FDD-1BEFB5C04D6F}"/>
                </a:ext>
              </a:extLst>
            </p:cNvPr>
            <p:cNvSpPr/>
            <p:nvPr/>
          </p:nvSpPr>
          <p:spPr>
            <a:xfrm>
              <a:off x="7927756" y="4094785"/>
              <a:ext cx="1403192" cy="3849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0E60449-E46A-94BB-BF49-35BAE7DC8558}"/>
                </a:ext>
              </a:extLst>
            </p:cNvPr>
            <p:cNvSpPr txBox="1"/>
            <p:nvPr/>
          </p:nvSpPr>
          <p:spPr>
            <a:xfrm>
              <a:off x="7924064" y="4125532"/>
              <a:ext cx="1792593" cy="307777"/>
            </a:xfrm>
            <a:prstGeom prst="rect">
              <a:avLst/>
            </a:prstGeom>
            <a:noFill/>
            <a:ln>
              <a:noFill/>
            </a:ln>
          </p:spPr>
          <p:txBody>
            <a:bodyPr wrap="square" rtlCol="0">
              <a:spAutoFit/>
            </a:bodyPr>
            <a:lstStyle/>
            <a:p>
              <a:r>
                <a:rPr lang="en-US" sz="1400" b="1" dirty="0">
                  <a:solidFill>
                    <a:schemeClr val="bg1"/>
                  </a:solidFill>
                  <a:latin typeface="Arial Black" panose="020B0A04020102020204" pitchFamily="34" charset="0"/>
                  <a:cs typeface="Arial" panose="020B0604020202020204" pitchFamily="34" charset="0"/>
                </a:rPr>
                <a:t>Key Findings</a:t>
              </a:r>
            </a:p>
          </p:txBody>
        </p:sp>
      </p:grpSp>
      <p:sp>
        <p:nvSpPr>
          <p:cNvPr id="14" name="TextBox 13">
            <a:extLst>
              <a:ext uri="{FF2B5EF4-FFF2-40B4-BE49-F238E27FC236}">
                <a16:creationId xmlns:a16="http://schemas.microsoft.com/office/drawing/2014/main" id="{D34C227B-DAE8-1F4F-7519-391C2F0CD2EA}"/>
              </a:ext>
            </a:extLst>
          </p:cNvPr>
          <p:cNvSpPr txBox="1"/>
          <p:nvPr/>
        </p:nvSpPr>
        <p:spPr>
          <a:xfrm>
            <a:off x="613812" y="1417425"/>
            <a:ext cx="5403811" cy="1328023"/>
          </a:xfrm>
          <a:prstGeom prst="round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These are the most used words (for both positive and negative sentiments) in the News of company with the most negative sentiment in each sector </a:t>
            </a:r>
          </a:p>
          <a:p>
            <a:pPr marL="285750" indent="-285750">
              <a:buFont typeface="Arial" panose="020B0604020202020204" pitchFamily="34" charset="0"/>
              <a:buChar char="•"/>
            </a:pPr>
            <a:r>
              <a:rPr lang="en-US" dirty="0">
                <a:solidFill>
                  <a:schemeClr val="bg1"/>
                </a:solidFill>
              </a:rPr>
              <a:t>Barclays is experiencing so much fraud activities</a:t>
            </a:r>
          </a:p>
        </p:txBody>
      </p:sp>
    </p:spTree>
    <p:extLst>
      <p:ext uri="{BB962C8B-B14F-4D97-AF65-F5344CB8AC3E}">
        <p14:creationId xmlns:p14="http://schemas.microsoft.com/office/powerpoint/2010/main" val="1590458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130916 - A4 Landscape master (3mm bleed and 6mm crop marks)">
  <a:themeElements>
    <a:clrScheme name="Custom 1">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FFFFFF"/>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3.xml><?xml version="1.0" encoding="utf-8"?>
<a:theme xmlns:a="http://schemas.openxmlformats.org/drawingml/2006/main" name="8_130916 - A4 Landscape master (3mm bleed and 6mm crop marks)">
  <a:themeElements>
    <a:clrScheme name="Custom 1">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FFFFFF"/>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876</Words>
  <Application>Microsoft Office PowerPoint</Application>
  <PresentationFormat>Widescreen</PresentationFormat>
  <Paragraphs>114</Paragraphs>
  <Slides>13</Slides>
  <Notes>13</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31" baseType="lpstr">
      <vt:lpstr>Arial</vt:lpstr>
      <vt:lpstr>Arial Black</vt:lpstr>
      <vt:lpstr>Calibri</vt:lpstr>
      <vt:lpstr>Calibri Light</vt:lpstr>
      <vt:lpstr>Cooper Black</vt:lpstr>
      <vt:lpstr>Impact</vt:lpstr>
      <vt:lpstr>KPMG Extralight</vt:lpstr>
      <vt:lpstr>KPMG Light</vt:lpstr>
      <vt:lpstr>Open Sans Condensed ExtraBold</vt:lpstr>
      <vt:lpstr>Univers 45 Light</vt:lpstr>
      <vt:lpstr>Univers 47 CondensedLight</vt:lpstr>
      <vt:lpstr>Univers for KPMG</vt:lpstr>
      <vt:lpstr>Univers LT Std 45 Light</vt:lpstr>
      <vt:lpstr>Wingdings</vt:lpstr>
      <vt:lpstr>Office Theme</vt:lpstr>
      <vt:lpstr>8_130916 - A4 Landscape master (3mm bleed and 6mm crop marks)</vt:lpstr>
      <vt:lpstr>8_130916 - A4 Landscape master (3mm bleed and 6mm crop marks)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 Repository Hackathon</dc:title>
  <dc:creator>Ewere, Victor</dc:creator>
  <cp:lastModifiedBy>Mojeed Abisiga</cp:lastModifiedBy>
  <cp:revision>87</cp:revision>
  <dcterms:created xsi:type="dcterms:W3CDTF">2021-04-28T19:21:24Z</dcterms:created>
  <dcterms:modified xsi:type="dcterms:W3CDTF">2022-12-01T00:14:13Z</dcterms:modified>
</cp:coreProperties>
</file>