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382" y="-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3" y="762000"/>
            <a:ext cx="6172200" cy="1497366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Algerian" pitchFamily="82" charset="0"/>
              </a:rPr>
              <a:t>Unveiling Market Insights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solidFill>
                  <a:srgbClr val="00B0F0"/>
                </a:solidFill>
                <a:latin typeface="Copperplate Gothic Bold" pitchFamily="34" charset="0"/>
              </a:rPr>
              <a:t>Analysing</a:t>
            </a:r>
            <a:r>
              <a:rPr lang="en-US" sz="2200" dirty="0" smtClean="0">
                <a:solidFill>
                  <a:srgbClr val="00B0F0"/>
                </a:solidFill>
                <a:latin typeface="Copperplate Gothic Bold" pitchFamily="34" charset="0"/>
              </a:rPr>
              <a:t> Spending </a:t>
            </a:r>
            <a:r>
              <a:rPr lang="en-US" sz="2200" dirty="0" err="1" smtClean="0">
                <a:solidFill>
                  <a:srgbClr val="00B0F0"/>
                </a:solidFill>
                <a:latin typeface="Copperplate Gothic Bold" pitchFamily="34" charset="0"/>
              </a:rPr>
              <a:t>Behaviour</a:t>
            </a:r>
            <a:r>
              <a:rPr lang="en-US" sz="2200" dirty="0" smtClean="0">
                <a:solidFill>
                  <a:srgbClr val="00B0F0"/>
                </a:solidFill>
                <a:latin typeface="Copperplate Gothic Bold" pitchFamily="34" charset="0"/>
              </a:rPr>
              <a:t/>
            </a:r>
            <a:br>
              <a:rPr lang="en-US" sz="2200" dirty="0" smtClean="0">
                <a:solidFill>
                  <a:srgbClr val="00B0F0"/>
                </a:solidFill>
                <a:latin typeface="Copperplate Gothic Bold" pitchFamily="34" charset="0"/>
              </a:rPr>
            </a:br>
            <a:r>
              <a:rPr lang="en-US" sz="2200" dirty="0" smtClean="0">
                <a:solidFill>
                  <a:srgbClr val="00B0F0"/>
                </a:solidFill>
                <a:latin typeface="Copperplate Gothic Bold" pitchFamily="34" charset="0"/>
              </a:rPr>
              <a:t>And Identifying </a:t>
            </a:r>
            <a:r>
              <a:rPr lang="en-US" sz="2200" dirty="0" err="1" smtClean="0">
                <a:solidFill>
                  <a:srgbClr val="00B0F0"/>
                </a:solidFill>
                <a:latin typeface="Copperplate Gothic Bold" pitchFamily="34" charset="0"/>
              </a:rPr>
              <a:t>Oppourtunities</a:t>
            </a:r>
            <a:r>
              <a:rPr lang="en-US" sz="2200" dirty="0" smtClean="0">
                <a:solidFill>
                  <a:srgbClr val="00B0F0"/>
                </a:solidFill>
                <a:latin typeface="Copperplate Gothic Bold" pitchFamily="34" charset="0"/>
              </a:rPr>
              <a:t> For Growth</a:t>
            </a:r>
            <a:endParaRPr lang="en-US" sz="2200" dirty="0">
              <a:solidFill>
                <a:srgbClr val="00B0F0"/>
              </a:solidFill>
              <a:latin typeface="Copperplate Goth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9" y="2971800"/>
            <a:ext cx="6129199" cy="662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452209" y="6990457"/>
            <a:ext cx="3083389" cy="510778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Project Submitted by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Maiandra G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9378" y="7501235"/>
            <a:ext cx="2357430" cy="186100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  <a:latin typeface="Bahnschrift SemiBold" pitchFamily="34" charset="0"/>
              </a:rPr>
              <a:t>ABINAYA.N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  <a:latin typeface="Bahnschrift SemiBold" pitchFamily="34" charset="0"/>
              </a:rPr>
              <a:t>ANUSRI.R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  <a:latin typeface="Bahnschrift SemiBold" pitchFamily="34" charset="0"/>
              </a:rPr>
              <a:t>ANANTHI.K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2060"/>
                </a:solidFill>
                <a:latin typeface="Bahnschrift SemiBold" pitchFamily="34" charset="0"/>
              </a:rPr>
              <a:t>ANITHA.I</a:t>
            </a:r>
            <a:endParaRPr lang="en-US" sz="2000" b="1" dirty="0" smtClean="0">
              <a:solidFill>
                <a:srgbClr val="002060"/>
              </a:solidFill>
              <a:latin typeface="Bahnschrift SemiBold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sz="1600" b="1" dirty="0" smtClean="0">
              <a:solidFill>
                <a:srgbClr val="002060"/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2902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20" y="190620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4.1  :    Dashboard of  Marketing Analysis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3" y="762000"/>
            <a:ext cx="6172200" cy="3470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" y="479390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Eras Bold ITC" pitchFamily="34" charset="0"/>
              </a:rPr>
              <a:t>Activity </a:t>
            </a:r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5 </a:t>
            </a:r>
            <a:r>
              <a:rPr lang="en-US" sz="2400" dirty="0">
                <a:solidFill>
                  <a:srgbClr val="00B050"/>
                </a:solidFill>
                <a:latin typeface="Eras Bold ITC" pitchFamily="34" charset="0"/>
              </a:rPr>
              <a:t>:  </a:t>
            </a:r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Story</a:t>
            </a:r>
            <a:endParaRPr lang="en-US" sz="2400" dirty="0">
              <a:solidFill>
                <a:srgbClr val="00B050"/>
              </a:solidFill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93" y="5311914"/>
            <a:ext cx="4043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5.1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: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Story of Marketing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Analysis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5867400"/>
            <a:ext cx="6275189" cy="3528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0831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6324600" cy="3555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7" y="5410200"/>
            <a:ext cx="6370044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385885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914400"/>
            <a:ext cx="6370320" cy="3581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5105400"/>
            <a:ext cx="6294120" cy="3538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776781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5" y="772160"/>
            <a:ext cx="623451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5" y="5481320"/>
            <a:ext cx="623451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796028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33400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Eras Bold ITC" pitchFamily="34" charset="0"/>
              </a:rPr>
              <a:t>Activity 6</a:t>
            </a:r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Eras Bold ITC" pitchFamily="34" charset="0"/>
              </a:rPr>
              <a:t>:  </a:t>
            </a:r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Publishing</a:t>
            </a:r>
            <a:endParaRPr lang="en-US" sz="2400" dirty="0">
              <a:solidFill>
                <a:srgbClr val="00B050"/>
              </a:solidFill>
              <a:latin typeface="Eras Bold IT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2082800"/>
            <a:ext cx="6248400" cy="3513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222345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Publishing Dashboard and Reports to Tableau</a:t>
            </a:r>
            <a:endParaRPr lang="en-US" sz="2000" dirty="0">
              <a:solidFill>
                <a:srgbClr val="FF0000"/>
              </a:solidFill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120" y="168806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Connecting the Dashboard to Tableau Public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5867400"/>
            <a:ext cx="6248400" cy="3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445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353"/>
            <a:ext cx="6324600" cy="3555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240" y="228600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Published Dashboard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4836160"/>
            <a:ext cx="485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Publishing  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Story and </a:t>
            </a:r>
            <a:r>
              <a:rPr lang="en-US" sz="2000" dirty="0">
                <a:solidFill>
                  <a:srgbClr val="FF0000"/>
                </a:solidFill>
                <a:latin typeface="Bahnschrift" pitchFamily="34" charset="0"/>
              </a:rPr>
              <a:t>Reports to Tableau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5761724"/>
            <a:ext cx="6360160" cy="3575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240" y="5392392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Connecting Story to Tableau Public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418979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58840"/>
            <a:ext cx="6324600" cy="3555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24000" y="532384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14550" lvl="4" indent="-285750">
              <a:buFont typeface="Wingdings" pitchFamily="2" charset="2"/>
              <a:buChar char="Ø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Published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Story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6400800" cy="3598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" y="509230"/>
            <a:ext cx="220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Saving the Story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92004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62840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Advantages </a:t>
            </a:r>
            <a:r>
              <a:rPr lang="en-US" sz="3200" dirty="0">
                <a:latin typeface="Eras Bold ITC" pitchFamily="34" charset="0"/>
              </a:rPr>
              <a:t>&amp; </a:t>
            </a:r>
            <a:r>
              <a:rPr lang="en-US" sz="3200" dirty="0" smtClean="0">
                <a:latin typeface="Eras Bold ITC" pitchFamily="34" charset="0"/>
              </a:rPr>
              <a:t>Disadvantages</a:t>
            </a:r>
            <a:endParaRPr lang="en-US" sz="3200" dirty="0">
              <a:latin typeface="Eras Bold ITC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" y="1369754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Advantages :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1128" y="2362199"/>
            <a:ext cx="54990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By </a:t>
            </a:r>
            <a:r>
              <a:rPr lang="en-US" sz="2400" dirty="0"/>
              <a:t>designing and administering surveys, businesses can collect large amounts of data from a diverse group of respondents.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Surveys </a:t>
            </a:r>
            <a:r>
              <a:rPr lang="en-US" sz="2400" dirty="0"/>
              <a:t>allow companies to gather information about consumer preferences, buying behaviors, and satisfaction levels.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data collected can be statistically analyzed to identify trends, patterns, and correlations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Experiments </a:t>
            </a:r>
            <a:r>
              <a:rPr lang="en-US" sz="2400" dirty="0"/>
              <a:t>are conducted to test hypotheses and determine cause-and-effect relationships.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200249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By manipulating variables and observing the outcomes, businesses can gain insights into consumer responses to specific changes in their products, services, or marketing strategies.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Experiments provide valuable data that can be used to make informed decisions and optimize business processes.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1350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Disadvantages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: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5505" y="5105400"/>
            <a:ext cx="5443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 market analysis does not guarantee an accurate diagnosis of a market. </a:t>
            </a:r>
            <a:r>
              <a:rPr lang="en-US" sz="2400" dirty="0" smtClean="0"/>
              <a:t>I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t </a:t>
            </a:r>
            <a:r>
              <a:rPr lang="en-US" sz="2400" dirty="0"/>
              <a:t>merely analyzes a fragment of the market covered in the research, which would not be a fair representation of the whole market.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It </a:t>
            </a:r>
            <a:r>
              <a:rPr lang="en-US" sz="2400" dirty="0"/>
              <a:t>may not also be possible to have a single market analysis covering all the parameters in the market such as price, demand and consumer preferences.</a:t>
            </a:r>
          </a:p>
        </p:txBody>
      </p:sp>
    </p:spTree>
    <p:extLst>
      <p:ext uri="{BB962C8B-B14F-4D97-AF65-F5344CB8AC3E}">
        <p14:creationId xmlns:p14="http://schemas.microsoft.com/office/powerpoint/2010/main" val="293473427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2322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Solutions to Apply </a:t>
            </a:r>
            <a:endParaRPr lang="en-US" sz="3200" dirty="0">
              <a:latin typeface="Eras Bold ITC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18974"/>
            <a:ext cx="4892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Areas where this solution can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be applied   :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760" y="2514600"/>
            <a:ext cx="556259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To conduct market research analysis, businesses can utilize primary and secondary research methods.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Primary </a:t>
            </a:r>
            <a:r>
              <a:rPr lang="en-US" sz="2400" dirty="0"/>
              <a:t>research involves collecting new data directly from the target audience through surveys, experiments, or observational studies.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On </a:t>
            </a:r>
            <a:r>
              <a:rPr lang="en-US" sz="2400" dirty="0"/>
              <a:t>the other hand, secondary research involves analyzing existing data from various sources, such as industry reports, government publications, and academic studies.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Both </a:t>
            </a:r>
            <a:r>
              <a:rPr lang="en-US" sz="2400" dirty="0"/>
              <a:t>primary and secondary research provides valuable information that can contribute to a comprehensive market analysis.</a:t>
            </a:r>
          </a:p>
        </p:txBody>
      </p:sp>
    </p:spTree>
    <p:extLst>
      <p:ext uri="{BB962C8B-B14F-4D97-AF65-F5344CB8AC3E}">
        <p14:creationId xmlns:p14="http://schemas.microsoft.com/office/powerpoint/2010/main" val="343658742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0"/>
            <a:ext cx="6172200" cy="1651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Introduction :</a:t>
            </a:r>
            <a:endParaRPr lang="en-US" sz="3200" dirty="0">
              <a:latin typeface="Eras Bold IT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362200"/>
            <a:ext cx="6172200" cy="65375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Market </a:t>
            </a:r>
            <a:r>
              <a:rPr lang="en-US" sz="2800" dirty="0"/>
              <a:t>research is a way of getting an </a:t>
            </a:r>
            <a:r>
              <a:rPr lang="en-US" sz="2800" dirty="0" smtClean="0"/>
              <a:t>        overview </a:t>
            </a:r>
            <a:r>
              <a:rPr lang="en-US" sz="2800" dirty="0"/>
              <a:t>of consumers' wants, needs and beliefs.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can also involve discovering how they act.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research can be used to determine how a product could be marketed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Market </a:t>
            </a:r>
            <a:r>
              <a:rPr lang="en-US" sz="2800" dirty="0"/>
              <a:t>research is a way that producers and the marketplace study the consumer and gather information about the consumers' needs.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There </a:t>
            </a:r>
            <a:r>
              <a:rPr lang="en-US" sz="2800" dirty="0"/>
              <a:t>are two major types of market research: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    primary </a:t>
            </a:r>
            <a:r>
              <a:rPr lang="en-US" sz="2800" dirty="0"/>
              <a:t>research, which is sub-divided into quantitative and qualitative research, and secondary </a:t>
            </a:r>
            <a:r>
              <a:rPr lang="en-US" sz="2800" dirty="0" smtClean="0"/>
              <a:t>research.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20649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Overview  :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100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17212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Conclusion :</a:t>
            </a:r>
            <a:endParaRPr lang="en-US" sz="3200" dirty="0">
              <a:latin typeface="Eras Bold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" y="1295400"/>
            <a:ext cx="5334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Market research analysis is a powerful tool for businesses to gain a competitive edge in today’s dynamic marketplace.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By </a:t>
            </a:r>
            <a:r>
              <a:rPr lang="en-US" sz="2400" dirty="0"/>
              <a:t>harnessing the power of data and extracting meaningful insights, companies can make informed decisions, understand consumer needs, and identify growth opportunities.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Effective </a:t>
            </a:r>
            <a:r>
              <a:rPr lang="en-US" sz="2400" dirty="0"/>
              <a:t>market research analysis enables businesses to stay relevant, innovative, and successful in their respective industries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To </a:t>
            </a:r>
            <a:r>
              <a:rPr lang="en-US" sz="2400" dirty="0"/>
              <a:t>take your market research analysis to the next level and drive your business forward, request a demo from Aim Technologies.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042436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Our cutting-edge solutions and expertise in market research can provide you with actionable insights that will propel your business to new heights.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Don’t miss out on the opportunity to make data-driven decisions and stay ahead of the competition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40" y="3767534"/>
            <a:ext cx="32143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Future Scope  :</a:t>
            </a:r>
            <a:endParaRPr lang="en-US" sz="3200" dirty="0">
              <a:latin typeface="Eras Bold ITC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006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 Advancements in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             1)automation  </a:t>
            </a:r>
          </a:p>
          <a:p>
            <a:r>
              <a:rPr lang="en-US" sz="2400" dirty="0" smtClean="0"/>
              <a:t>                 2)artificial </a:t>
            </a:r>
            <a:r>
              <a:rPr lang="en-US" sz="2400" dirty="0"/>
              <a:t>intelligence and   </a:t>
            </a:r>
            <a:endParaRPr lang="en-US" sz="2400" dirty="0" smtClean="0"/>
          </a:p>
          <a:p>
            <a:r>
              <a:rPr lang="en-US" sz="2400" dirty="0" smtClean="0"/>
              <a:t>                 3</a:t>
            </a:r>
            <a:r>
              <a:rPr lang="en-US" sz="2400" dirty="0"/>
              <a:t>) big data analytics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                        are </a:t>
            </a:r>
            <a:r>
              <a:rPr lang="en-US" sz="2400" dirty="0"/>
              <a:t>shaping the future of market research analysis, enabling faster and more insightful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25433251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701040"/>
            <a:ext cx="617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 Demi" pitchFamily="34" charset="0"/>
              </a:rPr>
              <a:t>Purpose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in sans"/>
              </a:rPr>
              <a:t> : 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Berin sans"/>
            </a:endParaRP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Market </a:t>
            </a:r>
            <a:r>
              <a:rPr lang="en-US" sz="2400" dirty="0"/>
              <a:t>research helps to identify and analyze the needs of the market, the market size and the competition.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Its </a:t>
            </a:r>
            <a:r>
              <a:rPr lang="en-US" sz="2400" dirty="0"/>
              <a:t>techniques encompass both qualitative techniques such as focus groups, in-depth interviews, and ethnography, as well as quantitative techniques such as customer surveys, and analysis of secondary 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" y="5181598"/>
            <a:ext cx="5158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helps companies understand their target audience, evaluate market opportunities, and develop effective marketing campaigns.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By </a:t>
            </a:r>
            <a:r>
              <a:rPr lang="en-US" sz="2400" dirty="0"/>
              <a:t>conducting research, businesses can gain a competitive advantage by making informed decisions based on data-driven insights.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40482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41" y="1524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Problem Definition &amp; Design Thinking</a:t>
            </a:r>
            <a:endParaRPr lang="en-US" sz="3200" dirty="0">
              <a:latin typeface="Eras Bold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461" y="1470868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2.1  Empathy Map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4" y="1932533"/>
            <a:ext cx="5868591" cy="329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464" y="5625403"/>
            <a:ext cx="2805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2.2  Brain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Stroming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Berlin Sans FB Demi" pitchFamily="34" charset="0"/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4" y="6146800"/>
            <a:ext cx="5868591" cy="32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538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0" y="358018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Data Collection &amp; Extraction</a:t>
            </a:r>
            <a:endParaRPr lang="en-US" sz="3200" dirty="0">
              <a:latin typeface="Eras Bold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195" y="1327666"/>
            <a:ext cx="5796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pperplate Gothic Bold" pitchFamily="34" charset="0"/>
              </a:rPr>
              <a:t>Activity 1 :     Downloading the Dataset</a:t>
            </a:r>
            <a:endParaRPr lang="en-US" sz="2000" dirty="0">
              <a:solidFill>
                <a:srgbClr val="00B050"/>
              </a:solidFill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5875708" cy="3303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355" y="5359847"/>
            <a:ext cx="676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pperplate Gothic Bold" pitchFamily="34" charset="0"/>
              </a:rPr>
              <a:t>Activity 2:   Connecting the Dataset  </a:t>
            </a:r>
          </a:p>
          <a:p>
            <a:r>
              <a:rPr lang="en-US" sz="2000" dirty="0">
                <a:solidFill>
                  <a:srgbClr val="00B050"/>
                </a:solidFill>
                <a:latin typeface="Copperplate Gothic Bold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pperplate Gothic Bold" pitchFamily="34" charset="0"/>
              </a:rPr>
              <a:t>                          with Tableau</a:t>
            </a:r>
            <a:endParaRPr lang="en-US" sz="2000" dirty="0">
              <a:solidFill>
                <a:srgbClr val="00B050"/>
              </a:solidFill>
              <a:latin typeface="Copperplate Gothic 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5" y="6072813"/>
            <a:ext cx="6004685" cy="3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1678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0999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Activity 3:   Data Visualization</a:t>
            </a:r>
            <a:endParaRPr lang="en-US" sz="2400" dirty="0">
              <a:solidFill>
                <a:srgbClr val="00B050"/>
              </a:solidFill>
              <a:latin typeface="Eras Bold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280" y="96851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3.1  :   Region wise Grocery  &amp; 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            Detergent Paper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1676400"/>
            <a:ext cx="6287353" cy="3534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31" y="5457855"/>
            <a:ext cx="340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3.2  :   Frozen and Milk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" y="5857965"/>
            <a:ext cx="6324600" cy="35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3699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" y="565815"/>
            <a:ext cx="4048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3.3  :   Region wise Grocery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257800"/>
            <a:ext cx="382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3.4  :   Fresh and Grocery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9" y="5867400"/>
            <a:ext cx="5963443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1128485"/>
            <a:ext cx="5867400" cy="32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183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04855"/>
            <a:ext cx="456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3.5  :   Region wise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Delicassen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 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1066800"/>
            <a:ext cx="6172200" cy="3470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5246430"/>
            <a:ext cx="371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3.6  :   Pie Chart for Milk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5867400"/>
            <a:ext cx="6182360" cy="34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216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228600"/>
            <a:ext cx="596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3.7  :   Detergents paper and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Delicassen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838200"/>
            <a:ext cx="6266945" cy="3523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480" y="4794677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Eras Bold ITC" pitchFamily="34" charset="0"/>
              </a:rPr>
              <a:t>Activity 4 :  Dashboard</a:t>
            </a:r>
            <a:endParaRPr lang="en-US" sz="2400" dirty="0">
              <a:solidFill>
                <a:srgbClr val="00B050"/>
              </a:solidFill>
              <a:latin typeface="Eras Bold IT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" y="5321380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Berlin Sans FB Demi" pitchFamily="34" charset="0"/>
              </a:rPr>
              <a:t>4.1  :    Dashboard of  Marketing Analysis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5827146"/>
            <a:ext cx="6272025" cy="35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36778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759</Words>
  <Application>Microsoft Office PowerPoint</Application>
  <PresentationFormat>A4 Paper (210x297 mm)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Unveiling Market Insights : Analysing Spending Behaviour And Identifying Oppourtunities For Growth</vt:lpstr>
      <vt:lpstr>Introduction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Market Insights : Analysing Spending Behaviour And Identifying Oppourtunities For Growth</dc:title>
  <dc:creator>LENOVO</dc:creator>
  <cp:lastModifiedBy>LENOVO</cp:lastModifiedBy>
  <cp:revision>28</cp:revision>
  <dcterms:created xsi:type="dcterms:W3CDTF">2006-08-16T00:00:00Z</dcterms:created>
  <dcterms:modified xsi:type="dcterms:W3CDTF">2023-10-11T18:18:12Z</dcterms:modified>
</cp:coreProperties>
</file>