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Lit>
          </c:val>
          <c:extLst>
            <c:ext xmlns:c16="http://schemas.microsoft.com/office/drawing/2014/chart" uri="{C3380CC4-5D6E-409C-BE32-E72D297353CC}">
              <c16:uniqueId val="{00000000-534B-8D41-BAC3-EEF7D1FD0138}"/>
            </c:ext>
          </c:extLst>
        </c:ser>
        <c:ser>
          <c:idx val="1"/>
          <c:order val="1"/>
          <c:tx>
            <c:v>Future Start</c:v>
          </c:tx>
          <c:spPr>
            <a:solidFill>
              <a:srgbClr val="C0504D"/>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6</c:v>
              </c:pt>
              <c:pt idx="1">
                <c:v>12</c:v>
              </c:pt>
              <c:pt idx="2">
                <c:v>5</c:v>
              </c:pt>
              <c:pt idx="3">
                <c:v>4</c:v>
              </c:pt>
              <c:pt idx="4">
                <c:v>6</c:v>
              </c:pt>
              <c:pt idx="5">
                <c:v>9</c:v>
              </c:pt>
              <c:pt idx="6">
                <c:v>7</c:v>
              </c:pt>
              <c:pt idx="7">
                <c:v>11</c:v>
              </c:pt>
              <c:pt idx="8">
                <c:v>3</c:v>
              </c:pt>
              <c:pt idx="9">
                <c:v>6</c:v>
              </c:pt>
              <c:pt idx="10">
                <c:v>69</c:v>
              </c:pt>
            </c:numLit>
          </c:val>
          <c:extLst>
            <c:ext xmlns:c16="http://schemas.microsoft.com/office/drawing/2014/chart" uri="{C3380CC4-5D6E-409C-BE32-E72D297353CC}">
              <c16:uniqueId val="{00000001-534B-8D41-BAC3-EEF7D1FD0138}"/>
            </c:ext>
          </c:extLst>
        </c:ser>
        <c:ser>
          <c:idx val="2"/>
          <c:order val="2"/>
          <c:tx>
            <c:v>Leave of Absence</c:v>
          </c:tx>
          <c:spPr>
            <a:solidFill>
              <a:srgbClr val="9BBB59"/>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9</c:v>
              </c:pt>
              <c:pt idx="1">
                <c:v>4</c:v>
              </c:pt>
              <c:pt idx="2">
                <c:v>15</c:v>
              </c:pt>
              <c:pt idx="3">
                <c:v>10</c:v>
              </c:pt>
              <c:pt idx="4">
                <c:v>7</c:v>
              </c:pt>
              <c:pt idx="5">
                <c:v>9</c:v>
              </c:pt>
              <c:pt idx="6">
                <c:v>7</c:v>
              </c:pt>
              <c:pt idx="7">
                <c:v>12</c:v>
              </c:pt>
              <c:pt idx="8">
                <c:v>11</c:v>
              </c:pt>
              <c:pt idx="9">
                <c:v>2</c:v>
              </c:pt>
              <c:pt idx="10">
                <c:v>86</c:v>
              </c:pt>
            </c:numLit>
          </c:val>
          <c:extLst>
            <c:ext xmlns:c16="http://schemas.microsoft.com/office/drawing/2014/chart" uri="{C3380CC4-5D6E-409C-BE32-E72D297353CC}">
              <c16:uniqueId val="{00000002-534B-8D41-BAC3-EEF7D1FD0138}"/>
            </c:ext>
          </c:extLst>
        </c:ser>
        <c:ser>
          <c:idx val="3"/>
          <c:order val="3"/>
          <c:tx>
            <c:v>Terminated for Cause</c:v>
          </c:tx>
          <c:spPr>
            <a:solidFill>
              <a:srgbClr val="8064A2"/>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13</c:v>
              </c:pt>
              <c:pt idx="1">
                <c:v>6</c:v>
              </c:pt>
              <c:pt idx="2">
                <c:v>4</c:v>
              </c:pt>
              <c:pt idx="3">
                <c:v>11</c:v>
              </c:pt>
              <c:pt idx="4">
                <c:v>7</c:v>
              </c:pt>
              <c:pt idx="5">
                <c:v>9</c:v>
              </c:pt>
              <c:pt idx="6">
                <c:v>6</c:v>
              </c:pt>
              <c:pt idx="7">
                <c:v>2</c:v>
              </c:pt>
              <c:pt idx="8">
                <c:v>4</c:v>
              </c:pt>
              <c:pt idx="9">
                <c:v>4</c:v>
              </c:pt>
              <c:pt idx="10">
                <c:v>66</c:v>
              </c:pt>
            </c:numLit>
          </c:val>
          <c:extLst>
            <c:ext xmlns:c16="http://schemas.microsoft.com/office/drawing/2014/chart" uri="{C3380CC4-5D6E-409C-BE32-E72D297353CC}">
              <c16:uniqueId val="{00000003-534B-8D41-BAC3-EEF7D1FD0138}"/>
            </c:ext>
          </c:extLst>
        </c:ser>
        <c:ser>
          <c:idx val="4"/>
          <c:order val="4"/>
          <c:tx>
            <c:v>Voluntarily Terminated</c:v>
          </c:tx>
          <c:spPr>
            <a:solidFill>
              <a:srgbClr val="4BACC6"/>
            </a:solidFill>
            <a:ln>
              <a:noFill/>
            </a:ln>
          </c:spPr>
          <c:invertIfNegative val="0"/>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Lit>
              <c:formatCode>General</c:formatCode>
              <c:ptCount val="11"/>
              <c:pt idx="0">
                <c:v>32</c:v>
              </c:pt>
              <c:pt idx="1">
                <c:v>29</c:v>
              </c:pt>
              <c:pt idx="2">
                <c:v>33</c:v>
              </c:pt>
              <c:pt idx="3">
                <c:v>32</c:v>
              </c:pt>
              <c:pt idx="4">
                <c:v>38</c:v>
              </c:pt>
              <c:pt idx="5">
                <c:v>28</c:v>
              </c:pt>
              <c:pt idx="6">
                <c:v>29</c:v>
              </c:pt>
              <c:pt idx="7">
                <c:v>33</c:v>
              </c:pt>
              <c:pt idx="8">
                <c:v>37</c:v>
              </c:pt>
              <c:pt idx="9">
                <c:v>30</c:v>
              </c:pt>
              <c:pt idx="10">
                <c:v>321</c:v>
              </c:pt>
            </c:numLit>
          </c:val>
          <c:extLst>
            <c:ext xmlns:c16="http://schemas.microsoft.com/office/drawing/2014/chart" uri="{C3380CC4-5D6E-409C-BE32-E72D297353CC}">
              <c16:uniqueId val="{00000004-534B-8D41-BAC3-EEF7D1FD0138}"/>
            </c:ext>
          </c:extLst>
        </c:ser>
        <c:dLbls>
          <c:showLegendKey val="0"/>
          <c:showVal val="0"/>
          <c:showCatName val="0"/>
          <c:showSerName val="0"/>
          <c:showPercent val="0"/>
          <c:showBubbleSize val="0"/>
        </c:dLbls>
        <c:gapWidth val="182"/>
        <c:axId val="1260313151"/>
        <c:axId val="1"/>
      </c:barChart>
      <c:catAx>
        <c:axId val="1260313151"/>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260313151"/>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96517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54894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39485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233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2040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09207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70383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1382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69827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5008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4626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272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9343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032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6453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0156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2765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5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04482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083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191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35358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3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59198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224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3021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3662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05538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5" Type="http://schemas.openxmlformats.org/officeDocument/2006/relationships/image" Target="../media/image12.jpg" /><Relationship Id="rId4" Type="http://schemas.openxmlformats.org/officeDocument/2006/relationships/chart" Target="../charts/char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8.png" /></Relationships>
</file>

<file path=ppt/slides/_rels/slide7.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
        <p:nvSpPr>
          <p:cNvPr id="47" name="矩形"/>
          <p:cNvSpPr>
            <a:spLocks/>
          </p:cNvSpPr>
          <p:nvPr/>
        </p:nvSpPr>
        <p:spPr>
          <a:xfrm>
            <a:off x="4800600" y="3340836"/>
            <a:ext cx="35052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dirty="0">
                <a:latin typeface="Arial Rounded MT Bold" pitchFamily="34" charset="0"/>
                <a:cs typeface="Calibri" charset="0"/>
              </a:rPr>
              <a:t>ABINAYA K</a:t>
            </a: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8" name="矩形"/>
          <p:cNvSpPr>
            <a:spLocks/>
          </p:cNvSpPr>
          <p:nvPr/>
        </p:nvSpPr>
        <p:spPr>
          <a:xfrm>
            <a:off x="4800600" y="3754142"/>
            <a:ext cx="3352800" cy="6463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Arial Rounded MT Bold" pitchFamily="34" charset="0"/>
                <a:ea typeface="宋体" charset="0"/>
                <a:cs typeface="Calibri" charset="0"/>
              </a:rPr>
              <a:t>312216223</a:t>
            </a: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Arial Rounded MT Bold" pitchFamily="34" charset="0"/>
              <a:ea typeface="宋体" charset="0"/>
              <a:cs typeface="Calibri" charset="0"/>
            </a:endParaRPr>
          </a:p>
        </p:txBody>
      </p:sp>
      <p:sp>
        <p:nvSpPr>
          <p:cNvPr id="49" name="矩形"/>
          <p:cNvSpPr>
            <a:spLocks/>
          </p:cNvSpPr>
          <p:nvPr/>
        </p:nvSpPr>
        <p:spPr>
          <a:xfrm>
            <a:off x="4800600" y="4095515"/>
            <a:ext cx="28194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Commerce</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
        <p:nvSpPr>
          <p:cNvPr id="50" name="矩形"/>
          <p:cNvSpPr>
            <a:spLocks/>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charset="0"/>
                <a:cs typeface="Calibri"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89912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2"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3" name="矩形"/>
          <p:cNvSpPr>
            <a:spLocks/>
          </p:cNvSpPr>
          <p:nvPr/>
        </p:nvSpPr>
        <p:spPr>
          <a:xfrm>
            <a:off x="1219200" y="1371600"/>
            <a:ext cx="6019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Data collection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4" name="矩形"/>
          <p:cNvSpPr>
            <a:spLocks/>
          </p:cNvSpPr>
          <p:nvPr/>
        </p:nvSpPr>
        <p:spPr>
          <a:xfrm>
            <a:off x="1751867" y="1771710"/>
            <a:ext cx="4429125"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a:off x="1219200" y="3197164"/>
            <a:ext cx="25907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charset="0"/>
                <a:cs typeface="Calibri" charset="0"/>
              </a:rPr>
              <a:t> </a:t>
            </a:r>
            <a:r>
              <a:rPr lang="en-US" altLang="zh-CN" sz="2000" b="0" i="0" u="none" strike="noStrike" kern="1200" cap="none" spc="0" baseline="0">
                <a:solidFill>
                  <a:schemeClr val="tx1"/>
                </a:solidFill>
                <a:latin typeface="Perpetua Titling MT" pitchFamily="18" charset="0"/>
                <a:ea typeface="宋体" charset="0"/>
                <a:cs typeface="Calibri" charset="0"/>
              </a:rPr>
              <a:t>DATA CLEANING : </a:t>
            </a:r>
            <a:r>
              <a:rPr lang="en-US" altLang="zh-CN" sz="1800" b="0" i="0" u="none" strike="noStrike" kern="1200" cap="none" spc="0" baseline="0">
                <a:solidFill>
                  <a:schemeClr val="tx1"/>
                </a:solidFill>
                <a:latin typeface="Perpetua" pitchFamily="18" charset="0"/>
                <a:ea typeface="宋体" charset="0"/>
                <a:cs typeface="Calibri" charset="0"/>
              </a:rPr>
              <a:t> </a:t>
            </a:r>
            <a:endParaRPr lang="zh-CN" altLang="en-US" sz="1800" b="0" i="0" u="none" strike="noStrike" kern="1200" cap="none" spc="0" baseline="0">
              <a:solidFill>
                <a:schemeClr val="tx1"/>
              </a:solidFill>
              <a:latin typeface="Perpetua" pitchFamily="18" charset="0"/>
              <a:ea typeface="宋体" charset="0"/>
              <a:cs typeface="Calibri" charset="0"/>
            </a:endParaRPr>
          </a:p>
        </p:txBody>
      </p:sp>
      <p:sp>
        <p:nvSpPr>
          <p:cNvPr id="176" name="矩形"/>
          <p:cNvSpPr>
            <a:spLocks/>
          </p:cNvSpPr>
          <p:nvPr/>
        </p:nvSpPr>
        <p:spPr>
          <a:xfrm>
            <a:off x="1751867" y="3699289"/>
            <a:ext cx="2438400" cy="681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a:off x="1222131" y="4509190"/>
            <a:ext cx="3505199" cy="3867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charset="0"/>
                <a:cs typeface="Calibri" charset="0"/>
              </a:rPr>
              <a:t>PERFORMANCE LEVEL : </a:t>
            </a:r>
            <a:endParaRPr lang="zh-CN" altLang="en-US" sz="2000" b="0" i="0" u="none" strike="noStrike" kern="1200" cap="none" spc="0" baseline="0">
              <a:solidFill>
                <a:schemeClr val="tx1"/>
              </a:solidFill>
              <a:latin typeface="Perpetua Titling MT" pitchFamily="18" charset="0"/>
              <a:ea typeface="宋体" charset="0"/>
              <a:cs typeface="Calibri" charset="0"/>
            </a:endParaRPr>
          </a:p>
        </p:txBody>
      </p:sp>
      <p:sp>
        <p:nvSpPr>
          <p:cNvPr id="178" name="矩形"/>
          <p:cNvSpPr>
            <a:spLocks/>
          </p:cNvSpPr>
          <p:nvPr/>
        </p:nvSpPr>
        <p:spPr>
          <a:xfrm>
            <a:off x="1751867" y="4999902"/>
            <a:ext cx="2669931" cy="12725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63602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4"/>
          </a:graphicData>
        </a:graphic>
      </p:graphicFrame>
      <p:pic>
        <p:nvPicPr>
          <p:cNvPr id="193" name="图片"/>
          <p:cNvPicPr>
            <a:picLocks noChangeAspect="1"/>
          </p:cNvPicPr>
          <p:nvPr/>
        </p:nvPicPr>
        <p:blipFill>
          <a:blip r:embed="rId5" cstate="print"/>
          <a:stretch>
            <a:fillRect/>
          </a:stretch>
        </p:blipFill>
        <p:spPr>
          <a:xfrm>
            <a:off x="484585" y="1193617"/>
            <a:ext cx="8196477" cy="5077239"/>
          </a:xfrm>
          <a:prstGeom prst="rect">
            <a:avLst/>
          </a:prstGeom>
          <a:noFill/>
          <a:ln w="12700" cap="flat" cmpd="sng">
            <a:noFill/>
            <a:prstDash val="solid"/>
            <a:miter/>
          </a:ln>
        </p:spPr>
      </p:pic>
    </p:spTree>
    <p:extLst>
      <p:ext uri="{BB962C8B-B14F-4D97-AF65-F5344CB8AC3E}">
        <p14:creationId xmlns:p14="http://schemas.microsoft.com/office/powerpoint/2010/main" val="17790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90" name="矩形"/>
          <p:cNvSpPr>
            <a:spLocks/>
          </p:cNvSpPr>
          <p:nvPr/>
        </p:nvSpPr>
        <p:spPr>
          <a:xfrm>
            <a:off x="1066800" y="1600200"/>
            <a:ext cx="7467600"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charset="0"/>
                <a:ea typeface="宋体" charset="0"/>
                <a:cs typeface="Calibri" charset="0"/>
              </a:rPr>
              <a:t>. </a:t>
            </a:r>
            <a:endParaRPr lang="zh-CN" altLang="en-US" sz="18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21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6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72"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7"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54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4"/>
                  </a:lnTo>
                </a:path>
              </a:pathLst>
            </a:custGeom>
            <a:noFill/>
            <a:ln w="9525" cap="flat" cmpd="sng">
              <a:solidFill>
                <a:srgbClr val="5FCAEE"/>
              </a:solidFill>
              <a:prstDash val="solid"/>
              <a:round/>
            </a:ln>
          </p:spPr>
        </p:sp>
        <p:sp>
          <p:nvSpPr>
            <p:cNvPr id="92"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5"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03"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5"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1"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5772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1" name="矩形"/>
          <p:cNvSpPr>
            <a:spLocks/>
          </p:cNvSpPr>
          <p:nvPr/>
        </p:nvSpPr>
        <p:spPr>
          <a:xfrm>
            <a:off x="834071" y="1456285"/>
            <a:ext cx="7172325" cy="49777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charset="0"/>
                <a:cs typeface="Calibri"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206418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9"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1" name="矩形"/>
          <p:cNvSpPr>
            <a:spLocks/>
          </p:cNvSpPr>
          <p:nvPr/>
        </p:nvSpPr>
        <p:spPr>
          <a:xfrm>
            <a:off x="866775" y="1975544"/>
            <a:ext cx="8486775" cy="352043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charset="0"/>
                <a:cs typeface="Calibri"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charset="0"/>
              <a:cs typeface="Calibri" charset="0"/>
            </a:endParaRPr>
          </a:p>
        </p:txBody>
      </p:sp>
    </p:spTree>
    <p:extLst>
      <p:ext uri="{BB962C8B-B14F-4D97-AF65-F5344CB8AC3E}">
        <p14:creationId xmlns:p14="http://schemas.microsoft.com/office/powerpoint/2010/main" val="101894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4" cstate="print"/>
          <a:stretch>
            <a:fillRect/>
          </a:stretch>
        </p:blipFill>
        <p:spPr>
          <a:xfrm>
            <a:off x="620322" y="1840436"/>
            <a:ext cx="8162925" cy="4079087"/>
          </a:xfrm>
          <a:prstGeom prst="rect">
            <a:avLst/>
          </a:prstGeom>
          <a:noFill/>
          <a:ln w="12700" cap="flat" cmpd="sng">
            <a:noFill/>
            <a:prstDash val="solid"/>
            <a:miter/>
          </a:ln>
        </p:spPr>
      </p:pic>
      <p:sp>
        <p:nvSpPr>
          <p:cNvPr id="141" name="矩形"/>
          <p:cNvSpPr>
            <a:spLocks/>
          </p:cNvSpPr>
          <p:nvPr/>
        </p:nvSpPr>
        <p:spPr>
          <a:xfrm>
            <a:off x="6097125" y="4865070"/>
            <a:ext cx="1223981" cy="367663"/>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charset="0"/>
                <a:cs typeface="Calibri" charset="0"/>
              </a:rPr>
              <a:t>Employer</a:t>
            </a:r>
            <a:endParaRPr lang="zh-CN" altLang="en-US" sz="1800" b="0" i="0" u="none" strike="noStrike" kern="1200" cap="none" spc="0" baseline="0">
              <a:solidFill>
                <a:srgbClr val="000000"/>
              </a:solidFill>
              <a:latin typeface="Arial Rounded MT Bold" pitchFamily="34" charset="0"/>
              <a:ea typeface="宋体" charset="0"/>
              <a:cs typeface="Calibri" charset="0"/>
            </a:endParaRPr>
          </a:p>
        </p:txBody>
      </p:sp>
      <p:sp>
        <p:nvSpPr>
          <p:cNvPr id="142" name="矩形"/>
          <p:cNvSpPr>
            <a:spLocks/>
          </p:cNvSpPr>
          <p:nvPr/>
        </p:nvSpPr>
        <p:spPr>
          <a:xfrm>
            <a:off x="4509010" y="4871668"/>
            <a:ext cx="1227518" cy="339087"/>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charset="0"/>
                <a:cs typeface="Calibri" charset="0"/>
              </a:rPr>
              <a:t>Employee</a:t>
            </a:r>
            <a:endParaRPr lang="zh-CN" altLang="en-US" sz="1600" b="0" i="0" u="none" strike="noStrike" kern="1200" cap="none" spc="0" baseline="0">
              <a:solidFill>
                <a:srgbClr val="000000"/>
              </a:solidFill>
              <a:latin typeface="Arial Rounded MT Bold" pitchFamily="34" charset="0"/>
              <a:ea typeface="宋体" charset="0"/>
              <a:cs typeface="Calibri" charset="0"/>
            </a:endParaRPr>
          </a:p>
        </p:txBody>
      </p:sp>
      <p:sp>
        <p:nvSpPr>
          <p:cNvPr id="143" name="矩形"/>
          <p:cNvSpPr>
            <a:spLocks/>
          </p:cNvSpPr>
          <p:nvPr/>
        </p:nvSpPr>
        <p:spPr>
          <a:xfrm>
            <a:off x="7610473" y="4871668"/>
            <a:ext cx="1293483" cy="339088"/>
          </a:xfrm>
          <a:prstGeom prst="rect">
            <a:avLst/>
          </a:prstGeom>
          <a:gradFill rotWithShape="0">
            <a:gsLst>
              <a:gs pos="0">
                <a:srgbClr val="BCBCBC">
                  <a:alpha val="100000"/>
                </a:srgbClr>
              </a:gs>
              <a:gs pos="35000">
                <a:srgbClr val="D0D0D0">
                  <a:alpha val="100000"/>
                </a:srgbClr>
              </a:gs>
              <a:gs pos="100000">
                <a:srgbClr val="EDEDED">
                  <a:alpha val="100000"/>
                </a:srgbClr>
              </a:gs>
            </a:gsLst>
            <a:lin ang="16200000" scaled="1"/>
          </a:gradFill>
          <a:ln w="9525" cap="flat" cmpd="sng">
            <a:solidFill>
              <a:srgbClr val="000000"/>
            </a:solidFill>
            <a:prstDash val="solid"/>
            <a:miter/>
          </a:ln>
          <a:effectLst>
            <a:outerShdw blurRad="40005" dist="20320" dir="5400000" algn="t" rotWithShape="0">
              <a:srgbClr val="000000">
                <a:alpha val="23529"/>
              </a:srgbClr>
            </a:outerShdw>
          </a:effectLst>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charset="0"/>
                <a:cs typeface="Calibri" charset="0"/>
              </a:rPr>
              <a:t>organisation</a:t>
            </a:r>
            <a:endParaRPr lang="zh-CN" altLang="en-US" sz="1600" b="1" i="0" u="none" strike="noStrike" kern="1200" cap="none" spc="0" baseline="0">
              <a:solidFill>
                <a:srgbClr val="000000"/>
              </a:solidFill>
              <a:latin typeface="Arial Rounded MT Bold" pitchFamily="34" charset="0"/>
              <a:ea typeface="宋体" charset="0"/>
              <a:cs typeface="Calibri" charset="0"/>
            </a:endParaRPr>
          </a:p>
        </p:txBody>
      </p:sp>
    </p:spTree>
    <p:extLst>
      <p:ext uri="{BB962C8B-B14F-4D97-AF65-F5344CB8AC3E}">
        <p14:creationId xmlns:p14="http://schemas.microsoft.com/office/powerpoint/2010/main" val="1673402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50"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2" name="矩形"/>
          <p:cNvSpPr>
            <a:spLocks/>
          </p:cNvSpPr>
          <p:nvPr/>
        </p:nvSpPr>
        <p:spPr>
          <a:xfrm>
            <a:off x="3733800" y="2151727"/>
            <a:ext cx="6705599" cy="252031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177358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6" name="矩形"/>
          <p:cNvSpPr>
            <a:spLocks/>
          </p:cNvSpPr>
          <p:nvPr/>
        </p:nvSpPr>
        <p:spPr>
          <a:xfrm>
            <a:off x="755332" y="1828800"/>
            <a:ext cx="10843846" cy="3006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charset="0"/>
            </a:endParaRPr>
          </a:p>
        </p:txBody>
      </p:sp>
    </p:spTree>
    <p:extLst>
      <p:ext uri="{BB962C8B-B14F-4D97-AF65-F5344CB8AC3E}">
        <p14:creationId xmlns:p14="http://schemas.microsoft.com/office/powerpoint/2010/main" val="42476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5"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6" name="矩形"/>
          <p:cNvSpPr>
            <a:spLocks/>
          </p:cNvSpPr>
          <p:nvPr/>
        </p:nvSpPr>
        <p:spPr>
          <a:xfrm>
            <a:off x="990600" y="1717928"/>
            <a:ext cx="9525000" cy="15487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charset="0"/>
                <a:cs typeface="Calibri"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charset="0"/>
              <a:cs typeface="Calibri" charset="0"/>
            </a:endParaRPr>
          </a:p>
        </p:txBody>
      </p:sp>
    </p:spTree>
    <p:extLst>
      <p:ext uri="{BB962C8B-B14F-4D97-AF65-F5344CB8AC3E}">
        <p14:creationId xmlns:p14="http://schemas.microsoft.com/office/powerpoint/2010/main" val="161591979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304</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ABINAYA K</cp:lastModifiedBy>
  <cp:revision>14</cp:revision>
  <dcterms:created xsi:type="dcterms:W3CDTF">2024-03-29T15:07:22Z</dcterms:created>
  <dcterms:modified xsi:type="dcterms:W3CDTF">2024-09-10T14:46:22Z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