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2" name="Slide Image Placeholder 1"/>
          <p:cNvSpPr>
            <a:spLocks noChangeAspect="1" noRot="1" noGrp="1"/>
          </p:cNvSpPr>
          <p:nvPr>
            <p:ph type="sldImg"/>
          </p:nvPr>
        </p:nvSpPr>
        <p:spPr/>
      </p:sp>
      <p:sp>
        <p:nvSpPr>
          <p:cNvPr id="1048653" name="Notes Placeholder 2"/>
          <p:cNvSpPr>
            <a:spLocks noGrp="1"/>
          </p:cNvSpPr>
          <p:nvPr>
            <p:ph type="body" idx="1"/>
          </p:nvPr>
        </p:nvSpPr>
        <p:spPr/>
        <p:txBody>
          <a:bodyPr/>
          <a:p>
            <a:endParaRPr dirty="0" lang="en-IN"/>
          </a:p>
        </p:txBody>
      </p:sp>
      <p:sp>
        <p:nvSpPr>
          <p:cNvPr id="104865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4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4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4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9" name="object 7"/>
          <p:cNvSpPr txBox="1">
            <a:spLocks noGrp="1"/>
          </p:cNvSpPr>
          <p:nvPr>
            <p:ph type="ctrTitle"/>
          </p:nvPr>
        </p:nvSpPr>
        <p:spPr>
          <a:xfrm>
            <a:off x="-828675" y="19665"/>
            <a:ext cx="9982200" cy="778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0"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1" name="TextBox 13"/>
          <p:cNvSpPr txBox="1"/>
          <p:nvPr/>
        </p:nvSpPr>
        <p:spPr>
          <a:xfrm>
            <a:off x="2554542" y="3314150"/>
            <a:ext cx="8610600" cy="1551940"/>
          </a:xfrm>
          <a:prstGeom prst="rect"/>
          <a:noFill/>
        </p:spPr>
        <p:txBody>
          <a:bodyPr rtlCol="0" wrap="square">
            <a:spAutoFit/>
          </a:bodyPr>
          <a:p>
            <a:r>
              <a:rPr sz="2400" lang="en-US"/>
              <a:t>STUDENT NAME:</a:t>
            </a:r>
            <a:r>
              <a:rPr sz="2400" lang="en-US"/>
              <a:t> </a:t>
            </a:r>
            <a:r>
              <a:rPr sz="2400" lang="en-US"/>
              <a:t>S</a:t>
            </a:r>
            <a:r>
              <a:rPr sz="2400" lang="en-US"/>
              <a:t>.</a:t>
            </a:r>
            <a:r>
              <a:rPr sz="2400" lang="en-US"/>
              <a:t> </a:t>
            </a:r>
            <a:r>
              <a:rPr sz="2400" lang="en-US"/>
              <a:t>A</a:t>
            </a:r>
            <a:r>
              <a:rPr sz="2400" lang="en-US"/>
              <a:t>B</a:t>
            </a:r>
            <a:r>
              <a:rPr sz="2400" lang="en-US"/>
              <a:t>I</a:t>
            </a:r>
            <a:r>
              <a:rPr sz="2400" lang="en-US"/>
              <a:t>N</a:t>
            </a:r>
            <a:r>
              <a:rPr sz="2400" lang="en-US"/>
              <a:t>A</a:t>
            </a:r>
            <a:r>
              <a:rPr sz="2400" lang="en-US"/>
              <a:t>Y</a:t>
            </a:r>
            <a:r>
              <a:rPr sz="2400" lang="en-US"/>
              <a:t>A</a:t>
            </a:r>
            <a:endParaRPr dirty="0" sz="2400" lang="en-US"/>
          </a:p>
          <a:p>
            <a:r>
              <a:rPr dirty="0" sz="2400" lang="en-US"/>
              <a:t>REGISTER NO</a:t>
            </a:r>
            <a:r>
              <a:rPr dirty="0" sz="2400" lang="en-US"/>
              <a:t>:</a:t>
            </a:r>
            <a:r>
              <a:rPr dirty="0" sz="2400" lang="en-US"/>
              <a:t> </a:t>
            </a:r>
            <a:r>
              <a:rPr dirty="0" sz="2400" lang="en-US"/>
              <a:t>u</a:t>
            </a:r>
            <a:r>
              <a:rPr dirty="0" sz="2400" lang="en-US"/>
              <a:t>n</a:t>
            </a:r>
            <a:r>
              <a:rPr dirty="0" sz="2400" lang="en-US"/>
              <a:t>m</a:t>
            </a:r>
            <a:r>
              <a:rPr dirty="0" sz="2400" lang="en-US"/>
              <a:t>1</a:t>
            </a:r>
            <a:r>
              <a:rPr dirty="0" sz="2400" lang="en-US"/>
              <a:t>6</a:t>
            </a:r>
            <a:r>
              <a:rPr dirty="0" sz="2400" lang="en-US"/>
              <a:t>3</a:t>
            </a:r>
            <a:r>
              <a:rPr dirty="0" sz="2400" lang="en-US"/>
              <a:t>u</a:t>
            </a:r>
            <a:r>
              <a:rPr dirty="0" sz="2400" lang="en-US"/>
              <a:t>2</a:t>
            </a:r>
            <a:r>
              <a:rPr dirty="0" sz="2400" lang="en-US"/>
              <a:t>2</a:t>
            </a:r>
            <a:r>
              <a:rPr dirty="0" sz="2400" lang="en-US"/>
              <a:t>c</a:t>
            </a:r>
            <a:r>
              <a:rPr dirty="0" sz="2400" lang="en-US"/>
              <a:t>n</a:t>
            </a:r>
            <a:r>
              <a:rPr dirty="0" sz="2400" lang="en-US"/>
              <a:t>1</a:t>
            </a:r>
            <a:r>
              <a:rPr dirty="0" sz="2400" lang="en-US"/>
              <a:t>3</a:t>
            </a:r>
            <a:r>
              <a:rPr dirty="0" sz="2400" lang="en-US"/>
              <a:t>5</a:t>
            </a:r>
            <a:r>
              <a:rPr dirty="0" sz="2400" lang="en-US"/>
              <a:t> </a:t>
            </a:r>
            <a:r>
              <a:rPr dirty="0" sz="2400" lang="en-US"/>
              <a:t>R</a:t>
            </a:r>
            <a:r>
              <a:rPr dirty="0" sz="2400" lang="en-US"/>
              <a:t>E</a:t>
            </a:r>
            <a:r>
              <a:rPr dirty="0" sz="2400" lang="en-US"/>
              <a:t>G</a:t>
            </a:r>
            <a:r>
              <a:rPr dirty="0" sz="2400" lang="en-US"/>
              <a:t>I</a:t>
            </a:r>
            <a:r>
              <a:rPr dirty="0" sz="2400" lang="en-US"/>
              <a:t>STER</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3</a:t>
            </a:r>
            <a:r>
              <a:rPr dirty="0" sz="2400" lang="en-US"/>
              <a:t>7</a:t>
            </a:r>
            <a:r>
              <a:rPr dirty="0" sz="2400" lang="en-US"/>
              <a:t>2</a:t>
            </a:r>
            <a:r>
              <a:rPr dirty="0" sz="2400" lang="en-US"/>
              <a:t>6</a:t>
            </a:r>
            <a:endParaRPr altLang="en-US" lang="zh-CN"/>
          </a:p>
          <a:p>
            <a:r>
              <a:rPr dirty="0" sz="2400" lang="en-US"/>
              <a:t>DEPARTMENT:</a:t>
            </a:r>
            <a:r>
              <a:rPr dirty="0" sz="2400" lang="en-US"/>
              <a:t>B</a:t>
            </a:r>
            <a:r>
              <a:rPr dirty="0" sz="2400" lang="en-US"/>
              <a:t>C</a:t>
            </a:r>
            <a:r>
              <a:rPr dirty="0" sz="2400" lang="en-US"/>
              <a:t>O</a:t>
            </a:r>
            <a:r>
              <a:rPr dirty="0" sz="2400" lang="en-US"/>
              <a:t>M</a:t>
            </a:r>
            <a:r>
              <a:rPr dirty="0" sz="2400" lang="en-US"/>
              <a:t> </a:t>
            </a:r>
            <a:r>
              <a:rPr dirty="0" sz="2400" lang="en-US"/>
              <a:t>(</a:t>
            </a:r>
            <a:r>
              <a:rPr dirty="0" sz="2400" lang="en-US"/>
              <a:t>COMPUTER </a:t>
            </a:r>
            <a:r>
              <a:rPr dirty="0" sz="2400" lang="en-US"/>
              <a:t>APPLICATIONS</a:t>
            </a:r>
            <a:r>
              <a:rPr dirty="0" sz="2400" lang="en-US"/>
              <a:t>)</a:t>
            </a:r>
            <a:endParaRPr altLang="en-US" lang="zh-CN"/>
          </a:p>
          <a:p>
            <a:r>
              <a:rPr dirty="0" sz="2400" lang="en-US"/>
              <a:t>COLLEGE</a:t>
            </a:r>
            <a:r>
              <a:rPr dirty="0" sz="2400" lang="en-US"/>
              <a:t>;</a:t>
            </a:r>
            <a:r>
              <a:rPr dirty="0" sz="2400" lang="en-US"/>
              <a:t> HINDUSTAN </a:t>
            </a:r>
            <a:r>
              <a:rPr dirty="0" sz="2400" lang="en-US"/>
              <a:t>COLLEGE </a:t>
            </a:r>
            <a:r>
              <a:rPr dirty="0" sz="2400" lang="en-US"/>
              <a:t>OF </a:t>
            </a:r>
            <a:r>
              <a:rPr dirty="0" sz="2400" lang="en-US"/>
              <a:t>ARTS </a:t>
            </a:r>
            <a:r>
              <a:rPr dirty="0" sz="2400" lang="en-US"/>
              <a:t>AND </a:t>
            </a:r>
            <a:r>
              <a:rPr dirty="0" sz="2400" lang="en-US"/>
              <a:t>SCIENCE </a:t>
            </a:r>
            <a:r>
              <a:rPr dirty="0" sz="2400" lang="en-US"/>
              <a:t>P</a:t>
            </a:r>
            <a:r>
              <a:rPr dirty="0" sz="2400" lang="en-US"/>
              <a:t>A</a:t>
            </a:r>
            <a:r>
              <a:rPr dirty="0" sz="2400" lang="en-US"/>
              <a:t>D</a:t>
            </a:r>
            <a:r>
              <a:rPr dirty="0" sz="2400" lang="en-US"/>
              <a:t>U</a:t>
            </a:r>
            <a:r>
              <a:rPr dirty="0" sz="2400" lang="en-US"/>
              <a:t>R</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6" name=""/>
          <p:cNvSpPr txBox="1"/>
          <p:nvPr/>
        </p:nvSpPr>
        <p:spPr>
          <a:xfrm>
            <a:off x="2031278" y="1232535"/>
            <a:ext cx="6160759" cy="4892041"/>
          </a:xfrm>
          <a:prstGeom prst="rect"/>
        </p:spPr>
        <p:txBody>
          <a:bodyPr rtlCol="0" wrap="square">
            <a:spAutoFit/>
          </a:bodyPr>
          <a:p>
            <a:r>
              <a:rPr sz="2800" lang="en-US">
                <a:solidFill>
                  <a:srgbClr val="000000"/>
                </a:solidFill>
              </a:rPr>
              <a:t>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
1</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460850" y="840056"/>
            <a:ext cx="7270300" cy="517788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3" y="0"/>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7" name=""/>
          <p:cNvSpPr txBox="1"/>
          <p:nvPr/>
        </p:nvSpPr>
        <p:spPr>
          <a:xfrm rot="21531046">
            <a:off x="387302" y="591832"/>
            <a:ext cx="9743787" cy="6263640"/>
          </a:xfrm>
          <a:prstGeom prst="rect"/>
        </p:spPr>
        <p:txBody>
          <a:bodyPr rtlCol="0" wrap="square">
            <a:spAutoFit/>
          </a:bodyPr>
          <a:p>
            <a:r>
              <a:rPr sz="2800" lang="en-US">
                <a:solidFill>
                  <a:srgbClr val="000000"/>
                </a:solidFill>
              </a:rPr>
              <a:t>Attendance management systems can be beneficial for both employees and
students, and can help organizations in a number of ways:
Employee productivity
An attendance management system can help ensure employees are paid
accurately and that their hours are tracked efficiently.
Labor compliance
An attendance management system can help organizations comply with labor
laws and regulations by providing accurate and auditable attendance records.
Overtime management
An attendance management system can help organizations track overtime
hours accurately, which can help increase employee satisfaction and avoid
losing profits.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3"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10"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7" name=""/>
          <p:cNvSpPr txBox="1"/>
          <p:nvPr/>
        </p:nvSpPr>
        <p:spPr>
          <a:xfrm>
            <a:off x="1142999" y="1695450"/>
            <a:ext cx="4572000" cy="4892040"/>
          </a:xfrm>
          <a:prstGeom prst="rect"/>
        </p:spPr>
        <p:txBody>
          <a:bodyPr rtlCol="0" wrap="square">
            <a:spAutoFit/>
          </a:bodyPr>
          <a:p>
            <a:r>
              <a:rPr sz="2800" lang="en-US">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9" name="TextBox 10"/>
          <p:cNvSpPr txBox="1"/>
          <p:nvPr/>
        </p:nvSpPr>
        <p:spPr>
          <a:xfrm>
            <a:off x="990600" y="5401310"/>
            <a:ext cx="7924800" cy="675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11" name="TextBox 10"/>
          <p:cNvSpPr txBox="1"/>
          <p:nvPr/>
        </p:nvSpPr>
        <p:spPr>
          <a:xfrm>
            <a:off x="739775" y="2818130"/>
            <a:ext cx="7924800" cy="21361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1" dirty="0" sz="2400" i="0" lang="en-US">
                <a:solidFill>
                  <a:srgbClr val="0D0D0D"/>
                </a:solidFill>
                <a:effectLst/>
                <a:latin typeface="Times New Roman" panose="02020603050405020304" pitchFamily="18" charset="0"/>
                <a:cs typeface="Times New Roman" panose="02020603050405020304" pitchFamily="18" charset="0"/>
              </a:rPr>
              <a:t>1.Employee attendance data analytics is the statement</a:t>
            </a:r>
            <a:endParaRPr b="1"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400" i="0" lang="en-US">
                <a:solidFill>
                  <a:srgbClr val="0D0D0D"/>
                </a:solidFill>
                <a:effectLst/>
                <a:latin typeface="Times New Roman" panose="02020603050405020304" pitchFamily="18" charset="0"/>
                <a:cs typeface="Times New Roman" panose="02020603050405020304" pitchFamily="18" charset="0"/>
              </a:rPr>
              <a:t>for seperate the employee based on attentive and regularity</a:t>
            </a:r>
            <a:endParaRPr b="1"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400" i="0" lang="en-US">
                <a:solidFill>
                  <a:srgbClr val="0D0D0D"/>
                </a:solidFill>
                <a:effectLst/>
                <a:latin typeface="Times New Roman" panose="02020603050405020304" pitchFamily="18" charset="0"/>
                <a:cs typeface="Times New Roman" panose="02020603050405020304" pitchFamily="18" charset="0"/>
              </a:rPr>
              <a:t>using attendance data analytics</a:t>
            </a:r>
            <a:endParaRPr b="1"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400" i="0" lang="en-US">
                <a:solidFill>
                  <a:srgbClr val="0D0D0D"/>
                </a:solidFill>
                <a:effectLst/>
                <a:latin typeface="Times New Roman" panose="02020603050405020304" pitchFamily="18" charset="0"/>
                <a:cs typeface="Times New Roman" panose="02020603050405020304" pitchFamily="18" charset="0"/>
              </a:rPr>
              <a:t>2.Attendence data analytics helps to calculate the</a:t>
            </a:r>
            <a:endParaRPr b="1"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400" i="0" lang="en-US">
                <a:solidFill>
                  <a:srgbClr val="0D0D0D"/>
                </a:solidFill>
                <a:effectLst/>
                <a:latin typeface="Times New Roman" panose="02020603050405020304" pitchFamily="18" charset="0"/>
                <a:cs typeface="Times New Roman" panose="02020603050405020304" pitchFamily="18" charset="0"/>
              </a:rPr>
              <a:t>salary for employees and absents of employees</a:t>
            </a:r>
            <a:endParaRPr b="1"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400" i="0" lang="en-US">
                <a:solidFill>
                  <a:srgbClr val="0D0D0D"/>
                </a:solidFill>
                <a:effectLst/>
                <a:latin typeface="Times New Roman" panose="02020603050405020304" pitchFamily="18" charset="0"/>
                <a:cs typeface="Times New Roman" panose="02020603050405020304" pitchFamily="18" charset="0"/>
              </a:rPr>
              <a:t>under the presentative section</a:t>
            </a:r>
            <a:endParaRPr b="1"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1"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2" name=""/>
          <p:cNvSpPr txBox="1"/>
          <p:nvPr/>
        </p:nvSpPr>
        <p:spPr>
          <a:xfrm>
            <a:off x="1814511" y="2183130"/>
            <a:ext cx="4572000" cy="2491740"/>
          </a:xfrm>
          <a:prstGeom prst="rect"/>
        </p:spPr>
        <p:txBody>
          <a:bodyPr rtlCol="0" wrap="square">
            <a:spAutoFit/>
          </a:bodyPr>
          <a:p>
            <a:r>
              <a:rPr sz="2800" lang="en-US">
                <a:solidFill>
                  <a:srgbClr val="000000"/>
                </a:solidFill>
              </a:rPr>
              <a:t>1.financial management
2.Attendence maintainers
3.personal performance upgrade
4.maintain the proper book of records
for single employee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3" name=""/>
          <p:cNvSpPr txBox="1"/>
          <p:nvPr/>
        </p:nvSpPr>
        <p:spPr>
          <a:xfrm>
            <a:off x="3810000" y="2019300"/>
            <a:ext cx="4572000" cy="2834640"/>
          </a:xfrm>
          <a:prstGeom prst="rect"/>
        </p:spPr>
        <p:txBody>
          <a:bodyPr rtlCol="0" wrap="square">
            <a:spAutoFit/>
          </a:bodyPr>
          <a:p>
            <a:r>
              <a:rPr sz="2800" lang="en-US">
                <a:solidFill>
                  <a:srgbClr val="000000"/>
                </a:solidFill>
              </a:rPr>
              <a:t>1.create condition statement
2.ensure the constant book of records
under attendance
3.summary of maintaining attendance
4.Graph-Attendence visualisation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84201"/>
          </a:xfrm>
        </p:spPr>
        <p:txBody>
          <a:bodyPr/>
          <a:p>
            <a:r>
              <a:rPr dirty="0" lang="en-IN"/>
              <a:t>Dataset Description</a:t>
            </a:r>
          </a:p>
        </p:txBody>
      </p:sp>
      <p:sp>
        <p:nvSpPr>
          <p:cNvPr id="1048714" name=""/>
          <p:cNvSpPr txBox="1"/>
          <p:nvPr/>
        </p:nvSpPr>
        <p:spPr>
          <a:xfrm>
            <a:off x="1910395" y="2081443"/>
            <a:ext cx="4572000" cy="2148840"/>
          </a:xfrm>
          <a:prstGeom prst="rect"/>
        </p:spPr>
        <p:txBody>
          <a:bodyPr rtlCol="0" wrap="square">
            <a:spAutoFit/>
          </a:bodyPr>
          <a:p>
            <a:r>
              <a:rPr sz="2800" lang="en-US">
                <a:solidFill>
                  <a:srgbClr val="000000"/>
                </a:solidFill>
              </a:rPr>
              <a:t>1.Biometric Attendance
2.payroll integration
3.real-time tracking
4.Employee scheduling software
5.timesheet management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5" name=""/>
          <p:cNvSpPr txBox="1"/>
          <p:nvPr/>
        </p:nvSpPr>
        <p:spPr>
          <a:xfrm>
            <a:off x="2526030" y="2407802"/>
            <a:ext cx="6566046" cy="2491741"/>
          </a:xfrm>
          <a:prstGeom prst="rect"/>
        </p:spPr>
        <p:txBody>
          <a:bodyPr rtlCol="0" wrap="square">
            <a:spAutoFit/>
          </a:bodyPr>
          <a:p>
            <a:r>
              <a:rPr sz="2800" lang="en-US">
                <a:solidFill>
                  <a:srgbClr val="000000"/>
                </a:solidFill>
              </a:rPr>
              <a:t>Calculating total absence and half-days is
similar—just select the right cell range and
use “Absent” or “Half-Day” as your criterion.
The respective formulas for our example will
be: =countif(B3:K3,
“Absent”) =countif(B3:K3,
“Half-Day”)</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2024-09-08T06:36:40Z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e3fed05d120f4416861a4ee4c2692f78</vt:lpwstr>
  </property>
</Properties>
</file>