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5"/>
  </p:notesMasterIdLst>
  <p:sldIdLst>
    <p:sldId id="292" r:id="rId5"/>
    <p:sldId id="1305" r:id="rId6"/>
    <p:sldId id="352" r:id="rId7"/>
    <p:sldId id="1300" r:id="rId8"/>
    <p:sldId id="1306" r:id="rId9"/>
    <p:sldId id="1284" r:id="rId10"/>
    <p:sldId id="1307" r:id="rId11"/>
    <p:sldId id="1285" r:id="rId12"/>
    <p:sldId id="1303" r:id="rId13"/>
    <p:sldId id="1286" r:id="rId14"/>
    <p:sldId id="1287" r:id="rId15"/>
    <p:sldId id="1308" r:id="rId16"/>
    <p:sldId id="1292" r:id="rId17"/>
    <p:sldId id="1293" r:id="rId18"/>
    <p:sldId id="1294" r:id="rId19"/>
    <p:sldId id="1295" r:id="rId20"/>
    <p:sldId id="1296" r:id="rId21"/>
    <p:sldId id="1297" r:id="rId22"/>
    <p:sldId id="1288" r:id="rId23"/>
    <p:sldId id="1249" r:id="rId24"/>
  </p:sldIdLst>
  <p:sldSz cx="9144000" cy="5143500" type="screen16x9"/>
  <p:notesSz cx="6858000" cy="9144000"/>
  <p:custShowLst>
    <p:custShow name="Custom Show 1" id="0">
      <p:sldLst>
        <p:sld r:id="rId5"/>
        <p:sld r:id="rId7"/>
        <p:sld r:id="rId8"/>
        <p:sld r:id="rId10"/>
        <p:sld r:id="rId14"/>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13264"/>
    <a:srgbClr val="841910"/>
    <a:srgbClr val="DFDDFB"/>
    <a:srgbClr val="213164"/>
    <a:srgbClr val="213163"/>
    <a:srgbClr val="E3E1FB"/>
    <a:srgbClr val="FFAB40"/>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3" d="100"/>
          <a:sy n="103" d="100"/>
        </p:scale>
        <p:origin x="1138" y="58"/>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45382"/>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ABINESH S</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aut5135LECS001</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Annai</a:t>
            </a:r>
            <a:r>
              <a:rPr lang="en-US" sz="1100" b="0" i="0" u="none" strike="noStrike" cap="none" dirty="0">
                <a:solidFill>
                  <a:schemeClr val="tx1"/>
                </a:solidFill>
                <a:latin typeface="Arial"/>
                <a:ea typeface="Arial"/>
                <a:cs typeface="Arial"/>
                <a:sym typeface="Arial"/>
              </a:rPr>
              <a:t> </a:t>
            </a:r>
            <a:r>
              <a:rPr lang="en-US" sz="1100" dirty="0">
                <a:solidFill>
                  <a:schemeClr val="tx1"/>
                </a:solidFill>
              </a:rPr>
              <a:t>M</a:t>
            </a:r>
            <a:r>
              <a:rPr lang="en-US" sz="1100" b="0" i="0" u="none" strike="noStrike" cap="none" dirty="0">
                <a:solidFill>
                  <a:schemeClr val="tx1"/>
                </a:solidFill>
                <a:latin typeface="Arial"/>
                <a:ea typeface="Arial"/>
                <a:cs typeface="Arial"/>
                <a:sym typeface="Arial"/>
              </a:rPr>
              <a:t>ira college of engineering and technology</a:t>
            </a: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64125" y="473974"/>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sp>
        <p:nvSpPr>
          <p:cNvPr id="3" name="TextBox 2">
            <a:extLst>
              <a:ext uri="{FF2B5EF4-FFF2-40B4-BE49-F238E27FC236}">
                <a16:creationId xmlns:a16="http://schemas.microsoft.com/office/drawing/2014/main" id="{46CB463C-6BAA-97A3-86E8-3C82E26F6595}"/>
              </a:ext>
            </a:extLst>
          </p:cNvPr>
          <p:cNvSpPr txBox="1"/>
          <p:nvPr/>
        </p:nvSpPr>
        <p:spPr>
          <a:xfrm>
            <a:off x="349404" y="796237"/>
            <a:ext cx="8668216" cy="4154984"/>
          </a:xfrm>
          <a:prstGeom prst="rect">
            <a:avLst/>
          </a:prstGeom>
          <a:noFill/>
        </p:spPr>
        <p:txBody>
          <a:bodyPr wrap="square" rtlCol="0">
            <a:spAutoFit/>
          </a:bodyPr>
          <a:lstStyle/>
          <a:p>
            <a:pPr algn="l">
              <a:buFont typeface="+mj-lt"/>
              <a:buAutoNum type="arabicPeriod"/>
            </a:pPr>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Database Schema Design</a:t>
            </a: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a:t>
            </a:r>
          </a:p>
          <a:p>
            <a:pPr marL="742950" lvl="1" indent="-285750" algn="l">
              <a:buFont typeface="+mj-lt"/>
              <a:buAutoNum type="arabicPeriod"/>
            </a:pPr>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Bus Route</a:t>
            </a: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 Fields for origin, destination, distance, fare, etc.</a:t>
            </a:r>
          </a:p>
          <a:p>
            <a:pPr marL="742950" lvl="1" indent="-285750" algn="l">
              <a:buFont typeface="+mj-lt"/>
              <a:buAutoNum type="arabicPeriod"/>
            </a:pPr>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Bus Schedule</a:t>
            </a: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 Fields for departure time, arrival time, available seats, bus type, etc.</a:t>
            </a:r>
          </a:p>
          <a:p>
            <a:pPr algn="l">
              <a:buFont typeface="+mj-lt"/>
              <a:buAutoNum type="arabicPeriod"/>
            </a:pPr>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Relationships</a:t>
            </a: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a:t>
            </a:r>
          </a:p>
          <a:p>
            <a:pPr marL="742950" lvl="1" indent="-285750" algn="l">
              <a:buFont typeface="+mj-lt"/>
              <a:buAutoNum type="arabicPeriod"/>
            </a:pP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Bus Route has many Bus Schedules.</a:t>
            </a:r>
          </a:p>
          <a:p>
            <a:pPr marL="742950" lvl="1" indent="-285750" algn="l">
              <a:buFont typeface="+mj-lt"/>
              <a:buAutoNum type="arabicPeriod"/>
            </a:pP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Bus Schedule belongs to a Bus Route and has many Bookings.</a:t>
            </a:r>
          </a:p>
          <a:p>
            <a:pPr marL="742950" lvl="1" indent="-285750" algn="l">
              <a:buFont typeface="+mj-lt"/>
              <a:buAutoNum type="arabicPeriod"/>
            </a:pP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Booking belongs to a Bus Schedule and a User.</a:t>
            </a:r>
          </a:p>
          <a:p>
            <a:pPr algn="l">
              <a:buFont typeface="+mj-lt"/>
              <a:buAutoNum type="arabicPeriod"/>
            </a:pPr>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Views and Templates</a:t>
            </a: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a:t>
            </a:r>
          </a:p>
          <a:p>
            <a:pPr marL="742950" lvl="1" indent="-285750" algn="l">
              <a:buFont typeface="+mj-lt"/>
              <a:buAutoNum type="arabicPeriod"/>
            </a:pP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Implement views to handle user authentication, route search, seat selection, booking process, and admin dashboard.</a:t>
            </a:r>
          </a:p>
          <a:p>
            <a:pPr marL="742950" lvl="1" indent="-285750" algn="l">
              <a:buFont typeface="+mj-lt"/>
              <a:buAutoNum type="arabicPeriod"/>
            </a:pP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Develop templates for rendering HTML pages with dynamic data from the backend.</a:t>
            </a:r>
          </a:p>
          <a:p>
            <a:pPr algn="l">
              <a:buFont typeface="+mj-lt"/>
              <a:buAutoNum type="arabicPeriod"/>
            </a:pPr>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Forms and Validation</a:t>
            </a: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a:t>
            </a:r>
          </a:p>
          <a:p>
            <a:pPr marL="742950" lvl="1" indent="-285750" algn="l">
              <a:buFont typeface="+mj-lt"/>
              <a:buAutoNum type="arabicPeriod"/>
            </a:pP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Create forms for user registration, login, booking details, etc., with validation for data integrity.</a:t>
            </a:r>
          </a:p>
          <a:p>
            <a:pPr marL="742950" lvl="1" indent="-285750" algn="l">
              <a:buFont typeface="+mj-lt"/>
              <a:buAutoNum type="arabicPeriod"/>
            </a:pP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Implement client-side and server-side validation to ensure data correctness.</a:t>
            </a:r>
          </a:p>
          <a:p>
            <a:pPr algn="l">
              <a:buFont typeface="+mj-lt"/>
              <a:buAutoNum type="arabicPeriod"/>
            </a:pPr>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Payment Integration</a:t>
            </a: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a:t>
            </a:r>
          </a:p>
          <a:p>
            <a:pPr marL="742950" lvl="1" indent="-285750" algn="l">
              <a:buFont typeface="+mj-lt"/>
              <a:buAutoNum type="arabicPeriod"/>
            </a:pP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Integrate with a payment gateway API (e.g., Stripe) to handle payment processing securely.</a:t>
            </a:r>
          </a:p>
          <a:p>
            <a:pPr marL="742950" lvl="1" indent="-285750" algn="l">
              <a:buFont typeface="+mj-lt"/>
              <a:buAutoNum type="arabicPeriod"/>
            </a:pP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Implement callbacks to update booking status based on payment success or failure.</a:t>
            </a:r>
          </a:p>
          <a:p>
            <a:pPr algn="l">
              <a:buFont typeface="+mj-lt"/>
              <a:buAutoNum type="arabicPeriod"/>
            </a:pPr>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Email Notifications</a:t>
            </a: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a:t>
            </a:r>
          </a:p>
          <a:p>
            <a:pPr marL="742950" lvl="1" indent="-285750" algn="l">
              <a:buFont typeface="+mj-lt"/>
              <a:buAutoNum type="arabicPeriod"/>
            </a:pP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Configure email templates for booking confirmations, cancellations, and reminders.</a:t>
            </a:r>
          </a:p>
          <a:p>
            <a:pPr marL="742950" lvl="1" indent="-285750" algn="l">
              <a:buFont typeface="+mj-lt"/>
              <a:buAutoNum type="arabicPeriod"/>
            </a:pP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Integrate with an email service provider (e.g., SendGrid) to send automated notifications.</a:t>
            </a:r>
          </a:p>
          <a:p>
            <a:pPr algn="l">
              <a:buFont typeface="+mj-lt"/>
              <a:buAutoNum type="arabicPeriod"/>
            </a:pPr>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Security Measures</a:t>
            </a: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a:t>
            </a:r>
          </a:p>
          <a:p>
            <a:pPr marL="742950" lvl="1" indent="-285750" algn="l">
              <a:buFont typeface="+mj-lt"/>
              <a:buAutoNum type="arabicPeriod"/>
            </a:pP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Implement CSRF protection, input validation, and proper error handling to prevent common web vulnerabilities.</a:t>
            </a:r>
          </a:p>
          <a:p>
            <a:pPr marL="742950" lvl="1" indent="-285750" algn="l">
              <a:buFont typeface="+mj-lt"/>
              <a:buAutoNum type="arabicPeriod"/>
            </a:pP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Use HTTPS protocol for secure communication and store sensitive data securely.</a:t>
            </a:r>
          </a:p>
        </p:txBody>
      </p:sp>
    </p:spTree>
    <p:extLst>
      <p:ext uri="{BB962C8B-B14F-4D97-AF65-F5344CB8AC3E}">
        <p14:creationId xmlns:p14="http://schemas.microsoft.com/office/powerpoint/2010/main" val="2863725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5CB1FB-BAEA-3D74-2FB9-B00C11E72D9C}"/>
              </a:ext>
            </a:extLst>
          </p:cNvPr>
          <p:cNvSpPr txBox="1"/>
          <p:nvPr/>
        </p:nvSpPr>
        <p:spPr>
          <a:xfrm>
            <a:off x="237893" y="434519"/>
            <a:ext cx="8973015" cy="4708981"/>
          </a:xfrm>
          <a:prstGeom prst="rect">
            <a:avLst/>
          </a:prstGeom>
          <a:noFill/>
        </p:spPr>
        <p:txBody>
          <a:bodyPr wrap="square" rtlCol="0">
            <a:spAutoFit/>
          </a:bodyPr>
          <a:lstStyle/>
          <a:p>
            <a:pPr algn="l"/>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Results:</a:t>
            </a:r>
          </a:p>
          <a:p>
            <a:pPr algn="l">
              <a:buFont typeface="+mj-lt"/>
              <a:buAutoNum type="arabicPeriod"/>
            </a:pPr>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User Registration and Authentication</a:t>
            </a: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a:t>
            </a:r>
          </a:p>
          <a:p>
            <a:pPr marL="742950" lvl="1" indent="-285750" algn="l">
              <a:buFont typeface="+mj-lt"/>
              <a:buAutoNum type="arabicPeriod"/>
            </a:pP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Users can register for an account with email and password.</a:t>
            </a:r>
          </a:p>
          <a:p>
            <a:pPr marL="742950" lvl="1" indent="-285750" algn="l">
              <a:buFont typeface="+mj-lt"/>
              <a:buAutoNum type="arabicPeriod"/>
            </a:pP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Secure authentication mechanism using Django's built-in authentication system.</a:t>
            </a:r>
          </a:p>
          <a:p>
            <a:pPr algn="l">
              <a:buFont typeface="+mj-lt"/>
              <a:buAutoNum type="arabicPeriod"/>
            </a:pPr>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Route Search and Filtering</a:t>
            </a: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a:t>
            </a:r>
          </a:p>
          <a:p>
            <a:pPr marL="742950" lvl="1" indent="-285750" algn="l">
              <a:buFont typeface="+mj-lt"/>
              <a:buAutoNum type="arabicPeriod"/>
            </a:pP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Users can search for bus routes by entering origin, destination, and travel date.</a:t>
            </a:r>
          </a:p>
          <a:p>
            <a:pPr marL="742950" lvl="1" indent="-285750" algn="l">
              <a:buFont typeface="+mj-lt"/>
              <a:buAutoNum type="arabicPeriod"/>
            </a:pP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Filter results based on preferences like departure time and fare.</a:t>
            </a:r>
          </a:p>
          <a:p>
            <a:pPr algn="l">
              <a:buFont typeface="+mj-lt"/>
              <a:buAutoNum type="arabicPeriod"/>
            </a:pPr>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Seat Selection</a:t>
            </a: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a:t>
            </a:r>
          </a:p>
          <a:p>
            <a:pPr marL="742950" lvl="1" indent="-285750" algn="l">
              <a:buFont typeface="+mj-lt"/>
              <a:buAutoNum type="arabicPeriod"/>
            </a:pP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Users can view available seats for selected bus schedules and choose preferred seats.</a:t>
            </a:r>
          </a:p>
          <a:p>
            <a:pPr marL="742950" lvl="1" indent="-285750" algn="l">
              <a:buFont typeface="+mj-lt"/>
              <a:buAutoNum type="arabicPeriod"/>
            </a:pP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Dynamically update seat availability based on user selections.</a:t>
            </a:r>
          </a:p>
          <a:p>
            <a:pPr algn="l">
              <a:buFont typeface="+mj-lt"/>
              <a:buAutoNum type="arabicPeriod"/>
            </a:pPr>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Booking Process</a:t>
            </a: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a:t>
            </a:r>
          </a:p>
          <a:p>
            <a:pPr marL="742950" lvl="1" indent="-285750" algn="l">
              <a:buFont typeface="+mj-lt"/>
              <a:buAutoNum type="arabicPeriod"/>
            </a:pP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Seamless booking process where users provide passenger details, select seats and make payments securely.</a:t>
            </a:r>
          </a:p>
          <a:p>
            <a:pPr marL="742950" lvl="1" indent="-285750" algn="l">
              <a:buFont typeface="+mj-lt"/>
              <a:buAutoNum type="arabicPeriod"/>
            </a:pP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Integration with a payment gateway for secure transaction processing.</a:t>
            </a:r>
          </a:p>
          <a:p>
            <a:pPr algn="l">
              <a:buFont typeface="+mj-lt"/>
              <a:buAutoNum type="arabicPeriod"/>
            </a:pPr>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Booking Management</a:t>
            </a: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a:t>
            </a:r>
          </a:p>
          <a:p>
            <a:pPr marL="742950" lvl="1" indent="-285750" algn="l">
              <a:buFont typeface="+mj-lt"/>
              <a:buAutoNum type="arabicPeriod"/>
            </a:pP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Users can view their booking history, cancel bookings, and receive email notifications for booking updates.</a:t>
            </a:r>
          </a:p>
          <a:p>
            <a:pPr marL="742950" lvl="1" indent="-285750" algn="l">
              <a:buFont typeface="+mj-lt"/>
              <a:buAutoNum type="arabicPeriod"/>
            </a:pP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Admins have access to a dashboard for managing bus routes, schedules, and bookings.</a:t>
            </a:r>
          </a:p>
          <a:p>
            <a:pPr algn="l">
              <a:buFont typeface="+mj-lt"/>
              <a:buAutoNum type="arabicPeriod"/>
            </a:pPr>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Reporting Tools</a:t>
            </a: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a:t>
            </a:r>
          </a:p>
          <a:p>
            <a:pPr marL="742950" lvl="1" indent="-285750" algn="l">
              <a:buFont typeface="+mj-lt"/>
              <a:buAutoNum type="arabicPeriod"/>
            </a:pP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Generate reports on booking statistics, revenues, and popular routes for informed decision-making.</a:t>
            </a:r>
          </a:p>
          <a:p>
            <a:pPr marL="742950" lvl="1" indent="-285750" algn="l">
              <a:buFont typeface="+mj-lt"/>
              <a:buAutoNum type="arabicPeriod"/>
            </a:pP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Export reports in various formats (e.g., PDF, CSV) for further analysis.</a:t>
            </a:r>
          </a:p>
          <a:p>
            <a:pPr algn="l">
              <a:buFont typeface="+mj-lt"/>
              <a:buAutoNum type="arabicPeriod"/>
            </a:pPr>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Email Notifications</a:t>
            </a: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a:t>
            </a:r>
          </a:p>
          <a:p>
            <a:pPr marL="742950" lvl="1" indent="-285750" algn="l">
              <a:buFont typeface="+mj-lt"/>
              <a:buAutoNum type="arabicPeriod"/>
            </a:pP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Automated email notifications to users for booking confirmations, cancellations, and reminders.</a:t>
            </a:r>
          </a:p>
          <a:p>
            <a:pPr marL="742950" lvl="1" indent="-285750" algn="l">
              <a:buFont typeface="+mj-lt"/>
              <a:buAutoNum type="arabicPeriod"/>
            </a:pP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Customizable email templates for branding and communication consistency.</a:t>
            </a:r>
          </a:p>
          <a:p>
            <a:pPr algn="l">
              <a:buFont typeface="+mj-lt"/>
              <a:buAutoNum type="arabicPeriod"/>
            </a:pPr>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Security Measures</a:t>
            </a: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a:t>
            </a:r>
          </a:p>
          <a:p>
            <a:pPr marL="742950" lvl="1" indent="-285750" algn="l">
              <a:buFont typeface="+mj-lt"/>
              <a:buAutoNum type="arabicPeriod"/>
            </a:pP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Implementation of security best practices to protect user data and prevent common web vulnerabilities.</a:t>
            </a:r>
          </a:p>
          <a:p>
            <a:pPr marL="742950" lvl="1" indent="-285750" algn="l">
              <a:buFont typeface="+mj-lt"/>
              <a:buAutoNum type="arabicPeriod"/>
            </a:pP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Secure communication using HTTPS protocol and proper handling of sensitive information.</a:t>
            </a:r>
          </a:p>
        </p:txBody>
      </p:sp>
    </p:spTree>
    <p:extLst>
      <p:ext uri="{BB962C8B-B14F-4D97-AF65-F5344CB8AC3E}">
        <p14:creationId xmlns:p14="http://schemas.microsoft.com/office/powerpoint/2010/main" val="1741332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530117"/>
            <a:ext cx="8832300" cy="451933"/>
          </a:xfrm>
        </p:spPr>
        <p:txBody>
          <a:bodyPr/>
          <a:lstStyle/>
          <a:p>
            <a:pPr algn="ctr"/>
            <a:r>
              <a:rPr lang="en-US" dirty="0"/>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291317" y="982050"/>
            <a:ext cx="8696833" cy="3179400"/>
          </a:xfrm>
        </p:spPr>
        <p:txBody>
          <a:bodyPr/>
          <a:lstStyle/>
          <a:p>
            <a:pPr marL="152396" indent="0" algn="l">
              <a:buNone/>
            </a:pPr>
            <a:r>
              <a:rPr lang="en-US" sz="800" b="0" i="0" dirty="0">
                <a:solidFill>
                  <a:schemeClr val="tx1"/>
                </a:solidFill>
                <a:effectLst/>
                <a:highlight>
                  <a:srgbClr val="FFFFFF"/>
                </a:highlight>
                <a:latin typeface="Cambria" panose="02040503050406030204" pitchFamily="18" charset="0"/>
                <a:ea typeface="Cambria" panose="02040503050406030204" pitchFamily="18" charset="0"/>
              </a:rPr>
              <a:t>   Welcome to Our Bus Reservation System</a:t>
            </a:r>
          </a:p>
          <a:p>
            <a:pPr algn="l"/>
            <a:r>
              <a:rPr lang="en-US" sz="800" b="1" i="0" dirty="0">
                <a:solidFill>
                  <a:schemeClr val="tx1"/>
                </a:solidFill>
                <a:effectLst/>
                <a:highlight>
                  <a:srgbClr val="FFFFFF"/>
                </a:highlight>
                <a:latin typeface="Cambria" panose="02040503050406030204" pitchFamily="18" charset="0"/>
                <a:ea typeface="Cambria" panose="02040503050406030204" pitchFamily="18" charset="0"/>
              </a:rPr>
              <a:t>Search for Bus Routes</a:t>
            </a:r>
            <a:endParaRPr lang="en-US" sz="800" b="0" i="0" dirty="0">
              <a:solidFill>
                <a:schemeClr val="tx1"/>
              </a:solidFill>
              <a:effectLst/>
              <a:highlight>
                <a:srgbClr val="FFFFFF"/>
              </a:highlight>
              <a:latin typeface="Cambria" panose="02040503050406030204" pitchFamily="18" charset="0"/>
              <a:ea typeface="Cambria" panose="02040503050406030204" pitchFamily="18" charset="0"/>
            </a:endParaRPr>
          </a:p>
          <a:p>
            <a:pPr algn="l">
              <a:buFont typeface="Arial" panose="020B0604020202020204" pitchFamily="34" charset="0"/>
              <a:buChar char="•"/>
            </a:pPr>
            <a:r>
              <a:rPr lang="en-US" sz="800" b="1" i="0" dirty="0">
                <a:solidFill>
                  <a:schemeClr val="tx1"/>
                </a:solidFill>
                <a:effectLst/>
                <a:highlight>
                  <a:srgbClr val="FFFFFF"/>
                </a:highlight>
                <a:latin typeface="Cambria" panose="02040503050406030204" pitchFamily="18" charset="0"/>
                <a:ea typeface="Cambria" panose="02040503050406030204" pitchFamily="18" charset="0"/>
              </a:rPr>
              <a:t>Origin</a:t>
            </a:r>
            <a:r>
              <a:rPr lang="en-US" sz="800" b="0" i="0" dirty="0">
                <a:solidFill>
                  <a:schemeClr val="tx1"/>
                </a:solidFill>
                <a:effectLst/>
                <a:highlight>
                  <a:srgbClr val="FFFFFF"/>
                </a:highlight>
                <a:latin typeface="Cambria" panose="02040503050406030204" pitchFamily="18" charset="0"/>
                <a:ea typeface="Cambria" panose="02040503050406030204" pitchFamily="18" charset="0"/>
              </a:rPr>
              <a:t>: [Dropdown/Text Input]</a:t>
            </a:r>
          </a:p>
          <a:p>
            <a:pPr algn="l">
              <a:buFont typeface="Arial" panose="020B0604020202020204" pitchFamily="34" charset="0"/>
              <a:buChar char="•"/>
            </a:pPr>
            <a:r>
              <a:rPr lang="en-US" sz="800" b="1" i="0" dirty="0">
                <a:solidFill>
                  <a:schemeClr val="tx1"/>
                </a:solidFill>
                <a:effectLst/>
                <a:highlight>
                  <a:srgbClr val="FFFFFF"/>
                </a:highlight>
                <a:latin typeface="Cambria" panose="02040503050406030204" pitchFamily="18" charset="0"/>
                <a:ea typeface="Cambria" panose="02040503050406030204" pitchFamily="18" charset="0"/>
              </a:rPr>
              <a:t>Destination</a:t>
            </a:r>
            <a:r>
              <a:rPr lang="en-US" sz="800" b="0" i="0" dirty="0">
                <a:solidFill>
                  <a:schemeClr val="tx1"/>
                </a:solidFill>
                <a:effectLst/>
                <a:highlight>
                  <a:srgbClr val="FFFFFF"/>
                </a:highlight>
                <a:latin typeface="Cambria" panose="02040503050406030204" pitchFamily="18" charset="0"/>
                <a:ea typeface="Cambria" panose="02040503050406030204" pitchFamily="18" charset="0"/>
              </a:rPr>
              <a:t>: [Dropdown/Text Input]</a:t>
            </a:r>
          </a:p>
          <a:p>
            <a:pPr algn="l">
              <a:buFont typeface="Arial" panose="020B0604020202020204" pitchFamily="34" charset="0"/>
              <a:buChar char="•"/>
            </a:pPr>
            <a:r>
              <a:rPr lang="en-US" sz="800" b="1" i="0" dirty="0">
                <a:solidFill>
                  <a:schemeClr val="tx1"/>
                </a:solidFill>
                <a:effectLst/>
                <a:highlight>
                  <a:srgbClr val="FFFFFF"/>
                </a:highlight>
                <a:latin typeface="Cambria" panose="02040503050406030204" pitchFamily="18" charset="0"/>
                <a:ea typeface="Cambria" panose="02040503050406030204" pitchFamily="18" charset="0"/>
              </a:rPr>
              <a:t>Travel Date</a:t>
            </a:r>
            <a:r>
              <a:rPr lang="en-US" sz="800" b="0" i="0" dirty="0">
                <a:solidFill>
                  <a:schemeClr val="tx1"/>
                </a:solidFill>
                <a:effectLst/>
                <a:highlight>
                  <a:srgbClr val="FFFFFF"/>
                </a:highlight>
                <a:latin typeface="Cambria" panose="02040503050406030204" pitchFamily="18" charset="0"/>
                <a:ea typeface="Cambria" panose="02040503050406030204" pitchFamily="18" charset="0"/>
              </a:rPr>
              <a:t>: [Date Picker]</a:t>
            </a:r>
          </a:p>
          <a:p>
            <a:pPr algn="l">
              <a:buFont typeface="Arial" panose="020B0604020202020204" pitchFamily="34" charset="0"/>
              <a:buChar char="•"/>
            </a:pPr>
            <a:r>
              <a:rPr lang="en-US" sz="800" b="1" i="0" dirty="0">
                <a:solidFill>
                  <a:schemeClr val="tx1"/>
                </a:solidFill>
                <a:effectLst/>
                <a:highlight>
                  <a:srgbClr val="FFFFFF"/>
                </a:highlight>
                <a:latin typeface="Cambria" panose="02040503050406030204" pitchFamily="18" charset="0"/>
                <a:ea typeface="Cambria" panose="02040503050406030204" pitchFamily="18" charset="0"/>
              </a:rPr>
              <a:t>Search Button</a:t>
            </a:r>
            <a:endParaRPr lang="en-US" sz="800" b="0" i="0" dirty="0">
              <a:solidFill>
                <a:schemeClr val="tx1"/>
              </a:solidFill>
              <a:effectLst/>
              <a:highlight>
                <a:srgbClr val="FFFFFF"/>
              </a:highlight>
              <a:latin typeface="Cambria" panose="02040503050406030204" pitchFamily="18" charset="0"/>
              <a:ea typeface="Cambria" panose="02040503050406030204" pitchFamily="18" charset="0"/>
            </a:endParaRPr>
          </a:p>
          <a:p>
            <a:pPr algn="l"/>
            <a:r>
              <a:rPr lang="en-US" sz="800" b="1" i="0" dirty="0">
                <a:solidFill>
                  <a:schemeClr val="tx1"/>
                </a:solidFill>
                <a:effectLst/>
                <a:highlight>
                  <a:srgbClr val="FFFFFF"/>
                </a:highlight>
                <a:latin typeface="Cambria" panose="02040503050406030204" pitchFamily="18" charset="0"/>
                <a:ea typeface="Cambria" panose="02040503050406030204" pitchFamily="18" charset="0"/>
              </a:rPr>
              <a:t>Popular Routes</a:t>
            </a:r>
            <a:endParaRPr lang="en-US" sz="800" b="0" i="0" dirty="0">
              <a:solidFill>
                <a:schemeClr val="tx1"/>
              </a:solidFill>
              <a:effectLst/>
              <a:highlight>
                <a:srgbClr val="FFFFFF"/>
              </a:highlight>
              <a:latin typeface="Cambria" panose="02040503050406030204" pitchFamily="18" charset="0"/>
              <a:ea typeface="Cambria" panose="02040503050406030204" pitchFamily="18" charset="0"/>
            </a:endParaRPr>
          </a:p>
          <a:p>
            <a:pPr algn="l">
              <a:buFont typeface="Arial" panose="020B0604020202020204" pitchFamily="34" charset="0"/>
              <a:buChar char="•"/>
            </a:pPr>
            <a:r>
              <a:rPr lang="en-US" sz="800" b="0" i="0" dirty="0">
                <a:solidFill>
                  <a:schemeClr val="tx1"/>
                </a:solidFill>
                <a:effectLst/>
                <a:highlight>
                  <a:srgbClr val="FFFFFF"/>
                </a:highlight>
                <a:latin typeface="Cambria" panose="02040503050406030204" pitchFamily="18" charset="0"/>
                <a:ea typeface="Cambria" panose="02040503050406030204" pitchFamily="18" charset="0"/>
              </a:rPr>
              <a:t>Display a list of popular routes with options to view schedules or book tickets directly.</a:t>
            </a:r>
          </a:p>
          <a:p>
            <a:pPr algn="l"/>
            <a:r>
              <a:rPr lang="en-US" sz="800" b="1" i="0" dirty="0">
                <a:solidFill>
                  <a:schemeClr val="tx1"/>
                </a:solidFill>
                <a:effectLst/>
                <a:highlight>
                  <a:srgbClr val="FFFFFF"/>
                </a:highlight>
                <a:latin typeface="Cambria" panose="02040503050406030204" pitchFamily="18" charset="0"/>
                <a:ea typeface="Cambria" panose="02040503050406030204" pitchFamily="18" charset="0"/>
              </a:rPr>
              <a:t>Featured Offers</a:t>
            </a:r>
            <a:endParaRPr lang="en-US" sz="800" b="0" i="0" dirty="0">
              <a:solidFill>
                <a:schemeClr val="tx1"/>
              </a:solidFill>
              <a:effectLst/>
              <a:highlight>
                <a:srgbClr val="FFFFFF"/>
              </a:highlight>
              <a:latin typeface="Cambria" panose="02040503050406030204" pitchFamily="18" charset="0"/>
              <a:ea typeface="Cambria" panose="02040503050406030204" pitchFamily="18" charset="0"/>
            </a:endParaRPr>
          </a:p>
          <a:p>
            <a:pPr algn="l">
              <a:buFont typeface="Arial" panose="020B0604020202020204" pitchFamily="34" charset="0"/>
              <a:buChar char="•"/>
            </a:pPr>
            <a:r>
              <a:rPr lang="en-US" sz="800" b="0" i="0" dirty="0">
                <a:solidFill>
                  <a:schemeClr val="tx1"/>
                </a:solidFill>
                <a:effectLst/>
                <a:highlight>
                  <a:srgbClr val="FFFFFF"/>
                </a:highlight>
                <a:latin typeface="Cambria" panose="02040503050406030204" pitchFamily="18" charset="0"/>
                <a:ea typeface="Cambria" panose="02040503050406030204" pitchFamily="18" charset="0"/>
              </a:rPr>
              <a:t>Highlight any ongoing promotions, discounts, or special offers.</a:t>
            </a:r>
          </a:p>
          <a:p>
            <a:pPr algn="l"/>
            <a:r>
              <a:rPr lang="en-US" sz="800" b="1" i="0" dirty="0">
                <a:solidFill>
                  <a:schemeClr val="tx1"/>
                </a:solidFill>
                <a:effectLst/>
                <a:highlight>
                  <a:srgbClr val="FFFFFF"/>
                </a:highlight>
                <a:latin typeface="Cambria" panose="02040503050406030204" pitchFamily="18" charset="0"/>
                <a:ea typeface="Cambria" panose="02040503050406030204" pitchFamily="18" charset="0"/>
              </a:rPr>
              <a:t>Why Choose Us?</a:t>
            </a:r>
            <a:endParaRPr lang="en-US" sz="800" b="0" i="0" dirty="0">
              <a:solidFill>
                <a:schemeClr val="tx1"/>
              </a:solidFill>
              <a:effectLst/>
              <a:highlight>
                <a:srgbClr val="FFFFFF"/>
              </a:highlight>
              <a:latin typeface="Cambria" panose="02040503050406030204" pitchFamily="18" charset="0"/>
              <a:ea typeface="Cambria" panose="02040503050406030204" pitchFamily="18" charset="0"/>
            </a:endParaRPr>
          </a:p>
          <a:p>
            <a:pPr algn="l">
              <a:buFont typeface="Arial" panose="020B0604020202020204" pitchFamily="34" charset="0"/>
              <a:buChar char="•"/>
            </a:pPr>
            <a:r>
              <a:rPr lang="en-US" sz="800" b="0" i="0" dirty="0">
                <a:solidFill>
                  <a:schemeClr val="tx1"/>
                </a:solidFill>
                <a:effectLst/>
                <a:highlight>
                  <a:srgbClr val="FFFFFF"/>
                </a:highlight>
                <a:latin typeface="Cambria" panose="02040503050406030204" pitchFamily="18" charset="0"/>
                <a:ea typeface="Cambria" panose="02040503050406030204" pitchFamily="18" charset="0"/>
              </a:rPr>
              <a:t>Brief overview highlighting key features and benefits of using the Bus Reservation System.</a:t>
            </a:r>
          </a:p>
          <a:p>
            <a:pPr algn="l"/>
            <a:r>
              <a:rPr lang="en-US" sz="800" b="1" i="0" dirty="0">
                <a:solidFill>
                  <a:schemeClr val="tx1"/>
                </a:solidFill>
                <a:effectLst/>
                <a:highlight>
                  <a:srgbClr val="FFFFFF"/>
                </a:highlight>
                <a:latin typeface="Cambria" panose="02040503050406030204" pitchFamily="18" charset="0"/>
                <a:ea typeface="Cambria" panose="02040503050406030204" pitchFamily="18" charset="0"/>
              </a:rPr>
              <a:t>How It Works</a:t>
            </a:r>
            <a:endParaRPr lang="en-US" sz="800" b="0" i="0" dirty="0">
              <a:solidFill>
                <a:schemeClr val="tx1"/>
              </a:solidFill>
              <a:effectLst/>
              <a:highlight>
                <a:srgbClr val="FFFFFF"/>
              </a:highlight>
              <a:latin typeface="Cambria" panose="02040503050406030204" pitchFamily="18" charset="0"/>
              <a:ea typeface="Cambria" panose="02040503050406030204" pitchFamily="18" charset="0"/>
            </a:endParaRPr>
          </a:p>
          <a:p>
            <a:pPr algn="l">
              <a:buFont typeface="+mj-lt"/>
              <a:buAutoNum type="arabicPeriod"/>
            </a:pPr>
            <a:r>
              <a:rPr lang="en-US" sz="800" b="1" i="0" dirty="0">
                <a:solidFill>
                  <a:schemeClr val="tx1"/>
                </a:solidFill>
                <a:effectLst/>
                <a:highlight>
                  <a:srgbClr val="FFFFFF"/>
                </a:highlight>
                <a:latin typeface="Cambria" panose="02040503050406030204" pitchFamily="18" charset="0"/>
                <a:ea typeface="Cambria" panose="02040503050406030204" pitchFamily="18" charset="0"/>
              </a:rPr>
              <a:t>Search for Routes</a:t>
            </a:r>
            <a:r>
              <a:rPr lang="en-US" sz="800" b="0" i="0" dirty="0">
                <a:solidFill>
                  <a:schemeClr val="tx1"/>
                </a:solidFill>
                <a:effectLst/>
                <a:highlight>
                  <a:srgbClr val="FFFFFF"/>
                </a:highlight>
                <a:latin typeface="Cambria" panose="02040503050406030204" pitchFamily="18" charset="0"/>
                <a:ea typeface="Cambria" panose="02040503050406030204" pitchFamily="18" charset="0"/>
              </a:rPr>
              <a:t>: Enter your origin, destination, and travel date.</a:t>
            </a:r>
          </a:p>
          <a:p>
            <a:pPr algn="l">
              <a:buFont typeface="+mj-lt"/>
              <a:buAutoNum type="arabicPeriod"/>
            </a:pPr>
            <a:r>
              <a:rPr lang="en-US" sz="800" b="1" i="0" dirty="0">
                <a:solidFill>
                  <a:schemeClr val="tx1"/>
                </a:solidFill>
                <a:effectLst/>
                <a:highlight>
                  <a:srgbClr val="FFFFFF"/>
                </a:highlight>
                <a:latin typeface="Cambria" panose="02040503050406030204" pitchFamily="18" charset="0"/>
                <a:ea typeface="Cambria" panose="02040503050406030204" pitchFamily="18" charset="0"/>
              </a:rPr>
              <a:t>Select Seats</a:t>
            </a:r>
            <a:r>
              <a:rPr lang="en-US" sz="800" b="0" i="0" dirty="0">
                <a:solidFill>
                  <a:schemeClr val="tx1"/>
                </a:solidFill>
                <a:effectLst/>
                <a:highlight>
                  <a:srgbClr val="FFFFFF"/>
                </a:highlight>
                <a:latin typeface="Cambria" panose="02040503050406030204" pitchFamily="18" charset="0"/>
                <a:ea typeface="Cambria" panose="02040503050406030204" pitchFamily="18" charset="0"/>
              </a:rPr>
              <a:t>: Choose your preferred seats from available options.</a:t>
            </a:r>
          </a:p>
          <a:p>
            <a:pPr algn="l">
              <a:buFont typeface="+mj-lt"/>
              <a:buAutoNum type="arabicPeriod"/>
            </a:pPr>
            <a:r>
              <a:rPr lang="en-US" sz="800" b="1" i="0" dirty="0">
                <a:solidFill>
                  <a:schemeClr val="tx1"/>
                </a:solidFill>
                <a:effectLst/>
                <a:highlight>
                  <a:srgbClr val="FFFFFF"/>
                </a:highlight>
                <a:latin typeface="Cambria" panose="02040503050406030204" pitchFamily="18" charset="0"/>
                <a:ea typeface="Cambria" panose="02040503050406030204" pitchFamily="18" charset="0"/>
              </a:rPr>
              <a:t>Complete Booking</a:t>
            </a:r>
            <a:r>
              <a:rPr lang="en-US" sz="800" b="0" i="0" dirty="0">
                <a:solidFill>
                  <a:schemeClr val="tx1"/>
                </a:solidFill>
                <a:effectLst/>
                <a:highlight>
                  <a:srgbClr val="FFFFFF"/>
                </a:highlight>
                <a:latin typeface="Cambria" panose="02040503050406030204" pitchFamily="18" charset="0"/>
                <a:ea typeface="Cambria" panose="02040503050406030204" pitchFamily="18" charset="0"/>
              </a:rPr>
              <a:t>: Provide passenger details and make payment securely.</a:t>
            </a:r>
          </a:p>
          <a:p>
            <a:pPr algn="l"/>
            <a:r>
              <a:rPr lang="en-US" sz="800" b="1" i="0" dirty="0">
                <a:solidFill>
                  <a:schemeClr val="tx1"/>
                </a:solidFill>
                <a:effectLst/>
                <a:highlight>
                  <a:srgbClr val="FFFFFF"/>
                </a:highlight>
                <a:latin typeface="Cambria" panose="02040503050406030204" pitchFamily="18" charset="0"/>
                <a:ea typeface="Cambria" panose="02040503050406030204" pitchFamily="18" charset="0"/>
              </a:rPr>
              <a:t>Customer Reviews/Testimonials</a:t>
            </a:r>
            <a:endParaRPr lang="en-US" sz="800" b="0" i="0" dirty="0">
              <a:solidFill>
                <a:schemeClr val="tx1"/>
              </a:solidFill>
              <a:effectLst/>
              <a:highlight>
                <a:srgbClr val="FFFFFF"/>
              </a:highlight>
              <a:latin typeface="Cambria" panose="02040503050406030204" pitchFamily="18" charset="0"/>
              <a:ea typeface="Cambria" panose="02040503050406030204" pitchFamily="18" charset="0"/>
            </a:endParaRPr>
          </a:p>
          <a:p>
            <a:pPr algn="l">
              <a:buFont typeface="Arial" panose="020B0604020202020204" pitchFamily="34" charset="0"/>
              <a:buChar char="•"/>
            </a:pPr>
            <a:r>
              <a:rPr lang="en-US" sz="800" b="0" i="0" dirty="0">
                <a:solidFill>
                  <a:schemeClr val="tx1"/>
                </a:solidFill>
                <a:effectLst/>
                <a:highlight>
                  <a:srgbClr val="FFFFFF"/>
                </a:highlight>
                <a:latin typeface="Cambria" panose="02040503050406030204" pitchFamily="18" charset="0"/>
                <a:ea typeface="Cambria" panose="02040503050406030204" pitchFamily="18" charset="0"/>
              </a:rPr>
              <a:t>Showcase positive feedback from satisfied customers.</a:t>
            </a:r>
          </a:p>
          <a:p>
            <a:pPr algn="l"/>
            <a:r>
              <a:rPr lang="en-US" sz="800" b="1" i="0" dirty="0">
                <a:solidFill>
                  <a:schemeClr val="tx1"/>
                </a:solidFill>
                <a:effectLst/>
                <a:highlight>
                  <a:srgbClr val="FFFFFF"/>
                </a:highlight>
                <a:latin typeface="Cambria" panose="02040503050406030204" pitchFamily="18" charset="0"/>
                <a:ea typeface="Cambria" panose="02040503050406030204" pitchFamily="18" charset="0"/>
              </a:rPr>
              <a:t>Get Started</a:t>
            </a:r>
            <a:endParaRPr lang="en-US" sz="800" b="0" i="0" dirty="0">
              <a:solidFill>
                <a:schemeClr val="tx1"/>
              </a:solidFill>
              <a:effectLst/>
              <a:highlight>
                <a:srgbClr val="FFFFFF"/>
              </a:highlight>
              <a:latin typeface="Cambria" panose="02040503050406030204" pitchFamily="18" charset="0"/>
              <a:ea typeface="Cambria" panose="02040503050406030204" pitchFamily="18" charset="0"/>
            </a:endParaRPr>
          </a:p>
          <a:p>
            <a:pPr algn="l">
              <a:buFont typeface="Arial" panose="020B0604020202020204" pitchFamily="34" charset="0"/>
              <a:buChar char="•"/>
            </a:pPr>
            <a:r>
              <a:rPr lang="en-US" sz="800" b="1" i="0" dirty="0">
                <a:solidFill>
                  <a:schemeClr val="tx1"/>
                </a:solidFill>
                <a:effectLst/>
                <a:highlight>
                  <a:srgbClr val="FFFFFF"/>
                </a:highlight>
                <a:latin typeface="Cambria" panose="02040503050406030204" pitchFamily="18" charset="0"/>
                <a:ea typeface="Cambria" panose="02040503050406030204" pitchFamily="18" charset="0"/>
              </a:rPr>
              <a:t>Sign Up</a:t>
            </a:r>
            <a:r>
              <a:rPr lang="en-US" sz="800" b="0" i="0" dirty="0">
                <a:solidFill>
                  <a:schemeClr val="tx1"/>
                </a:solidFill>
                <a:effectLst/>
                <a:highlight>
                  <a:srgbClr val="FFFFFF"/>
                </a:highlight>
                <a:latin typeface="Cambria" panose="02040503050406030204" pitchFamily="18" charset="0"/>
                <a:ea typeface="Cambria" panose="02040503050406030204" pitchFamily="18" charset="0"/>
              </a:rPr>
              <a:t>: Create an account to start booking tickets.</a:t>
            </a:r>
          </a:p>
          <a:p>
            <a:pPr algn="l">
              <a:buFont typeface="Arial" panose="020B0604020202020204" pitchFamily="34" charset="0"/>
              <a:buChar char="•"/>
            </a:pPr>
            <a:r>
              <a:rPr lang="en-US" sz="800" b="1" i="0" dirty="0">
                <a:solidFill>
                  <a:schemeClr val="tx1"/>
                </a:solidFill>
                <a:effectLst/>
                <a:highlight>
                  <a:srgbClr val="FFFFFF"/>
                </a:highlight>
                <a:latin typeface="Cambria" panose="02040503050406030204" pitchFamily="18" charset="0"/>
                <a:ea typeface="Cambria" panose="02040503050406030204" pitchFamily="18" charset="0"/>
              </a:rPr>
              <a:t>Sign In</a:t>
            </a:r>
            <a:r>
              <a:rPr lang="en-US" sz="800" dirty="0">
                <a:solidFill>
                  <a:schemeClr val="tx1"/>
                </a:solidFill>
                <a:highlight>
                  <a:srgbClr val="FFFFFF"/>
                </a:highlight>
                <a:latin typeface="Cambria" panose="02040503050406030204" pitchFamily="18" charset="0"/>
                <a:ea typeface="Cambria" panose="02040503050406030204" pitchFamily="18" charset="0"/>
              </a:rPr>
              <a:t>:</a:t>
            </a:r>
            <a:r>
              <a:rPr lang="en-US" sz="800" b="0" i="0" dirty="0">
                <a:solidFill>
                  <a:schemeClr val="tx1"/>
                </a:solidFill>
                <a:effectLst/>
                <a:highlight>
                  <a:srgbClr val="FFFFFF"/>
                </a:highlight>
                <a:latin typeface="Cambria" panose="02040503050406030204" pitchFamily="18" charset="0"/>
                <a:ea typeface="Cambria" panose="02040503050406030204" pitchFamily="18" charset="0"/>
              </a:rPr>
              <a:t> Already have an account? Sign in to access your bookings.</a:t>
            </a:r>
          </a:p>
          <a:p>
            <a:pPr algn="l"/>
            <a:r>
              <a:rPr lang="en-US" sz="800" b="1" i="0" dirty="0">
                <a:solidFill>
                  <a:schemeClr val="tx1"/>
                </a:solidFill>
                <a:effectLst/>
                <a:highlight>
                  <a:srgbClr val="FFFFFF"/>
                </a:highlight>
                <a:latin typeface="Cambria" panose="02040503050406030204" pitchFamily="18" charset="0"/>
                <a:ea typeface="Cambria" panose="02040503050406030204" pitchFamily="18" charset="0"/>
              </a:rPr>
              <a:t>Contact Us</a:t>
            </a:r>
            <a:endParaRPr lang="en-US" sz="800" b="0" i="0" dirty="0">
              <a:solidFill>
                <a:schemeClr val="tx1"/>
              </a:solidFill>
              <a:effectLst/>
              <a:highlight>
                <a:srgbClr val="FFFFFF"/>
              </a:highlight>
              <a:latin typeface="Cambria" panose="02040503050406030204" pitchFamily="18" charset="0"/>
              <a:ea typeface="Cambria" panose="02040503050406030204" pitchFamily="18" charset="0"/>
            </a:endParaRPr>
          </a:p>
          <a:p>
            <a:pPr algn="l">
              <a:buFont typeface="Arial" panose="020B0604020202020204" pitchFamily="34" charset="0"/>
              <a:buChar char="•"/>
            </a:pPr>
            <a:r>
              <a:rPr lang="en-US" sz="800" b="0" i="0" dirty="0">
                <a:solidFill>
                  <a:schemeClr val="tx1"/>
                </a:solidFill>
                <a:effectLst/>
                <a:highlight>
                  <a:srgbClr val="FFFFFF"/>
                </a:highlight>
                <a:latin typeface="Cambria" panose="02040503050406030204" pitchFamily="18" charset="0"/>
                <a:ea typeface="Cambria" panose="02040503050406030204" pitchFamily="18" charset="0"/>
              </a:rPr>
              <a:t>Provide contact information or a contact form for inquiries and support.</a:t>
            </a:r>
          </a:p>
          <a:p>
            <a:pPr algn="l"/>
            <a:r>
              <a:rPr lang="en-US" sz="800" b="1" i="0" dirty="0">
                <a:solidFill>
                  <a:schemeClr val="tx1"/>
                </a:solidFill>
                <a:effectLst/>
                <a:highlight>
                  <a:srgbClr val="FFFFFF"/>
                </a:highlight>
                <a:latin typeface="Cambria" panose="02040503050406030204" pitchFamily="18" charset="0"/>
                <a:ea typeface="Cambria" panose="02040503050406030204" pitchFamily="18" charset="0"/>
              </a:rPr>
              <a:t>Footer</a:t>
            </a:r>
            <a:endParaRPr lang="en-US" sz="800" b="0" i="0" dirty="0">
              <a:solidFill>
                <a:schemeClr val="tx1"/>
              </a:solidFill>
              <a:effectLst/>
              <a:highlight>
                <a:srgbClr val="FFFFFF"/>
              </a:highlight>
              <a:latin typeface="Cambria" panose="02040503050406030204" pitchFamily="18" charset="0"/>
              <a:ea typeface="Cambria" panose="02040503050406030204" pitchFamily="18" charset="0"/>
            </a:endParaRPr>
          </a:p>
          <a:p>
            <a:pPr algn="l">
              <a:buFont typeface="Arial" panose="020B0604020202020204" pitchFamily="34" charset="0"/>
              <a:buChar char="•"/>
            </a:pPr>
            <a:r>
              <a:rPr lang="en-US" sz="800" b="0" i="0" dirty="0">
                <a:solidFill>
                  <a:schemeClr val="tx1"/>
                </a:solidFill>
                <a:effectLst/>
                <a:highlight>
                  <a:srgbClr val="FFFFFF"/>
                </a:highlight>
                <a:latin typeface="Cambria" panose="02040503050406030204" pitchFamily="18" charset="0"/>
                <a:ea typeface="Cambria" panose="02040503050406030204" pitchFamily="18" charset="0"/>
              </a:rPr>
              <a:t>Links to important pages (About Us, Terms of Service, Privacy Policy, etc.).</a:t>
            </a:r>
          </a:p>
          <a:p>
            <a:pPr algn="l">
              <a:buFont typeface="Arial" panose="020B0604020202020204" pitchFamily="34" charset="0"/>
              <a:buChar char="•"/>
            </a:pPr>
            <a:r>
              <a:rPr lang="en-US" sz="800" b="0" i="0" dirty="0">
                <a:solidFill>
                  <a:schemeClr val="tx1"/>
                </a:solidFill>
                <a:effectLst/>
                <a:highlight>
                  <a:srgbClr val="FFFFFF"/>
                </a:highlight>
                <a:latin typeface="Cambria" panose="02040503050406030204" pitchFamily="18" charset="0"/>
                <a:ea typeface="Cambria" panose="02040503050406030204" pitchFamily="18" charset="0"/>
              </a:rPr>
              <a:t>Social media links for easy access to follow us on social platforms.</a:t>
            </a:r>
          </a:p>
          <a:p>
            <a:pPr marL="152396" indent="0">
              <a:buNone/>
            </a:pPr>
            <a:endParaRPr lang="en-US" dirty="0"/>
          </a:p>
        </p:txBody>
      </p:sp>
      <p:pic>
        <p:nvPicPr>
          <p:cNvPr id="5" name="Picture 4">
            <a:extLst>
              <a:ext uri="{FF2B5EF4-FFF2-40B4-BE49-F238E27FC236}">
                <a16:creationId xmlns:a16="http://schemas.microsoft.com/office/drawing/2014/main" id="{C5E5FC4E-96A6-547C-8EFB-130CC1A544D0}"/>
              </a:ext>
            </a:extLst>
          </p:cNvPr>
          <p:cNvPicPr>
            <a:picLocks noChangeAspect="1"/>
          </p:cNvPicPr>
          <p:nvPr/>
        </p:nvPicPr>
        <p:blipFill>
          <a:blip r:embed="rId2"/>
          <a:stretch>
            <a:fillRect/>
          </a:stretch>
        </p:blipFill>
        <p:spPr>
          <a:xfrm>
            <a:off x="5091875" y="1433982"/>
            <a:ext cx="3527218" cy="19411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690875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398101" y="318634"/>
            <a:ext cx="7886430" cy="666517"/>
          </a:xfrm>
        </p:spPr>
        <p:txBody>
          <a:bodyPr/>
          <a:lstStyle/>
          <a:p>
            <a:pPr algn="ctr"/>
            <a:r>
              <a:rPr lang="en-US" b="1" dirty="0"/>
              <a:t>About-Us-Page</a:t>
            </a:r>
          </a:p>
        </p:txBody>
      </p:sp>
      <p:sp>
        <p:nvSpPr>
          <p:cNvPr id="4" name="TextBox 3">
            <a:extLst>
              <a:ext uri="{FF2B5EF4-FFF2-40B4-BE49-F238E27FC236}">
                <a16:creationId xmlns:a16="http://schemas.microsoft.com/office/drawing/2014/main" id="{3456E178-9BB2-74B9-736A-016F2FC1A938}"/>
              </a:ext>
            </a:extLst>
          </p:cNvPr>
          <p:cNvSpPr txBox="1"/>
          <p:nvPr/>
        </p:nvSpPr>
        <p:spPr>
          <a:xfrm>
            <a:off x="-1" y="755970"/>
            <a:ext cx="9069659" cy="3970318"/>
          </a:xfrm>
          <a:prstGeom prst="rect">
            <a:avLst/>
          </a:prstGeom>
          <a:noFill/>
        </p:spPr>
        <p:txBody>
          <a:bodyPr wrap="square" rtlCol="0">
            <a:spAutoFit/>
          </a:bodyPr>
          <a:lstStyle/>
          <a:p>
            <a:pPr algn="l"/>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        Welcome to our project for building a Bus Reservation System using Python and Django! This project is the culmination of our efforts as students studying [Program/Degree] at [University/School Name].</a:t>
            </a:r>
          </a:p>
          <a:p>
            <a:pPr algn="l"/>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Who We Are</a:t>
            </a:r>
          </a:p>
          <a:p>
            <a:pPr algn="l"/>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We are a dedicated team of students passionate about software development and eager to apply our skills to real-world projects. </a:t>
            </a:r>
          </a:p>
          <a:p>
            <a:pPr algn="l"/>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Our Mission</a:t>
            </a:r>
          </a:p>
          <a:p>
            <a:pPr algn="l"/>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Our mission is to create a robust and user-friendly Bus Reservation System that simplifies the process of booking bus tickets for users while showcasing our expertise in Python and Django development.</a:t>
            </a:r>
          </a:p>
          <a:p>
            <a:pPr algn="l"/>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Our Journey</a:t>
            </a:r>
          </a:p>
          <a:p>
            <a:pPr algn="l"/>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This project began as an assignment in our [Course Name] class. Over the course of the semester, we embarked on a journey of exploration and learning, diving deep into Python and Django to design and implement the features of our Bus Reservation System.</a:t>
            </a:r>
          </a:p>
          <a:p>
            <a:pPr algn="l"/>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Contact Us</a:t>
            </a:r>
          </a:p>
          <a:p>
            <a:pPr algn="l"/>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We welcome any questions, feedback, or inquiries about our project. Please don't hesitate to reach out to us at [Contact Email] with any comments or suggestions.</a:t>
            </a:r>
          </a:p>
          <a:p>
            <a:pPr algn="l"/>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Social Media</a:t>
            </a:r>
          </a:p>
          <a:p>
            <a:pPr algn="l"/>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Follow us on social media to stay updated on our project progress, announcements, and insights into our development process:</a:t>
            </a:r>
          </a:p>
          <a:p>
            <a:pPr algn="l"/>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Acknowledgments</a:t>
            </a:r>
          </a:p>
          <a:p>
            <a:pPr algn="l"/>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We would like to express our gratitude to our instructor for their guidance and support throughout this project. Their expertise and encouragement have been invaluable to our success.</a:t>
            </a:r>
          </a:p>
          <a:p>
            <a:pPr algn="l"/>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Footer</a:t>
            </a:r>
          </a:p>
          <a:p>
            <a:pPr algn="l">
              <a:buFont typeface="Arial" panose="020B0604020202020204" pitchFamily="34" charset="0"/>
              <a:buChar char="•"/>
            </a:pP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Links to important pages (Home, Search Routes, Sign In/Sign Up, etc.).</a:t>
            </a:r>
          </a:p>
          <a:p>
            <a:pPr algn="l">
              <a:buFont typeface="Arial" panose="020B0604020202020204" pitchFamily="34" charset="0"/>
              <a:buChar char="•"/>
            </a:pP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Privacy Policy, Terms of Service, and other relevant information.</a:t>
            </a:r>
          </a:p>
        </p:txBody>
      </p:sp>
    </p:spTree>
    <p:extLst>
      <p:ext uri="{BB962C8B-B14F-4D97-AF65-F5344CB8AC3E}">
        <p14:creationId xmlns:p14="http://schemas.microsoft.com/office/powerpoint/2010/main" val="2120792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785" y="367371"/>
            <a:ext cx="7886430" cy="632649"/>
          </a:xfrm>
        </p:spPr>
        <p:txBody>
          <a:bodyPr/>
          <a:lstStyle/>
          <a:p>
            <a:pPr algn="ctr"/>
            <a:r>
              <a:rPr lang="en-US" b="1" dirty="0"/>
              <a:t>Service-Page</a:t>
            </a:r>
          </a:p>
        </p:txBody>
      </p:sp>
      <p:sp>
        <p:nvSpPr>
          <p:cNvPr id="3" name="TextBox 2">
            <a:extLst>
              <a:ext uri="{FF2B5EF4-FFF2-40B4-BE49-F238E27FC236}">
                <a16:creationId xmlns:a16="http://schemas.microsoft.com/office/drawing/2014/main" id="{2C313F8B-ACB6-EDCD-DE76-52C189685287}"/>
              </a:ext>
            </a:extLst>
          </p:cNvPr>
          <p:cNvSpPr txBox="1"/>
          <p:nvPr/>
        </p:nvSpPr>
        <p:spPr>
          <a:xfrm>
            <a:off x="156117" y="787353"/>
            <a:ext cx="8831766" cy="3970318"/>
          </a:xfrm>
          <a:prstGeom prst="rect">
            <a:avLst/>
          </a:prstGeom>
          <a:noFill/>
        </p:spPr>
        <p:txBody>
          <a:bodyPr wrap="square" rtlCol="0">
            <a:spAutoFit/>
          </a:bodyPr>
          <a:lstStyle/>
          <a:p>
            <a:pPr algn="l"/>
            <a:r>
              <a:rPr lang="en-US" sz="1050" b="1" i="0" dirty="0">
                <a:solidFill>
                  <a:schemeClr val="tx1"/>
                </a:solidFill>
                <a:effectLst/>
                <a:highlight>
                  <a:srgbClr val="FFFFFF"/>
                </a:highlight>
                <a:latin typeface="Cambria" panose="02040503050406030204" pitchFamily="18" charset="0"/>
                <a:ea typeface="Cambria" panose="02040503050406030204" pitchFamily="18" charset="0"/>
              </a:rPr>
              <a:t>1. Search and Book Bus Tickets</a:t>
            </a:r>
          </a:p>
          <a:p>
            <a:pPr algn="l"/>
            <a:r>
              <a:rPr lang="en-US" sz="1050" b="0" i="0" dirty="0">
                <a:solidFill>
                  <a:schemeClr val="tx1"/>
                </a:solidFill>
                <a:effectLst/>
                <a:highlight>
                  <a:srgbClr val="FFFFFF"/>
                </a:highlight>
                <a:latin typeface="Cambria" panose="02040503050406030204" pitchFamily="18" charset="0"/>
                <a:ea typeface="Cambria" panose="02040503050406030204" pitchFamily="18" charset="0"/>
              </a:rPr>
              <a:t>Easily search for bus routes based on your origin, destination, and travel date. Select your preferred seats and complete the booking process in just a few simple steps.</a:t>
            </a:r>
          </a:p>
          <a:p>
            <a:pPr algn="l"/>
            <a:r>
              <a:rPr lang="en-US" sz="1050" b="1" i="0" dirty="0">
                <a:solidFill>
                  <a:schemeClr val="tx1"/>
                </a:solidFill>
                <a:effectLst/>
                <a:highlight>
                  <a:srgbClr val="FFFFFF"/>
                </a:highlight>
                <a:latin typeface="Cambria" panose="02040503050406030204" pitchFamily="18" charset="0"/>
                <a:ea typeface="Cambria" panose="02040503050406030204" pitchFamily="18" charset="0"/>
              </a:rPr>
              <a:t>2. Real-Time Seat Availability</a:t>
            </a:r>
          </a:p>
          <a:p>
            <a:pPr algn="l"/>
            <a:r>
              <a:rPr lang="en-US" sz="1050" b="0" i="0" dirty="0">
                <a:solidFill>
                  <a:schemeClr val="tx1"/>
                </a:solidFill>
                <a:effectLst/>
                <a:highlight>
                  <a:srgbClr val="FFFFFF"/>
                </a:highlight>
                <a:latin typeface="Cambria" panose="02040503050406030204" pitchFamily="18" charset="0"/>
                <a:ea typeface="Cambria" panose="02040503050406030204" pitchFamily="18" charset="0"/>
              </a:rPr>
              <a:t>Check real-time seat availability for each bus schedule to ensure you can secure your preferred seats before booking.</a:t>
            </a:r>
          </a:p>
          <a:p>
            <a:pPr algn="l"/>
            <a:r>
              <a:rPr lang="en-US" sz="1050" b="1" i="0" dirty="0">
                <a:solidFill>
                  <a:schemeClr val="tx1"/>
                </a:solidFill>
                <a:effectLst/>
                <a:highlight>
                  <a:srgbClr val="FFFFFF"/>
                </a:highlight>
                <a:latin typeface="Cambria" panose="02040503050406030204" pitchFamily="18" charset="0"/>
                <a:ea typeface="Cambria" panose="02040503050406030204" pitchFamily="18" charset="0"/>
              </a:rPr>
              <a:t>3. Secure Payment Processing</a:t>
            </a:r>
          </a:p>
          <a:p>
            <a:pPr algn="l"/>
            <a:r>
              <a:rPr lang="en-US" sz="1050" b="0" i="0" dirty="0">
                <a:solidFill>
                  <a:schemeClr val="tx1"/>
                </a:solidFill>
                <a:effectLst/>
                <a:highlight>
                  <a:srgbClr val="FFFFFF"/>
                </a:highlight>
                <a:latin typeface="Cambria" panose="02040503050406030204" pitchFamily="18" charset="0"/>
                <a:ea typeface="Cambria" panose="02040503050406030204" pitchFamily="18" charset="0"/>
              </a:rPr>
              <a:t>Enjoy peace of mind with our secure payment processing system. We use industry-standard encryption to protect your payment information during transactions.</a:t>
            </a:r>
          </a:p>
          <a:p>
            <a:pPr algn="l"/>
            <a:r>
              <a:rPr lang="en-US" sz="1050" b="1" i="0" dirty="0">
                <a:solidFill>
                  <a:schemeClr val="tx1"/>
                </a:solidFill>
                <a:effectLst/>
                <a:highlight>
                  <a:srgbClr val="FFFFFF"/>
                </a:highlight>
                <a:latin typeface="Cambria" panose="02040503050406030204" pitchFamily="18" charset="0"/>
                <a:ea typeface="Cambria" panose="02040503050406030204" pitchFamily="18" charset="0"/>
              </a:rPr>
              <a:t>4. User-Friendly Interface</a:t>
            </a:r>
          </a:p>
          <a:p>
            <a:pPr algn="l"/>
            <a:r>
              <a:rPr lang="en-US" sz="1050" b="0" i="0" dirty="0">
                <a:solidFill>
                  <a:schemeClr val="tx1"/>
                </a:solidFill>
                <a:effectLst/>
                <a:highlight>
                  <a:srgbClr val="FFFFFF"/>
                </a:highlight>
                <a:latin typeface="Cambria" panose="02040503050406030204" pitchFamily="18" charset="0"/>
                <a:ea typeface="Cambria" panose="02040503050406030204" pitchFamily="18" charset="0"/>
              </a:rPr>
              <a:t>Our intuitive user interface makes it easy for users of all levels to navigate the system, search for routes, and book tickets effortlessly.</a:t>
            </a:r>
          </a:p>
          <a:p>
            <a:pPr algn="l"/>
            <a:r>
              <a:rPr lang="en-US" sz="1050" b="1" i="0" dirty="0">
                <a:solidFill>
                  <a:schemeClr val="tx1"/>
                </a:solidFill>
                <a:effectLst/>
                <a:highlight>
                  <a:srgbClr val="FFFFFF"/>
                </a:highlight>
                <a:latin typeface="Cambria" panose="02040503050406030204" pitchFamily="18" charset="0"/>
                <a:ea typeface="Cambria" panose="02040503050406030204" pitchFamily="18" charset="0"/>
              </a:rPr>
              <a:t>5. Booking Management</a:t>
            </a:r>
          </a:p>
          <a:p>
            <a:pPr algn="l"/>
            <a:r>
              <a:rPr lang="en-US" sz="1050" b="0" i="0" dirty="0">
                <a:solidFill>
                  <a:schemeClr val="tx1"/>
                </a:solidFill>
                <a:effectLst/>
                <a:highlight>
                  <a:srgbClr val="FFFFFF"/>
                </a:highlight>
                <a:latin typeface="Cambria" panose="02040503050406030204" pitchFamily="18" charset="0"/>
                <a:ea typeface="Cambria" panose="02040503050406030204" pitchFamily="18" charset="0"/>
              </a:rPr>
              <a:t>View and manage your bookings conveniently through your user account. Cancel or modify bookings as needed, and receive email notifications for updates.</a:t>
            </a:r>
          </a:p>
          <a:p>
            <a:pPr algn="l"/>
            <a:r>
              <a:rPr lang="en-US" sz="1050" b="1" i="0" dirty="0">
                <a:solidFill>
                  <a:schemeClr val="tx1"/>
                </a:solidFill>
                <a:effectLst/>
                <a:highlight>
                  <a:srgbClr val="FFFFFF"/>
                </a:highlight>
                <a:latin typeface="Cambria" panose="02040503050406030204" pitchFamily="18" charset="0"/>
                <a:ea typeface="Cambria" panose="02040503050406030204" pitchFamily="18" charset="0"/>
              </a:rPr>
              <a:t>6. Admin Dashboard</a:t>
            </a:r>
          </a:p>
          <a:p>
            <a:pPr algn="l"/>
            <a:r>
              <a:rPr lang="en-US" sz="1050" b="0" i="0" dirty="0">
                <a:solidFill>
                  <a:schemeClr val="tx1"/>
                </a:solidFill>
                <a:effectLst/>
                <a:highlight>
                  <a:srgbClr val="FFFFFF"/>
                </a:highlight>
                <a:latin typeface="Cambria" panose="02040503050406030204" pitchFamily="18" charset="0"/>
                <a:ea typeface="Cambria" panose="02040503050406030204" pitchFamily="18" charset="0"/>
              </a:rPr>
              <a:t>For administrators, our system offers a comprehensive admin dashboard for managing bus routes, schedules, bookings, and generating reports.</a:t>
            </a:r>
          </a:p>
          <a:p>
            <a:pPr algn="l"/>
            <a:r>
              <a:rPr lang="en-US" sz="1050" b="1" i="0" dirty="0">
                <a:solidFill>
                  <a:schemeClr val="tx1"/>
                </a:solidFill>
                <a:effectLst/>
                <a:highlight>
                  <a:srgbClr val="FFFFFF"/>
                </a:highlight>
                <a:latin typeface="Cambria" panose="02040503050406030204" pitchFamily="18" charset="0"/>
                <a:ea typeface="Cambria" panose="02040503050406030204" pitchFamily="18" charset="0"/>
              </a:rPr>
              <a:t>7. Reporting and Analytics</a:t>
            </a:r>
          </a:p>
          <a:p>
            <a:pPr algn="l"/>
            <a:r>
              <a:rPr lang="en-US" sz="1050" b="0" i="0" dirty="0">
                <a:solidFill>
                  <a:schemeClr val="tx1"/>
                </a:solidFill>
                <a:effectLst/>
                <a:highlight>
                  <a:srgbClr val="FFFFFF"/>
                </a:highlight>
                <a:latin typeface="Cambria" panose="02040503050406030204" pitchFamily="18" charset="0"/>
                <a:ea typeface="Cambria" panose="02040503050406030204" pitchFamily="18" charset="0"/>
              </a:rPr>
              <a:t>Gain insights into booking trends, revenues, and popular routes with our reporting and analytics tools. Make data-driven decisions to optimize your bus reservation operations.</a:t>
            </a:r>
          </a:p>
          <a:p>
            <a:pPr algn="l"/>
            <a:r>
              <a:rPr lang="en-US" sz="1050" b="1" i="0" dirty="0">
                <a:solidFill>
                  <a:schemeClr val="tx1"/>
                </a:solidFill>
                <a:effectLst/>
                <a:highlight>
                  <a:srgbClr val="FFFFFF"/>
                </a:highlight>
                <a:latin typeface="Cambria" panose="02040503050406030204" pitchFamily="18" charset="0"/>
                <a:ea typeface="Cambria" panose="02040503050406030204" pitchFamily="18" charset="0"/>
              </a:rPr>
              <a:t>8. Responsive Design</a:t>
            </a:r>
          </a:p>
          <a:p>
            <a:pPr algn="l"/>
            <a:r>
              <a:rPr lang="en-US" sz="1050" b="0" i="0" dirty="0">
                <a:solidFill>
                  <a:schemeClr val="tx1"/>
                </a:solidFill>
                <a:effectLst/>
                <a:highlight>
                  <a:srgbClr val="FFFFFF"/>
                </a:highlight>
                <a:latin typeface="Cambria" panose="02040503050406030204" pitchFamily="18" charset="0"/>
                <a:ea typeface="Cambria" panose="02040503050406030204" pitchFamily="18" charset="0"/>
              </a:rPr>
              <a:t>Our system is designed to work seamlessly across various devices, including desktops, laptops, tablets, and smartphones, ensuring a consistent user experience.</a:t>
            </a:r>
          </a:p>
          <a:p>
            <a:pPr algn="l"/>
            <a:r>
              <a:rPr lang="en-US" sz="1050" b="1" i="0" dirty="0">
                <a:solidFill>
                  <a:schemeClr val="tx1"/>
                </a:solidFill>
                <a:effectLst/>
                <a:highlight>
                  <a:srgbClr val="FFFFFF"/>
                </a:highlight>
                <a:latin typeface="Cambria" panose="02040503050406030204" pitchFamily="18" charset="0"/>
                <a:ea typeface="Cambria" panose="02040503050406030204" pitchFamily="18" charset="0"/>
              </a:rPr>
              <a:t>9. Customer Support</a:t>
            </a:r>
          </a:p>
          <a:p>
            <a:pPr algn="l"/>
            <a:r>
              <a:rPr lang="en-US" sz="1050" b="0" i="0" dirty="0">
                <a:solidFill>
                  <a:schemeClr val="tx1"/>
                </a:solidFill>
                <a:effectLst/>
                <a:highlight>
                  <a:srgbClr val="FFFFFF"/>
                </a:highlight>
                <a:latin typeface="Cambria" panose="02040503050406030204" pitchFamily="18" charset="0"/>
                <a:ea typeface="Cambria" panose="02040503050406030204" pitchFamily="18" charset="0"/>
              </a:rPr>
              <a:t>Have questions or need assistance? Our dedicated customer support team is here to help. Contact us via email or phone for prompt assistance with your inquiries.</a:t>
            </a:r>
          </a:p>
        </p:txBody>
      </p:sp>
    </p:spTree>
    <p:extLst>
      <p:ext uri="{BB962C8B-B14F-4D97-AF65-F5344CB8AC3E}">
        <p14:creationId xmlns:p14="http://schemas.microsoft.com/office/powerpoint/2010/main" val="1072815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338628" y="398140"/>
            <a:ext cx="7886430" cy="624183"/>
          </a:xfrm>
        </p:spPr>
        <p:txBody>
          <a:bodyPr/>
          <a:lstStyle/>
          <a:p>
            <a:pPr algn="ctr"/>
            <a:r>
              <a:rPr lang="en-US" b="1"/>
              <a:t>Departments-Page</a:t>
            </a:r>
          </a:p>
        </p:txBody>
      </p:sp>
      <p:sp>
        <p:nvSpPr>
          <p:cNvPr id="4" name="TextBox 3">
            <a:extLst>
              <a:ext uri="{FF2B5EF4-FFF2-40B4-BE49-F238E27FC236}">
                <a16:creationId xmlns:a16="http://schemas.microsoft.com/office/drawing/2014/main" id="{64695984-300C-C81F-AE3F-9CB12CB2D3FF}"/>
              </a:ext>
            </a:extLst>
          </p:cNvPr>
          <p:cNvSpPr txBox="1"/>
          <p:nvPr/>
        </p:nvSpPr>
        <p:spPr>
          <a:xfrm>
            <a:off x="166894" y="803850"/>
            <a:ext cx="8873028" cy="4339650"/>
          </a:xfrm>
          <a:prstGeom prst="rect">
            <a:avLst/>
          </a:prstGeom>
          <a:noFill/>
        </p:spPr>
        <p:txBody>
          <a:bodyPr wrap="square" rtlCol="0">
            <a:spAutoFit/>
          </a:bodyPr>
          <a:lstStyle/>
          <a:p>
            <a:pPr algn="l"/>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Development Team</a:t>
            </a:r>
          </a:p>
          <a:p>
            <a:pPr algn="l"/>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The Development Team is responsible for designing, implementing, and maintaining the core functionality of the Bus Reservation System. This team works with Python, Django, HTML, CSS, and JavaScript to create a seamless user experience and ensure the system's reliability and performance.</a:t>
            </a:r>
          </a:p>
          <a:p>
            <a:pPr algn="l"/>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Design Team</a:t>
            </a:r>
          </a:p>
          <a:p>
            <a:pPr algn="l"/>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The Design Team is tasked with creating the visual elements and user interface components of the Bus Reservation System. This team focuses on user experience (UX) design, interface design, and branding to ensure the system is intuitive, visually appealing, and consistent with the project's goals.</a:t>
            </a:r>
          </a:p>
          <a:p>
            <a:pPr algn="l"/>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Quality Assurance (QA) Team</a:t>
            </a:r>
          </a:p>
          <a:p>
            <a:pPr algn="l"/>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The QA Team plays a crucial role in ensuring the quality and reliability of the Bus Reservation System. This team conducts thorough testing, including functional testing, usability testing, and performance testing, to identify and address any issues or bugs before the system is deployed to users.</a:t>
            </a:r>
          </a:p>
          <a:p>
            <a:pPr algn="l"/>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Project Management Team</a:t>
            </a:r>
          </a:p>
          <a:p>
            <a:pPr algn="l"/>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The Project Management Team oversees the planning, coordination, and execution of the Bus Reservation System project. This team is responsible for setting project goals, managing timelines and resources, and facilitating communication and collaboration among team members to ensure the project's success.</a:t>
            </a:r>
          </a:p>
          <a:p>
            <a:pPr algn="l"/>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Support Team</a:t>
            </a:r>
          </a:p>
          <a:p>
            <a:pPr algn="l"/>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The Support Team provides ongoing assistance and support to users of the Bus Reservation System. This team handles user inquiries, troubleshoots issues, and provides guidance and training as needed to ensure a positive user experience and satisfaction with the system.</a:t>
            </a:r>
          </a:p>
          <a:p>
            <a:pPr algn="l"/>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Join Our Team</a:t>
            </a:r>
          </a:p>
          <a:p>
            <a:pPr algn="l"/>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Interested in joining one of our departments and contributing to the Bus Reservation System project? Visit our Careers page to learn about current job openings and opportunities to become part of our dynamic team.</a:t>
            </a:r>
          </a:p>
        </p:txBody>
      </p:sp>
    </p:spTree>
    <p:extLst>
      <p:ext uri="{BB962C8B-B14F-4D97-AF65-F5344CB8AC3E}">
        <p14:creationId xmlns:p14="http://schemas.microsoft.com/office/powerpoint/2010/main" val="12131501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569087" y="365305"/>
            <a:ext cx="7886430" cy="649583"/>
          </a:xfrm>
        </p:spPr>
        <p:txBody>
          <a:bodyPr/>
          <a:lstStyle/>
          <a:p>
            <a:pPr algn="ctr"/>
            <a:r>
              <a:rPr lang="en-US" b="1" dirty="0"/>
              <a:t>Blog-Page</a:t>
            </a:r>
          </a:p>
        </p:txBody>
      </p:sp>
      <p:sp>
        <p:nvSpPr>
          <p:cNvPr id="4" name="TextBox 3">
            <a:extLst>
              <a:ext uri="{FF2B5EF4-FFF2-40B4-BE49-F238E27FC236}">
                <a16:creationId xmlns:a16="http://schemas.microsoft.com/office/drawing/2014/main" id="{98A11593-C179-74F0-B229-772FE4263E06}"/>
              </a:ext>
            </a:extLst>
          </p:cNvPr>
          <p:cNvSpPr txBox="1"/>
          <p:nvPr/>
        </p:nvSpPr>
        <p:spPr>
          <a:xfrm>
            <a:off x="156116" y="941592"/>
            <a:ext cx="8794595" cy="3108543"/>
          </a:xfrm>
          <a:prstGeom prst="rect">
            <a:avLst/>
          </a:prstGeom>
          <a:noFill/>
        </p:spPr>
        <p:txBody>
          <a:bodyPr wrap="square" rtlCol="0">
            <a:spAutoFit/>
          </a:bodyPr>
          <a:lstStyle/>
          <a:p>
            <a:pPr algn="l"/>
            <a:r>
              <a:rPr lang="en-US" b="1" i="0" dirty="0">
                <a:solidFill>
                  <a:schemeClr val="tx1"/>
                </a:solidFill>
                <a:effectLst/>
                <a:highlight>
                  <a:srgbClr val="FFFFFF"/>
                </a:highlight>
                <a:latin typeface="Söhne"/>
              </a:rPr>
              <a:t>Travel Tips and Insights</a:t>
            </a:r>
          </a:p>
          <a:p>
            <a:pPr algn="l"/>
            <a:r>
              <a:rPr lang="en-US" b="1" i="0" dirty="0">
                <a:solidFill>
                  <a:schemeClr val="tx1"/>
                </a:solidFill>
                <a:effectLst/>
                <a:highlight>
                  <a:srgbClr val="FFFFFF"/>
                </a:highlight>
                <a:latin typeface="Söhne"/>
              </a:rPr>
              <a:t>"Top Destinations for Your Next Bus Trip"</a:t>
            </a:r>
            <a:endParaRPr lang="en-US" b="0" i="0" dirty="0">
              <a:solidFill>
                <a:schemeClr val="tx1"/>
              </a:solidFill>
              <a:effectLst/>
              <a:highlight>
                <a:srgbClr val="FFFFFF"/>
              </a:highlight>
              <a:latin typeface="Söhne"/>
            </a:endParaRPr>
          </a:p>
          <a:p>
            <a:pPr marL="457200" lvl="1" algn="l"/>
            <a:r>
              <a:rPr lang="en-US" b="0" i="0" dirty="0">
                <a:solidFill>
                  <a:schemeClr val="tx1"/>
                </a:solidFill>
                <a:effectLst/>
                <a:highlight>
                  <a:srgbClr val="FFFFFF"/>
                </a:highlight>
                <a:latin typeface="Söhne"/>
              </a:rPr>
              <a:t>Explore popular travel destinations and discover exciting bus routes for your next adventure. This article highlights scenic routes, cultural landmarks, and hidden gems worth exploring.</a:t>
            </a:r>
          </a:p>
          <a:p>
            <a:pPr algn="l"/>
            <a:r>
              <a:rPr lang="en-US" b="1" i="0" dirty="0">
                <a:solidFill>
                  <a:schemeClr val="tx1"/>
                </a:solidFill>
                <a:effectLst/>
                <a:highlight>
                  <a:srgbClr val="FFFFFF"/>
                </a:highlight>
                <a:latin typeface="Söhne"/>
              </a:rPr>
              <a:t>"Tips for a Stress-Free Bus Travel Experience"</a:t>
            </a:r>
            <a:endParaRPr lang="en-US" b="0" i="0" dirty="0">
              <a:solidFill>
                <a:schemeClr val="tx1"/>
              </a:solidFill>
              <a:effectLst/>
              <a:highlight>
                <a:srgbClr val="FFFFFF"/>
              </a:highlight>
              <a:latin typeface="Söhne"/>
            </a:endParaRPr>
          </a:p>
          <a:p>
            <a:pPr marL="457200" lvl="1" algn="l"/>
            <a:r>
              <a:rPr lang="en-US" b="0" i="0" dirty="0">
                <a:solidFill>
                  <a:schemeClr val="tx1"/>
                </a:solidFill>
                <a:effectLst/>
                <a:highlight>
                  <a:srgbClr val="FFFFFF"/>
                </a:highlight>
                <a:latin typeface="Söhne"/>
              </a:rPr>
              <a:t>Get practical tips and advice for a smooth and enjoyable bus travel experience. From packing essentials to planning your itinerary, this article covers everything you need to know for a stress-free journey.</a:t>
            </a:r>
          </a:p>
          <a:p>
            <a:pPr algn="l"/>
            <a:r>
              <a:rPr lang="en-US" b="1" i="0" dirty="0">
                <a:solidFill>
                  <a:schemeClr val="tx1"/>
                </a:solidFill>
                <a:effectLst/>
                <a:highlight>
                  <a:srgbClr val="FFFFFF"/>
                </a:highlight>
                <a:latin typeface="Söhne"/>
              </a:rPr>
              <a:t>Project Updates</a:t>
            </a:r>
          </a:p>
          <a:p>
            <a:pPr algn="l"/>
            <a:r>
              <a:rPr lang="en-US" b="1" i="0" dirty="0">
                <a:solidFill>
                  <a:schemeClr val="tx1"/>
                </a:solidFill>
                <a:effectLst/>
                <a:highlight>
                  <a:srgbClr val="FFFFFF"/>
                </a:highlight>
                <a:latin typeface="Söhne"/>
              </a:rPr>
              <a:t>"Bus Reservation System Milestone: Launching Beta Version"</a:t>
            </a:r>
            <a:endParaRPr lang="en-US" b="0" i="0" dirty="0">
              <a:solidFill>
                <a:schemeClr val="tx1"/>
              </a:solidFill>
              <a:effectLst/>
              <a:highlight>
                <a:srgbClr val="FFFFFF"/>
              </a:highlight>
              <a:latin typeface="Söhne"/>
            </a:endParaRPr>
          </a:p>
          <a:p>
            <a:pPr marL="457200" lvl="1" algn="l"/>
            <a:r>
              <a:rPr lang="en-US" b="0" i="0" dirty="0">
                <a:solidFill>
                  <a:schemeClr val="tx1"/>
                </a:solidFill>
                <a:effectLst/>
                <a:highlight>
                  <a:srgbClr val="FFFFFF"/>
                </a:highlight>
                <a:latin typeface="Söhne"/>
              </a:rPr>
              <a:t>We're excited to announce the launch of the beta version of our Bus Reservation System! Learn about the key features, improvements, and feedback we've received from early users.</a:t>
            </a:r>
          </a:p>
          <a:p>
            <a:pPr algn="l"/>
            <a:r>
              <a:rPr lang="en-US" b="1" i="0" dirty="0">
                <a:solidFill>
                  <a:schemeClr val="tx1"/>
                </a:solidFill>
                <a:effectLst/>
                <a:highlight>
                  <a:srgbClr val="FFFFFF"/>
                </a:highlight>
                <a:latin typeface="Söhne"/>
              </a:rPr>
              <a:t>Stay Connected</a:t>
            </a:r>
          </a:p>
          <a:p>
            <a:pPr algn="l"/>
            <a:r>
              <a:rPr lang="en-US" b="0" i="0" dirty="0">
                <a:solidFill>
                  <a:schemeClr val="tx1"/>
                </a:solidFill>
                <a:effectLst/>
                <a:highlight>
                  <a:srgbClr val="FFFFFF"/>
                </a:highlight>
                <a:latin typeface="Söhne"/>
              </a:rPr>
              <a:t>Don't miss out on our latest updates, articles, and insights. Subscribe to our newsletter to receive regular updates straight to your inbox.</a:t>
            </a:r>
          </a:p>
        </p:txBody>
      </p:sp>
    </p:spTree>
    <p:extLst>
      <p:ext uri="{BB962C8B-B14F-4D97-AF65-F5344CB8AC3E}">
        <p14:creationId xmlns:p14="http://schemas.microsoft.com/office/powerpoint/2010/main" val="299461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185318" y="630455"/>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b="0" i="0" dirty="0">
                <a:solidFill>
                  <a:srgbClr val="374151"/>
                </a:solidFill>
                <a:effectLst/>
                <a:latin typeface="Söhne"/>
              </a:rPr>
            </a:br>
            <a:endParaRPr lang="en-US" dirty="0"/>
          </a:p>
        </p:txBody>
      </p:sp>
      <p:sp>
        <p:nvSpPr>
          <p:cNvPr id="3" name="TextBox 2">
            <a:extLst>
              <a:ext uri="{FF2B5EF4-FFF2-40B4-BE49-F238E27FC236}">
                <a16:creationId xmlns:a16="http://schemas.microsoft.com/office/drawing/2014/main" id="{333CBE4E-F4F5-2BE0-7C57-756563461BC5}"/>
              </a:ext>
            </a:extLst>
          </p:cNvPr>
          <p:cNvSpPr txBox="1"/>
          <p:nvPr/>
        </p:nvSpPr>
        <p:spPr>
          <a:xfrm>
            <a:off x="185318" y="1029756"/>
            <a:ext cx="8311912" cy="3323987"/>
          </a:xfrm>
          <a:prstGeom prst="rect">
            <a:avLst/>
          </a:prstGeom>
          <a:noFill/>
        </p:spPr>
        <p:txBody>
          <a:bodyPr wrap="square" rtlCol="0">
            <a:spAutoFit/>
          </a:bodyPr>
          <a:lstStyle/>
          <a:p>
            <a:pPr algn="l">
              <a:buFont typeface="+mj-lt"/>
              <a:buAutoNum type="arabicPeriod"/>
            </a:pPr>
            <a:r>
              <a:rPr lang="en-US" b="1" i="0" dirty="0">
                <a:solidFill>
                  <a:schemeClr val="tx1"/>
                </a:solidFill>
                <a:effectLst/>
                <a:highlight>
                  <a:srgbClr val="FFFFFF"/>
                </a:highlight>
                <a:latin typeface="Cambria" panose="02040503050406030204" pitchFamily="18" charset="0"/>
                <a:ea typeface="Cambria" panose="02040503050406030204" pitchFamily="18" charset="0"/>
              </a:rPr>
              <a:t>Real-Time Bus Tracking</a:t>
            </a:r>
            <a:r>
              <a:rPr lang="en-US" b="0" i="0" dirty="0">
                <a:solidFill>
                  <a:schemeClr val="tx1"/>
                </a:solidFill>
                <a:effectLst/>
                <a:highlight>
                  <a:srgbClr val="FFFFFF"/>
                </a:highlight>
                <a:latin typeface="Cambria" panose="02040503050406030204" pitchFamily="18" charset="0"/>
                <a:ea typeface="Cambria" panose="02040503050406030204" pitchFamily="18" charset="0"/>
              </a:rPr>
              <a:t>: Implement GPS tracking to allow users to track the real-time location of buses on their routes. This feature enhances user experience by providing accurate information about bus arrival times and delays.</a:t>
            </a:r>
          </a:p>
          <a:p>
            <a:pPr algn="l">
              <a:buFont typeface="+mj-lt"/>
              <a:buAutoNum type="arabicPeriod"/>
            </a:pPr>
            <a:r>
              <a:rPr lang="en-US" b="1" i="0" dirty="0">
                <a:solidFill>
                  <a:schemeClr val="tx1"/>
                </a:solidFill>
                <a:effectLst/>
                <a:highlight>
                  <a:srgbClr val="FFFFFF"/>
                </a:highlight>
                <a:latin typeface="Cambria" panose="02040503050406030204" pitchFamily="18" charset="0"/>
                <a:ea typeface="Cambria" panose="02040503050406030204" pitchFamily="18" charset="0"/>
              </a:rPr>
              <a:t>Multi-Language Support</a:t>
            </a:r>
            <a:r>
              <a:rPr lang="en-US" b="0" i="0" dirty="0">
                <a:solidFill>
                  <a:schemeClr val="tx1"/>
                </a:solidFill>
                <a:effectLst/>
                <a:highlight>
                  <a:srgbClr val="FFFFFF"/>
                </a:highlight>
                <a:latin typeface="Cambria" panose="02040503050406030204" pitchFamily="18" charset="0"/>
                <a:ea typeface="Cambria" panose="02040503050406030204" pitchFamily="18" charset="0"/>
              </a:rPr>
              <a:t>: Add support for multiple languages to cater to users from different regions. This enhancement improves accessibility and usability for users who prefer to interact with the system in their native language.</a:t>
            </a:r>
          </a:p>
          <a:p>
            <a:pPr algn="l">
              <a:buFont typeface="+mj-lt"/>
              <a:buAutoNum type="arabicPeriod"/>
            </a:pPr>
            <a:r>
              <a:rPr lang="en-US" b="1" i="0" dirty="0">
                <a:solidFill>
                  <a:schemeClr val="tx1"/>
                </a:solidFill>
                <a:effectLst/>
                <a:highlight>
                  <a:srgbClr val="FFFFFF"/>
                </a:highlight>
                <a:latin typeface="Cambria" panose="02040503050406030204" pitchFamily="18" charset="0"/>
                <a:ea typeface="Cambria" panose="02040503050406030204" pitchFamily="18" charset="0"/>
              </a:rPr>
              <a:t>Integration with Travel Agencies</a:t>
            </a:r>
            <a:r>
              <a:rPr lang="en-US" b="0" i="0" dirty="0">
                <a:solidFill>
                  <a:schemeClr val="tx1"/>
                </a:solidFill>
                <a:effectLst/>
                <a:highlight>
                  <a:srgbClr val="FFFFFF"/>
                </a:highlight>
                <a:latin typeface="Cambria" panose="02040503050406030204" pitchFamily="18" charset="0"/>
                <a:ea typeface="Cambria" panose="02040503050406030204" pitchFamily="18" charset="0"/>
              </a:rPr>
              <a:t>: Partner with travel agencies to integrate their services into the reservation system. This collaboration allows users to access additional travel options, such as tour packages, hotel bookings, and car rentals, directly through the system.</a:t>
            </a:r>
          </a:p>
          <a:p>
            <a:pPr algn="l">
              <a:buFont typeface="+mj-lt"/>
              <a:buAutoNum type="arabicPeriod"/>
            </a:pPr>
            <a:r>
              <a:rPr lang="en-US" b="1" i="0" dirty="0">
                <a:solidFill>
                  <a:schemeClr val="tx1"/>
                </a:solidFill>
                <a:effectLst/>
                <a:highlight>
                  <a:srgbClr val="FFFFFF"/>
                </a:highlight>
                <a:latin typeface="Cambria" panose="02040503050406030204" pitchFamily="18" charset="0"/>
                <a:ea typeface="Cambria" panose="02040503050406030204" pitchFamily="18" charset="0"/>
              </a:rPr>
              <a:t>Dynamic Pricing and Discounts</a:t>
            </a:r>
            <a:r>
              <a:rPr lang="en-US" b="0" i="0" dirty="0">
                <a:solidFill>
                  <a:schemeClr val="tx1"/>
                </a:solidFill>
                <a:effectLst/>
                <a:highlight>
                  <a:srgbClr val="FFFFFF"/>
                </a:highlight>
                <a:latin typeface="Cambria" panose="02040503050406030204" pitchFamily="18" charset="0"/>
                <a:ea typeface="Cambria" panose="02040503050406030204" pitchFamily="18" charset="0"/>
              </a:rPr>
              <a:t>: Implement dynamic pricing algorithms to adjust ticket fares based on demand, time of booking, and other factors. Additionally, introduce discounts and promotions to incentivize users to book tickets during off-peak periods or for specific routes.</a:t>
            </a:r>
          </a:p>
          <a:p>
            <a:pPr algn="l">
              <a:buFont typeface="+mj-lt"/>
              <a:buAutoNum type="arabicPeriod"/>
            </a:pPr>
            <a:r>
              <a:rPr lang="en-US" b="1" i="0" dirty="0">
                <a:solidFill>
                  <a:schemeClr val="tx1"/>
                </a:solidFill>
                <a:effectLst/>
                <a:highlight>
                  <a:srgbClr val="FFFFFF"/>
                </a:highlight>
                <a:latin typeface="Cambria" panose="02040503050406030204" pitchFamily="18" charset="0"/>
                <a:ea typeface="Cambria" panose="02040503050406030204" pitchFamily="18" charset="0"/>
              </a:rPr>
              <a:t>Social Media Integration</a:t>
            </a:r>
            <a:r>
              <a:rPr lang="en-US" b="0" i="0" dirty="0">
                <a:solidFill>
                  <a:schemeClr val="tx1"/>
                </a:solidFill>
                <a:effectLst/>
                <a:highlight>
                  <a:srgbClr val="FFFFFF"/>
                </a:highlight>
                <a:latin typeface="Cambria" panose="02040503050406030204" pitchFamily="18" charset="0"/>
                <a:ea typeface="Cambria" panose="02040503050406030204" pitchFamily="18" charset="0"/>
              </a:rPr>
              <a:t>: Enhance user engagement by integrating social media features into the reservation system. Allow users to share their travel plans, reviews, and experiences on social platforms, and leverage social media channels for marketing and customer support.</a:t>
            </a:r>
          </a:p>
        </p:txBody>
      </p:sp>
    </p:spTree>
    <p:extLst>
      <p:ext uri="{BB962C8B-B14F-4D97-AF65-F5344CB8AC3E}">
        <p14:creationId xmlns:p14="http://schemas.microsoft.com/office/powerpoint/2010/main" val="13231287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sp>
        <p:nvSpPr>
          <p:cNvPr id="6" name="Rectangle 2">
            <a:extLst>
              <a:ext uri="{FF2B5EF4-FFF2-40B4-BE49-F238E27FC236}">
                <a16:creationId xmlns:a16="http://schemas.microsoft.com/office/drawing/2014/main" id="{A64C9DE7-DBE1-09B7-A673-410AD292C1FE}"/>
              </a:ext>
            </a:extLst>
          </p:cNvPr>
          <p:cNvSpPr>
            <a:spLocks noChangeArrowheads="1"/>
          </p:cNvSpPr>
          <p:nvPr/>
        </p:nvSpPr>
        <p:spPr bwMode="auto">
          <a:xfrm>
            <a:off x="0" y="0"/>
            <a:ext cx="29384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E08B39CF-FEBA-DBF1-97AE-053319377C5B}"/>
              </a:ext>
            </a:extLst>
          </p:cNvPr>
          <p:cNvSpPr txBox="1"/>
          <p:nvPr/>
        </p:nvSpPr>
        <p:spPr>
          <a:xfrm>
            <a:off x="609600" y="1182029"/>
            <a:ext cx="7679473" cy="3046988"/>
          </a:xfrm>
          <a:prstGeom prst="rect">
            <a:avLst/>
          </a:prstGeom>
          <a:noFill/>
        </p:spPr>
        <p:txBody>
          <a:bodyPr wrap="square" rtlCol="0">
            <a:spAutoFit/>
          </a:bodyPr>
          <a:lstStyle/>
          <a:p>
            <a:pPr algn="l"/>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      In conclusion, the Bus Reservation System project represents a significant step towards modernizing and streamlining the process of booking bus tickets for users while providing efficient management tools for administrators. Throughout the development process, we've focused on creating a user-friendly interface, implementing robust features, and ensuring reliability and security.</a:t>
            </a:r>
          </a:p>
          <a:p>
            <a:pPr algn="l"/>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     The system offers a range of features, including route search and booking, real-time seat availability, secure payment processing, and comprehensive booking management. Users can easily search for routes, select seats, and complete bookings, while administrators have access to a dashboard for managing routes, schedules, bookings, and generating reports.</a:t>
            </a:r>
          </a:p>
          <a:p>
            <a:pPr algn="l"/>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Looking ahead, there are several opportunities for future enhancements, such as real-time bus tracking, multi-language support, integration with travel agencies, dynamic pricing, and social media integration. These enhancements will further improve the user experience, expand functionality, and drive growth for the system.</a:t>
            </a:r>
          </a:p>
          <a:p>
            <a:pPr algn="l"/>
            <a:r>
              <a:rPr lang="en-US" sz="1200" dirty="0">
                <a:solidFill>
                  <a:schemeClr val="tx1"/>
                </a:solidFill>
                <a:highlight>
                  <a:srgbClr val="FFFFFF"/>
                </a:highlight>
                <a:latin typeface="Cambria" panose="02040503050406030204" pitchFamily="18" charset="0"/>
                <a:ea typeface="Cambria" panose="02040503050406030204" pitchFamily="18" charset="0"/>
              </a:rPr>
              <a:t>       </a:t>
            </a: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Overall, the Bus Reservation System project has been a collaborative effort, and we're proud of the results achieved thus far. We remain committed to continuously improving and evolving the system to meet the changing needs of users and stakeholders. With a focus on innovation, customer satisfaction, and excellence, we look forward to the continued success of the Bus Reservation System in the future.</a:t>
            </a:r>
          </a:p>
          <a:p>
            <a:endParaRPr lang="en-IN" sz="1200" dirty="0"/>
          </a:p>
        </p:txBody>
      </p:sp>
    </p:spTree>
    <p:extLst>
      <p:ext uri="{BB962C8B-B14F-4D97-AF65-F5344CB8AC3E}">
        <p14:creationId xmlns:p14="http://schemas.microsoft.com/office/powerpoint/2010/main" val="2018878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14868"/>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2" name="TextBox 1">
            <a:extLst>
              <a:ext uri="{FF2B5EF4-FFF2-40B4-BE49-F238E27FC236}">
                <a16:creationId xmlns:a16="http://schemas.microsoft.com/office/drawing/2014/main" id="{1E0EC348-01C2-C00D-F7DA-7B0359ECE1A6}"/>
              </a:ext>
            </a:extLst>
          </p:cNvPr>
          <p:cNvSpPr txBox="1"/>
          <p:nvPr/>
        </p:nvSpPr>
        <p:spPr>
          <a:xfrm>
            <a:off x="845819" y="1122556"/>
            <a:ext cx="8127196" cy="3662541"/>
          </a:xfrm>
          <a:prstGeom prst="rect">
            <a:avLst/>
          </a:prstGeom>
          <a:noFill/>
        </p:spPr>
        <p:txBody>
          <a:bodyPr wrap="square" rtlCol="0">
            <a:spAutoFit/>
          </a:bodyPr>
          <a:lstStyle/>
          <a:p>
            <a:pPr algn="l">
              <a:buFont typeface="+mj-lt"/>
              <a:buAutoNum type="arabicPeriod"/>
            </a:pPr>
            <a:r>
              <a:rPr lang="en-US" sz="1200" b="0" i="0" dirty="0">
                <a:solidFill>
                  <a:schemeClr val="tx1"/>
                </a:solidFill>
                <a:effectLst/>
                <a:highlight>
                  <a:srgbClr val="FFFFFF"/>
                </a:highlight>
                <a:latin typeface="Cambria Math" panose="02040503050406030204" pitchFamily="18" charset="0"/>
                <a:ea typeface="Cambria Math" panose="02040503050406030204" pitchFamily="18" charset="0"/>
              </a:rPr>
              <a:t> </a:t>
            </a:r>
            <a:r>
              <a:rPr lang="en-US" sz="1200" b="1" i="0" dirty="0">
                <a:solidFill>
                  <a:schemeClr val="tx1"/>
                </a:solidFill>
                <a:effectLst/>
                <a:highlight>
                  <a:srgbClr val="FFFFFF"/>
                </a:highlight>
                <a:latin typeface="Cambria Math" panose="02040503050406030204" pitchFamily="18" charset="0"/>
                <a:ea typeface="Cambria Math" panose="02040503050406030204" pitchFamily="18" charset="0"/>
              </a:rPr>
              <a:t>Objective</a:t>
            </a:r>
            <a:r>
              <a:rPr lang="en-US" sz="1200" b="0" i="0" dirty="0">
                <a:solidFill>
                  <a:schemeClr val="tx1"/>
                </a:solidFill>
                <a:effectLst/>
                <a:highlight>
                  <a:srgbClr val="FFFFFF"/>
                </a:highlight>
                <a:latin typeface="Cambria Math" panose="02040503050406030204" pitchFamily="18" charset="0"/>
                <a:ea typeface="Cambria Math" panose="02040503050406030204" pitchFamily="18" charset="0"/>
              </a:rPr>
              <a:t>: To design and implement a user-friendly and robust platform for booking bus tickets online.</a:t>
            </a:r>
          </a:p>
          <a:p>
            <a:pPr algn="l">
              <a:buFont typeface="+mj-lt"/>
              <a:buAutoNum type="arabicPeriod"/>
            </a:pPr>
            <a:r>
              <a:rPr lang="en-US" sz="1200" b="0" i="0" dirty="0">
                <a:solidFill>
                  <a:schemeClr val="tx1"/>
                </a:solidFill>
                <a:effectLst/>
                <a:highlight>
                  <a:srgbClr val="FFFFFF"/>
                </a:highlight>
                <a:latin typeface="Cambria Math" panose="02040503050406030204" pitchFamily="18" charset="0"/>
                <a:ea typeface="Cambria Math" panose="02040503050406030204" pitchFamily="18" charset="0"/>
              </a:rPr>
              <a:t> </a:t>
            </a:r>
            <a:r>
              <a:rPr lang="en-US" sz="1200" b="1" i="0" dirty="0">
                <a:solidFill>
                  <a:schemeClr val="tx1"/>
                </a:solidFill>
                <a:effectLst/>
                <a:highlight>
                  <a:srgbClr val="FFFFFF"/>
                </a:highlight>
                <a:latin typeface="Cambria Math" panose="02040503050406030204" pitchFamily="18" charset="0"/>
                <a:ea typeface="Cambria Math" panose="02040503050406030204" pitchFamily="18" charset="0"/>
              </a:rPr>
              <a:t>Framework</a:t>
            </a:r>
            <a:r>
              <a:rPr lang="en-US" sz="1200" b="0" i="0" dirty="0">
                <a:solidFill>
                  <a:schemeClr val="tx1"/>
                </a:solidFill>
                <a:effectLst/>
                <a:highlight>
                  <a:srgbClr val="FFFFFF"/>
                </a:highlight>
                <a:latin typeface="Cambria Math" panose="02040503050406030204" pitchFamily="18" charset="0"/>
                <a:ea typeface="Cambria Math" panose="02040503050406030204" pitchFamily="18" charset="0"/>
              </a:rPr>
              <a:t>: Utilizing Django, a high-level Python web framework, for scalability, security, and modularity.</a:t>
            </a:r>
          </a:p>
          <a:p>
            <a:pPr algn="l">
              <a:buFont typeface="+mj-lt"/>
              <a:buAutoNum type="arabicPeriod"/>
            </a:pPr>
            <a:r>
              <a:rPr lang="en-IN" sz="1200" b="0" i="0" dirty="0">
                <a:solidFill>
                  <a:schemeClr val="tx1"/>
                </a:solidFill>
                <a:effectLst/>
                <a:highlight>
                  <a:srgbClr val="FFFFFF"/>
                </a:highlight>
                <a:latin typeface="Cambria Math" panose="02040503050406030204" pitchFamily="18" charset="0"/>
                <a:ea typeface="Cambria Math" panose="02040503050406030204" pitchFamily="18" charset="0"/>
              </a:rPr>
              <a:t> </a:t>
            </a:r>
            <a:r>
              <a:rPr lang="en-IN" sz="1200" b="1" i="0" dirty="0">
                <a:solidFill>
                  <a:schemeClr val="tx1"/>
                </a:solidFill>
                <a:effectLst/>
                <a:highlight>
                  <a:srgbClr val="FFFFFF"/>
                </a:highlight>
                <a:latin typeface="Cambria Math" panose="02040503050406030204" pitchFamily="18" charset="0"/>
                <a:ea typeface="Cambria Math" panose="02040503050406030204" pitchFamily="18" charset="0"/>
              </a:rPr>
              <a:t>Technologies Used</a:t>
            </a:r>
            <a:r>
              <a:rPr lang="en-IN" sz="1200" b="0" i="0" dirty="0">
                <a:solidFill>
                  <a:schemeClr val="tx1"/>
                </a:solidFill>
                <a:effectLst/>
                <a:highlight>
                  <a:srgbClr val="FFFFFF"/>
                </a:highlight>
                <a:latin typeface="Cambria Math" panose="02040503050406030204" pitchFamily="18" charset="0"/>
                <a:ea typeface="Cambria Math" panose="02040503050406030204" pitchFamily="18" charset="0"/>
              </a:rPr>
              <a:t>:    </a:t>
            </a:r>
          </a:p>
          <a:p>
            <a:pPr algn="l"/>
            <a:r>
              <a:rPr lang="en-IN" sz="1200" dirty="0">
                <a:solidFill>
                  <a:schemeClr val="tx1"/>
                </a:solidFill>
                <a:highlight>
                  <a:srgbClr val="FFFFFF"/>
                </a:highlight>
                <a:latin typeface="Cambria Math" panose="02040503050406030204" pitchFamily="18" charset="0"/>
                <a:ea typeface="Cambria Math" panose="02040503050406030204" pitchFamily="18" charset="0"/>
              </a:rPr>
              <a:t>              </a:t>
            </a:r>
            <a:r>
              <a:rPr lang="en-IN" sz="1200" b="0" i="0" dirty="0">
                <a:solidFill>
                  <a:schemeClr val="tx1"/>
                </a:solidFill>
                <a:effectLst/>
                <a:highlight>
                  <a:srgbClr val="FFFFFF"/>
                </a:highlight>
                <a:latin typeface="Cambria Math" panose="02040503050406030204" pitchFamily="18" charset="0"/>
                <a:ea typeface="Cambria Math" panose="02040503050406030204" pitchFamily="18" charset="0"/>
              </a:rPr>
              <a:t>- Front-end: HTML, CSS, JavaScript    </a:t>
            </a:r>
          </a:p>
          <a:p>
            <a:pPr algn="l"/>
            <a:r>
              <a:rPr lang="en-IN" sz="1200" dirty="0">
                <a:solidFill>
                  <a:schemeClr val="tx1"/>
                </a:solidFill>
                <a:highlight>
                  <a:srgbClr val="FFFFFF"/>
                </a:highlight>
                <a:latin typeface="Cambria Math" panose="02040503050406030204" pitchFamily="18" charset="0"/>
                <a:ea typeface="Cambria Math" panose="02040503050406030204" pitchFamily="18" charset="0"/>
              </a:rPr>
              <a:t>              </a:t>
            </a:r>
            <a:r>
              <a:rPr lang="en-IN" sz="1200" b="0" i="0" dirty="0">
                <a:solidFill>
                  <a:schemeClr val="tx1"/>
                </a:solidFill>
                <a:effectLst/>
                <a:highlight>
                  <a:srgbClr val="FFFFFF"/>
                </a:highlight>
                <a:latin typeface="Cambria Math" panose="02040503050406030204" pitchFamily="18" charset="0"/>
                <a:ea typeface="Cambria Math" panose="02040503050406030204" pitchFamily="18" charset="0"/>
              </a:rPr>
              <a:t>- Back-end: Python</a:t>
            </a:r>
          </a:p>
          <a:p>
            <a:pPr algn="l"/>
            <a:r>
              <a:rPr lang="en-IN" sz="1200" dirty="0">
                <a:solidFill>
                  <a:schemeClr val="tx1"/>
                </a:solidFill>
                <a:highlight>
                  <a:srgbClr val="FFFFFF"/>
                </a:highlight>
                <a:latin typeface="Cambria Math" panose="02040503050406030204" pitchFamily="18" charset="0"/>
                <a:ea typeface="Cambria Math" panose="02040503050406030204" pitchFamily="18" charset="0"/>
              </a:rPr>
              <a:t>          </a:t>
            </a:r>
            <a:r>
              <a:rPr lang="en-IN" sz="1200" b="0" i="0" dirty="0">
                <a:solidFill>
                  <a:schemeClr val="tx1"/>
                </a:solidFill>
                <a:effectLst/>
                <a:highlight>
                  <a:srgbClr val="FFFFFF"/>
                </a:highlight>
                <a:latin typeface="Cambria Math" panose="02040503050406030204" pitchFamily="18" charset="0"/>
                <a:ea typeface="Cambria Math" panose="02040503050406030204" pitchFamily="18" charset="0"/>
              </a:rPr>
              <a:t>    - Framework: Django</a:t>
            </a:r>
          </a:p>
          <a:p>
            <a:pPr algn="l"/>
            <a:r>
              <a:rPr lang="en-IN" sz="1200" dirty="0">
                <a:solidFill>
                  <a:schemeClr val="tx1"/>
                </a:solidFill>
                <a:highlight>
                  <a:srgbClr val="FFFFFF"/>
                </a:highlight>
                <a:latin typeface="Cambria Math" panose="02040503050406030204" pitchFamily="18" charset="0"/>
                <a:ea typeface="Cambria Math" panose="02040503050406030204" pitchFamily="18" charset="0"/>
              </a:rPr>
              <a:t>4.</a:t>
            </a:r>
            <a:r>
              <a:rPr lang="en-US" sz="1200" dirty="0">
                <a:solidFill>
                  <a:schemeClr val="tx1"/>
                </a:solidFill>
                <a:highlight>
                  <a:srgbClr val="FFFFFF"/>
                </a:highlight>
                <a:latin typeface="Cambria Math" panose="02040503050406030204" pitchFamily="18" charset="0"/>
                <a:ea typeface="Cambria Math" panose="02040503050406030204" pitchFamily="18" charset="0"/>
              </a:rPr>
              <a:t> </a:t>
            </a:r>
            <a:r>
              <a:rPr lang="en-US" sz="1200" b="1" dirty="0">
                <a:solidFill>
                  <a:schemeClr val="tx1"/>
                </a:solidFill>
                <a:highlight>
                  <a:srgbClr val="FFFFFF"/>
                </a:highlight>
                <a:latin typeface="Cambria Math" panose="02040503050406030204" pitchFamily="18" charset="0"/>
                <a:ea typeface="Cambria Math" panose="02040503050406030204" pitchFamily="18" charset="0"/>
              </a:rPr>
              <a:t>Key Features</a:t>
            </a:r>
            <a:r>
              <a:rPr lang="en-US" sz="1200" dirty="0">
                <a:solidFill>
                  <a:schemeClr val="tx1"/>
                </a:solidFill>
                <a:highlight>
                  <a:srgbClr val="FFFFFF"/>
                </a:highlight>
                <a:latin typeface="Cambria Math" panose="02040503050406030204" pitchFamily="18" charset="0"/>
                <a:ea typeface="Cambria Math" panose="02040503050406030204" pitchFamily="18" charset="0"/>
              </a:rPr>
              <a:t>:   </a:t>
            </a:r>
          </a:p>
          <a:p>
            <a:pPr algn="l"/>
            <a:r>
              <a:rPr lang="en-US" sz="1200" dirty="0">
                <a:solidFill>
                  <a:schemeClr val="tx1"/>
                </a:solidFill>
                <a:highlight>
                  <a:srgbClr val="FFFFFF"/>
                </a:highlight>
                <a:latin typeface="Cambria Math" panose="02040503050406030204" pitchFamily="18" charset="0"/>
                <a:ea typeface="Cambria Math" panose="02040503050406030204" pitchFamily="18" charset="0"/>
              </a:rPr>
              <a:t>              - User authentication: Secure user registration and login system. </a:t>
            </a:r>
          </a:p>
          <a:p>
            <a:pPr algn="l"/>
            <a:r>
              <a:rPr lang="en-US" sz="1200" dirty="0">
                <a:solidFill>
                  <a:schemeClr val="tx1"/>
                </a:solidFill>
                <a:highlight>
                  <a:srgbClr val="FFFFFF"/>
                </a:highlight>
                <a:latin typeface="Cambria Math" panose="02040503050406030204" pitchFamily="18" charset="0"/>
                <a:ea typeface="Cambria Math" panose="02040503050406030204" pitchFamily="18" charset="0"/>
              </a:rPr>
              <a:t>              - Bus route management: Admin dashboard to manage routes, schedules, and ticket availability.</a:t>
            </a:r>
          </a:p>
          <a:p>
            <a:pPr algn="l"/>
            <a:r>
              <a:rPr lang="en-US" sz="1200" b="0" i="0" dirty="0">
                <a:solidFill>
                  <a:schemeClr val="tx1"/>
                </a:solidFill>
                <a:effectLst/>
                <a:highlight>
                  <a:srgbClr val="FFFFFF"/>
                </a:highlight>
                <a:latin typeface="Cambria Math" panose="02040503050406030204" pitchFamily="18" charset="0"/>
                <a:ea typeface="Cambria Math" panose="02040503050406030204" pitchFamily="18" charset="0"/>
              </a:rPr>
              <a:t>5. </a:t>
            </a:r>
            <a:r>
              <a:rPr lang="en-US" sz="1200" b="1" i="0" dirty="0">
                <a:solidFill>
                  <a:schemeClr val="tx1"/>
                </a:solidFill>
                <a:effectLst/>
                <a:highlight>
                  <a:srgbClr val="FFFFFF"/>
                </a:highlight>
                <a:latin typeface="Cambria Math" panose="02040503050406030204" pitchFamily="18" charset="0"/>
                <a:ea typeface="Cambria Math" panose="02040503050406030204" pitchFamily="18" charset="0"/>
              </a:rPr>
              <a:t>User Experience Enhancements</a:t>
            </a:r>
            <a:r>
              <a:rPr lang="en-US" sz="1200" b="0" i="0" dirty="0">
                <a:solidFill>
                  <a:schemeClr val="tx1"/>
                </a:solidFill>
                <a:effectLst/>
                <a:highlight>
                  <a:srgbClr val="FFFFFF"/>
                </a:highlight>
                <a:latin typeface="Cambria Math" panose="02040503050406030204" pitchFamily="18" charset="0"/>
                <a:ea typeface="Cambria Math" panose="02040503050406030204" pitchFamily="18" charset="0"/>
              </a:rPr>
              <a:t>:   </a:t>
            </a:r>
          </a:p>
          <a:p>
            <a:pPr algn="l"/>
            <a:r>
              <a:rPr lang="en-US" sz="1200" dirty="0">
                <a:solidFill>
                  <a:schemeClr val="tx1"/>
                </a:solidFill>
                <a:highlight>
                  <a:srgbClr val="FFFFFF"/>
                </a:highlight>
                <a:latin typeface="Cambria Math" panose="02040503050406030204" pitchFamily="18" charset="0"/>
                <a:ea typeface="Cambria Math" panose="02040503050406030204" pitchFamily="18" charset="0"/>
              </a:rPr>
              <a:t>            </a:t>
            </a:r>
            <a:r>
              <a:rPr lang="en-US" sz="1200" b="0" i="0" dirty="0">
                <a:solidFill>
                  <a:schemeClr val="tx1"/>
                </a:solidFill>
                <a:effectLst/>
                <a:highlight>
                  <a:srgbClr val="FFFFFF"/>
                </a:highlight>
                <a:latin typeface="Cambria Math" panose="02040503050406030204" pitchFamily="18" charset="0"/>
                <a:ea typeface="Cambria Math" panose="02040503050406030204" pitchFamily="18" charset="0"/>
              </a:rPr>
              <a:t> - Advanced search: Users can search for buses based on destination, departure time, and fare.</a:t>
            </a:r>
          </a:p>
          <a:p>
            <a:pPr algn="l"/>
            <a:r>
              <a:rPr lang="en-US" sz="1200" dirty="0">
                <a:solidFill>
                  <a:schemeClr val="tx1"/>
                </a:solidFill>
                <a:highlight>
                  <a:srgbClr val="FFFFFF"/>
                </a:highlight>
                <a:latin typeface="Cambria Math" panose="02040503050406030204" pitchFamily="18" charset="0"/>
                <a:ea typeface="Cambria Math" panose="02040503050406030204" pitchFamily="18" charset="0"/>
              </a:rPr>
              <a:t>6. </a:t>
            </a:r>
            <a:r>
              <a:rPr lang="en-US" sz="1200" b="1" dirty="0">
                <a:solidFill>
                  <a:schemeClr val="tx1"/>
                </a:solidFill>
                <a:highlight>
                  <a:srgbClr val="FFFFFF"/>
                </a:highlight>
                <a:latin typeface="Cambria Math" panose="02040503050406030204" pitchFamily="18" charset="0"/>
                <a:ea typeface="Cambria Math" panose="02040503050406030204" pitchFamily="18" charset="0"/>
              </a:rPr>
              <a:t>Administrator Features</a:t>
            </a:r>
            <a:r>
              <a:rPr lang="en-US" sz="1200" dirty="0">
                <a:solidFill>
                  <a:schemeClr val="tx1"/>
                </a:solidFill>
                <a:highlight>
                  <a:srgbClr val="FFFFFF"/>
                </a:highlight>
                <a:latin typeface="Cambria Math" panose="02040503050406030204" pitchFamily="18" charset="0"/>
                <a:ea typeface="Cambria Math" panose="02040503050406030204" pitchFamily="18" charset="0"/>
              </a:rPr>
              <a:t>: </a:t>
            </a:r>
          </a:p>
          <a:p>
            <a:pPr algn="l"/>
            <a:r>
              <a:rPr lang="en-US" sz="1200" dirty="0">
                <a:solidFill>
                  <a:schemeClr val="tx1"/>
                </a:solidFill>
                <a:highlight>
                  <a:srgbClr val="FFFFFF"/>
                </a:highlight>
                <a:latin typeface="Cambria Math" panose="02040503050406030204" pitchFamily="18" charset="0"/>
                <a:ea typeface="Cambria Math" panose="02040503050406030204" pitchFamily="18" charset="0"/>
              </a:rPr>
              <a:t>             - Operator management: Admin panel for managing bus operators.</a:t>
            </a:r>
          </a:p>
          <a:p>
            <a:pPr algn="l"/>
            <a:r>
              <a:rPr lang="en-US" sz="1200" dirty="0">
                <a:solidFill>
                  <a:schemeClr val="tx1"/>
                </a:solidFill>
                <a:highlight>
                  <a:srgbClr val="FFFFFF"/>
                </a:highlight>
                <a:latin typeface="Cambria Math" panose="02040503050406030204" pitchFamily="18" charset="0"/>
                <a:ea typeface="Cambria Math" panose="02040503050406030204" pitchFamily="18" charset="0"/>
              </a:rPr>
              <a:t>7.</a:t>
            </a:r>
            <a:r>
              <a:rPr lang="en-US" sz="1200" b="1" dirty="0">
                <a:solidFill>
                  <a:schemeClr val="tx1"/>
                </a:solidFill>
                <a:highlight>
                  <a:srgbClr val="FFFFFF"/>
                </a:highlight>
                <a:latin typeface="Cambria Math" panose="02040503050406030204" pitchFamily="18" charset="0"/>
                <a:ea typeface="Cambria Math" panose="02040503050406030204" pitchFamily="18" charset="0"/>
              </a:rPr>
              <a:t> Benefits</a:t>
            </a:r>
            <a:r>
              <a:rPr lang="en-US" sz="1200" dirty="0">
                <a:solidFill>
                  <a:schemeClr val="tx1"/>
                </a:solidFill>
                <a:highlight>
                  <a:srgbClr val="FFFFFF"/>
                </a:highlight>
                <a:latin typeface="Cambria Math" panose="02040503050406030204" pitchFamily="18" charset="0"/>
                <a:ea typeface="Cambria Math" panose="02040503050406030204" pitchFamily="18" charset="0"/>
              </a:rPr>
              <a:t>: </a:t>
            </a:r>
          </a:p>
          <a:p>
            <a:pPr algn="l"/>
            <a:r>
              <a:rPr lang="en-US" sz="1200" dirty="0">
                <a:solidFill>
                  <a:schemeClr val="tx1"/>
                </a:solidFill>
                <a:highlight>
                  <a:srgbClr val="FFFFFF"/>
                </a:highlight>
                <a:latin typeface="Cambria Math" panose="02040503050406030204" pitchFamily="18" charset="0"/>
                <a:ea typeface="Cambria Math" panose="02040503050406030204" pitchFamily="18" charset="0"/>
              </a:rPr>
              <a:t>             - Simplified booking process for travelers.   </a:t>
            </a:r>
          </a:p>
          <a:p>
            <a:pPr algn="l"/>
            <a:r>
              <a:rPr lang="en-US" sz="1200" dirty="0">
                <a:solidFill>
                  <a:schemeClr val="tx1"/>
                </a:solidFill>
                <a:highlight>
                  <a:srgbClr val="FFFFFF"/>
                </a:highlight>
                <a:latin typeface="Cambria Math" panose="02040503050406030204" pitchFamily="18" charset="0"/>
                <a:ea typeface="Cambria Math" panose="02040503050406030204" pitchFamily="18" charset="0"/>
              </a:rPr>
              <a:t>             - Efficient management for bus operators.</a:t>
            </a:r>
          </a:p>
          <a:p>
            <a:pPr algn="l"/>
            <a:endParaRPr lang="en-US" sz="1200" dirty="0">
              <a:solidFill>
                <a:schemeClr val="tx1"/>
              </a:solidFill>
              <a:highlight>
                <a:srgbClr val="FFFFFF"/>
              </a:highlight>
              <a:latin typeface="Söhne"/>
            </a:endParaRPr>
          </a:p>
          <a:p>
            <a:pPr algn="l"/>
            <a:endParaRPr lang="en-US" b="0" i="0" dirty="0">
              <a:solidFill>
                <a:schemeClr val="tx1"/>
              </a:solidFill>
              <a:effectLst/>
              <a:highlight>
                <a:srgbClr val="FFFFFF"/>
              </a:highlight>
              <a:latin typeface="Söhne"/>
            </a:endParaRPr>
          </a:p>
          <a:p>
            <a:pPr algn="l"/>
            <a:endParaRPr lang="en-IN" b="0" i="0" dirty="0">
              <a:solidFill>
                <a:schemeClr val="tx1"/>
              </a:solidFill>
              <a:effectLst/>
              <a:highlight>
                <a:srgbClr val="FFFFFF"/>
              </a:highlight>
              <a:latin typeface="Söhne"/>
            </a:endParaRP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568A0ECB-4547-3302-6022-1C567EE6228C}"/>
              </a:ext>
            </a:extLst>
          </p:cNvPr>
          <p:cNvSpPr txBox="1"/>
          <p:nvPr/>
        </p:nvSpPr>
        <p:spPr>
          <a:xfrm>
            <a:off x="1182028" y="1011828"/>
            <a:ext cx="7582831" cy="4278094"/>
          </a:xfrm>
          <a:prstGeom prst="rect">
            <a:avLst/>
          </a:prstGeom>
          <a:noFill/>
        </p:spPr>
        <p:txBody>
          <a:bodyPr wrap="square" rtlCol="0">
            <a:spAutoFit/>
          </a:bodyPr>
          <a:lstStyle/>
          <a:p>
            <a:pPr algn="l"/>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1</a:t>
            </a:r>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 User Authentication:</a:t>
            </a:r>
          </a:p>
          <a:p>
            <a:pPr algn="l"/>
            <a:r>
              <a:rPr lang="en-US" sz="1200" dirty="0">
                <a:solidFill>
                  <a:schemeClr val="tx1"/>
                </a:solidFill>
                <a:highlight>
                  <a:srgbClr val="FFFFFF"/>
                </a:highlight>
                <a:latin typeface="Cambria" panose="02040503050406030204" pitchFamily="18" charset="0"/>
                <a:ea typeface="Cambria" panose="02040503050406030204" pitchFamily="18" charset="0"/>
              </a:rPr>
              <a:t>           - </a:t>
            </a: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Users should be able to register and log in to the system.</a:t>
            </a:r>
          </a:p>
          <a:p>
            <a:pPr algn="l"/>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           - Passwords should be securely hashed and stored.</a:t>
            </a:r>
          </a:p>
          <a:p>
            <a:pPr algn="l"/>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           - Users can reset their passwords if forgotten.</a:t>
            </a:r>
          </a:p>
          <a:p>
            <a:pPr algn="l"/>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 2. </a:t>
            </a:r>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Bus Routes Management:</a:t>
            </a:r>
          </a:p>
          <a:p>
            <a:pPr algn="l"/>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           - Admin should be able to add, edit, and delete bus routes.</a:t>
            </a:r>
          </a:p>
          <a:p>
            <a:pPr algn="l"/>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           - Each route should have details like origin, destination, departure time, arrival time, fare, etc.</a:t>
            </a:r>
          </a:p>
          <a:p>
            <a:pPr algn="l"/>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3. </a:t>
            </a:r>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Bus Schedule Management:</a:t>
            </a:r>
          </a:p>
          <a:p>
            <a:pPr algn="l"/>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           - Admin should be able to set up schedules for each bus route.</a:t>
            </a:r>
          </a:p>
          <a:p>
            <a:pPr algn="l"/>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           - Each schedule should have details like departure date, time, bus type, available seats, etc.</a:t>
            </a:r>
          </a:p>
          <a:p>
            <a:pPr algn="l"/>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4. </a:t>
            </a:r>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Seat Selection:</a:t>
            </a:r>
          </a:p>
          <a:p>
            <a:pPr algn="l"/>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          - Users should be able to view available seats for a particular bus schedule.</a:t>
            </a:r>
          </a:p>
          <a:p>
            <a:pPr algn="l"/>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          - Users can select seats from the available ones.</a:t>
            </a:r>
          </a:p>
          <a:p>
            <a:pPr algn="l"/>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          - Seats should be dynamically updated based on user selections.</a:t>
            </a:r>
          </a:p>
          <a:p>
            <a:pPr algn="l"/>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5. </a:t>
            </a:r>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Booking:</a:t>
            </a:r>
          </a:p>
          <a:p>
            <a:pPr algn="l"/>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          - Users should be able to book seats by providing the necessary details.</a:t>
            </a:r>
          </a:p>
          <a:p>
            <a:pPr algn="l"/>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          - Bookings should be confirmed only if seats are available.</a:t>
            </a:r>
          </a:p>
          <a:p>
            <a:pPr algn="l"/>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          - Booking details should include passenger information, contact details, selected seats, fare, etc.</a:t>
            </a:r>
          </a:p>
          <a:p>
            <a:pPr algn="l"/>
            <a:endParaRPr lang="en-US" b="0" i="0" dirty="0">
              <a:solidFill>
                <a:schemeClr val="tx1"/>
              </a:solidFill>
              <a:effectLst/>
              <a:highlight>
                <a:srgbClr val="FFFFFF"/>
              </a:highlight>
              <a:latin typeface="Söhne"/>
            </a:endParaRPr>
          </a:p>
          <a:p>
            <a:pPr algn="l"/>
            <a:endParaRPr lang="en-US" b="0" i="0" dirty="0">
              <a:solidFill>
                <a:schemeClr val="tx1"/>
              </a:solidFill>
              <a:effectLst/>
              <a:highlight>
                <a:srgbClr val="FFFFFF"/>
              </a:highlight>
              <a:latin typeface="Söhne"/>
            </a:endParaRPr>
          </a:p>
          <a:p>
            <a:pPr algn="l"/>
            <a:endParaRPr lang="en-US" b="0" i="0" dirty="0">
              <a:solidFill>
                <a:schemeClr val="tx1"/>
              </a:solidFill>
              <a:effectLst/>
              <a:highlight>
                <a:srgbClr val="FFFFFF"/>
              </a:highlight>
              <a:latin typeface="Söhne"/>
            </a:endParaRPr>
          </a:p>
          <a:p>
            <a:pPr algn="l"/>
            <a:endParaRPr lang="en-US" b="0" i="0" dirty="0">
              <a:solidFill>
                <a:schemeClr val="tx1"/>
              </a:solidFill>
              <a:effectLst/>
              <a:highlight>
                <a:srgbClr val="FFFFFF"/>
              </a:highlight>
              <a:latin typeface="Söhne"/>
            </a:endParaRP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F34EB5-425A-3A97-5299-B8F4EBAE0B82}"/>
              </a:ext>
            </a:extLst>
          </p:cNvPr>
          <p:cNvSpPr txBox="1"/>
          <p:nvPr/>
        </p:nvSpPr>
        <p:spPr>
          <a:xfrm>
            <a:off x="1063083" y="765717"/>
            <a:ext cx="7151649" cy="5416868"/>
          </a:xfrm>
          <a:prstGeom prst="rect">
            <a:avLst/>
          </a:prstGeom>
          <a:noFill/>
        </p:spPr>
        <p:txBody>
          <a:bodyPr wrap="square" rtlCol="0">
            <a:spAutoFit/>
          </a:bodyPr>
          <a:lstStyle/>
          <a:p>
            <a:pPr algn="l"/>
            <a:r>
              <a:rPr lang="en-US" sz="1200" b="0" i="0" dirty="0">
                <a:solidFill>
                  <a:schemeClr val="tx1"/>
                </a:solidFill>
                <a:effectLst/>
                <a:highlight>
                  <a:srgbClr val="FFFFFF"/>
                </a:highlight>
                <a:latin typeface="Söhne"/>
              </a:rPr>
              <a:t>6. </a:t>
            </a:r>
            <a:r>
              <a:rPr lang="en-US" sz="1200" b="1" i="0" dirty="0">
                <a:solidFill>
                  <a:schemeClr val="tx1"/>
                </a:solidFill>
                <a:effectLst/>
                <a:highlight>
                  <a:srgbClr val="FFFFFF"/>
                </a:highlight>
                <a:latin typeface="Söhne"/>
              </a:rPr>
              <a:t>Booking Management:</a:t>
            </a:r>
          </a:p>
          <a:p>
            <a:pPr algn="l"/>
            <a:r>
              <a:rPr lang="en-US" sz="1200" b="0" i="0" dirty="0">
                <a:solidFill>
                  <a:schemeClr val="tx1"/>
                </a:solidFill>
                <a:effectLst/>
                <a:highlight>
                  <a:srgbClr val="FFFFFF"/>
                </a:highlight>
                <a:latin typeface="Söhne"/>
              </a:rPr>
              <a:t>         - Users should be able to view their bookings.</a:t>
            </a:r>
          </a:p>
          <a:p>
            <a:pPr algn="l"/>
            <a:r>
              <a:rPr lang="en-US" sz="1200" b="0" i="0" dirty="0">
                <a:solidFill>
                  <a:schemeClr val="tx1"/>
                </a:solidFill>
                <a:effectLst/>
                <a:highlight>
                  <a:srgbClr val="FFFFFF"/>
                </a:highlight>
                <a:latin typeface="Söhne"/>
              </a:rPr>
              <a:t>         - Admin should be able to view all bookings and manage them (cancel, update, etc.).</a:t>
            </a:r>
          </a:p>
          <a:p>
            <a:pPr algn="l"/>
            <a:r>
              <a:rPr lang="en-US" sz="1200" b="0" i="0" dirty="0">
                <a:solidFill>
                  <a:schemeClr val="tx1"/>
                </a:solidFill>
                <a:effectLst/>
                <a:highlight>
                  <a:srgbClr val="FFFFFF"/>
                </a:highlight>
                <a:latin typeface="Söhne"/>
              </a:rPr>
              <a:t>7. </a:t>
            </a:r>
            <a:r>
              <a:rPr lang="en-US" sz="1200" b="1" i="0" dirty="0">
                <a:solidFill>
                  <a:schemeClr val="tx1"/>
                </a:solidFill>
                <a:effectLst/>
                <a:highlight>
                  <a:srgbClr val="FFFFFF"/>
                </a:highlight>
                <a:latin typeface="Söhne"/>
              </a:rPr>
              <a:t>Payment Integration:</a:t>
            </a:r>
          </a:p>
          <a:p>
            <a:pPr algn="l"/>
            <a:r>
              <a:rPr lang="en-US" sz="1200" b="0" i="0" dirty="0">
                <a:solidFill>
                  <a:schemeClr val="tx1"/>
                </a:solidFill>
                <a:effectLst/>
                <a:highlight>
                  <a:srgbClr val="FFFFFF"/>
                </a:highlight>
                <a:latin typeface="Söhne"/>
              </a:rPr>
              <a:t>       -</a:t>
            </a:r>
            <a:r>
              <a:rPr lang="en-US" sz="1200" dirty="0">
                <a:solidFill>
                  <a:schemeClr val="tx1"/>
                </a:solidFill>
                <a:highlight>
                  <a:srgbClr val="FFFFFF"/>
                </a:highlight>
                <a:latin typeface="Söhne"/>
              </a:rPr>
              <a:t> </a:t>
            </a:r>
            <a:r>
              <a:rPr lang="en-US" sz="1200" b="0" i="0" dirty="0">
                <a:solidFill>
                  <a:schemeClr val="tx1"/>
                </a:solidFill>
                <a:effectLst/>
                <a:highlight>
                  <a:srgbClr val="FFFFFF"/>
                </a:highlight>
                <a:latin typeface="Söhne"/>
              </a:rPr>
              <a:t>Users should be able to make payments securely.</a:t>
            </a:r>
          </a:p>
          <a:p>
            <a:pPr algn="l"/>
            <a:r>
              <a:rPr lang="en-US" sz="1200" b="0" i="0" dirty="0">
                <a:solidFill>
                  <a:schemeClr val="tx1"/>
                </a:solidFill>
                <a:effectLst/>
                <a:highlight>
                  <a:srgbClr val="FFFFFF"/>
                </a:highlight>
                <a:latin typeface="Söhne"/>
              </a:rPr>
              <a:t>       - Integration with a payment gateway to process payments.</a:t>
            </a:r>
          </a:p>
          <a:p>
            <a:pPr algn="l"/>
            <a:r>
              <a:rPr lang="en-US" sz="1200" b="0" i="0" dirty="0">
                <a:solidFill>
                  <a:schemeClr val="tx1"/>
                </a:solidFill>
                <a:effectLst/>
                <a:highlight>
                  <a:srgbClr val="FFFFFF"/>
                </a:highlight>
                <a:latin typeface="Söhne"/>
              </a:rPr>
              <a:t>       - Bookings should be confirmed only after successful payment.</a:t>
            </a:r>
          </a:p>
          <a:p>
            <a:pPr algn="l"/>
            <a:r>
              <a:rPr lang="en-US" sz="1200" b="0" i="0" dirty="0">
                <a:solidFill>
                  <a:schemeClr val="tx1"/>
                </a:solidFill>
                <a:effectLst/>
                <a:highlight>
                  <a:srgbClr val="FFFFFF"/>
                </a:highlight>
                <a:latin typeface="Söhne"/>
              </a:rPr>
              <a:t>8. </a:t>
            </a:r>
            <a:r>
              <a:rPr lang="en-US" sz="1200" b="1" i="0" dirty="0">
                <a:solidFill>
                  <a:schemeClr val="tx1"/>
                </a:solidFill>
                <a:effectLst/>
                <a:highlight>
                  <a:srgbClr val="FFFFFF"/>
                </a:highlight>
                <a:latin typeface="Söhne"/>
              </a:rPr>
              <a:t>Search and Filter:</a:t>
            </a:r>
          </a:p>
          <a:p>
            <a:pPr algn="l"/>
            <a:r>
              <a:rPr lang="en-US" sz="1200" b="0" i="0" dirty="0">
                <a:solidFill>
                  <a:schemeClr val="tx1"/>
                </a:solidFill>
                <a:effectLst/>
                <a:highlight>
                  <a:srgbClr val="FFFFFF"/>
                </a:highlight>
                <a:latin typeface="Söhne"/>
              </a:rPr>
              <a:t>       - Users should be able to search for buses based on origin, destination, date, etc.</a:t>
            </a:r>
          </a:p>
          <a:p>
            <a:pPr algn="l"/>
            <a:r>
              <a:rPr lang="en-US" sz="1200" b="0" i="0" dirty="0">
                <a:solidFill>
                  <a:schemeClr val="tx1"/>
                </a:solidFill>
                <a:effectLst/>
                <a:highlight>
                  <a:srgbClr val="FFFFFF"/>
                </a:highlight>
                <a:latin typeface="Söhne"/>
              </a:rPr>
              <a:t>       - Filters should be provided to refine search results.</a:t>
            </a:r>
          </a:p>
          <a:p>
            <a:pPr algn="l"/>
            <a:r>
              <a:rPr lang="en-US" sz="1200" b="0" i="0" dirty="0">
                <a:solidFill>
                  <a:schemeClr val="tx1"/>
                </a:solidFill>
                <a:effectLst/>
                <a:highlight>
                  <a:srgbClr val="FFFFFF"/>
                </a:highlight>
                <a:latin typeface="Söhne"/>
              </a:rPr>
              <a:t>9</a:t>
            </a:r>
            <a:r>
              <a:rPr lang="en-US" sz="1200" b="1" i="0" dirty="0">
                <a:solidFill>
                  <a:schemeClr val="tx1"/>
                </a:solidFill>
                <a:effectLst/>
                <a:highlight>
                  <a:srgbClr val="FFFFFF"/>
                </a:highlight>
                <a:latin typeface="Söhne"/>
              </a:rPr>
              <a:t>. Notifications:</a:t>
            </a:r>
          </a:p>
          <a:p>
            <a:pPr algn="l"/>
            <a:r>
              <a:rPr lang="en-US" sz="1200" b="0" i="0" dirty="0">
                <a:solidFill>
                  <a:schemeClr val="tx1"/>
                </a:solidFill>
                <a:effectLst/>
                <a:highlight>
                  <a:srgbClr val="FFFFFF"/>
                </a:highlight>
                <a:latin typeface="Söhne"/>
              </a:rPr>
              <a:t>       - Email notifications should be sent to users upon successful booking, cancellation, etc.</a:t>
            </a:r>
          </a:p>
          <a:p>
            <a:pPr algn="l"/>
            <a:r>
              <a:rPr lang="en-US" sz="1200" b="0" i="0" dirty="0">
                <a:solidFill>
                  <a:schemeClr val="tx1"/>
                </a:solidFill>
                <a:effectLst/>
                <a:highlight>
                  <a:srgbClr val="FFFFFF"/>
                </a:highlight>
                <a:latin typeface="Söhne"/>
              </a:rPr>
              <a:t>       - Users should receive reminders about their upcoming bookings.</a:t>
            </a:r>
          </a:p>
          <a:p>
            <a:pPr algn="l"/>
            <a:r>
              <a:rPr lang="en-US" sz="1200" b="0" i="0" dirty="0">
                <a:solidFill>
                  <a:schemeClr val="tx1"/>
                </a:solidFill>
                <a:effectLst/>
                <a:highlight>
                  <a:srgbClr val="FFFFFF"/>
                </a:highlight>
                <a:latin typeface="Söhne"/>
              </a:rPr>
              <a:t>10. </a:t>
            </a:r>
            <a:r>
              <a:rPr lang="en-US" sz="1200" b="1" i="0" dirty="0">
                <a:solidFill>
                  <a:schemeClr val="tx1"/>
                </a:solidFill>
                <a:effectLst/>
                <a:highlight>
                  <a:srgbClr val="FFFFFF"/>
                </a:highlight>
                <a:latin typeface="Söhne"/>
              </a:rPr>
              <a:t>Reporting:</a:t>
            </a:r>
          </a:p>
          <a:p>
            <a:pPr algn="l"/>
            <a:r>
              <a:rPr lang="en-US" sz="1200" b="0" i="0" dirty="0">
                <a:solidFill>
                  <a:schemeClr val="tx1"/>
                </a:solidFill>
                <a:effectLst/>
                <a:highlight>
                  <a:srgbClr val="FFFFFF"/>
                </a:highlight>
                <a:latin typeface="Söhne"/>
              </a:rPr>
              <a:t>       - Generate reports for bookings, revenues, popular routes, etc.</a:t>
            </a:r>
          </a:p>
          <a:p>
            <a:pPr algn="l"/>
            <a:r>
              <a:rPr lang="en-US" sz="1200" b="0" i="0" dirty="0">
                <a:solidFill>
                  <a:schemeClr val="tx1"/>
                </a:solidFill>
                <a:effectLst/>
                <a:highlight>
                  <a:srgbClr val="FFFFFF"/>
                </a:highlight>
                <a:latin typeface="Söhne"/>
              </a:rPr>
              <a:t>       - Admin should be able to export reports in different formats (PDF, CSV, etc.).</a:t>
            </a:r>
          </a:p>
          <a:p>
            <a:pPr algn="l"/>
            <a:r>
              <a:rPr lang="en-US" sz="1200" b="0" i="0" dirty="0">
                <a:solidFill>
                  <a:schemeClr val="tx1"/>
                </a:solidFill>
                <a:effectLst/>
                <a:highlight>
                  <a:srgbClr val="FFFFFF"/>
                </a:highlight>
                <a:latin typeface="Söhne"/>
              </a:rPr>
              <a:t>11</a:t>
            </a:r>
            <a:r>
              <a:rPr lang="en-US" sz="1200" b="1" i="0" dirty="0">
                <a:solidFill>
                  <a:schemeClr val="tx1"/>
                </a:solidFill>
                <a:effectLst/>
                <a:highlight>
                  <a:srgbClr val="FFFFFF"/>
                </a:highlight>
                <a:latin typeface="Söhne"/>
              </a:rPr>
              <a:t>. Accessibility and Security:</a:t>
            </a:r>
          </a:p>
          <a:p>
            <a:pPr algn="l"/>
            <a:r>
              <a:rPr lang="en-US" sz="1200" b="0" i="0" dirty="0">
                <a:solidFill>
                  <a:schemeClr val="tx1"/>
                </a:solidFill>
                <a:effectLst/>
                <a:highlight>
                  <a:srgbClr val="FFFFFF"/>
                </a:highlight>
                <a:latin typeface="Söhne"/>
              </a:rPr>
              <a:t>       - Ensure the system is accessible to users with disabilities.</a:t>
            </a:r>
          </a:p>
          <a:p>
            <a:pPr algn="l"/>
            <a:r>
              <a:rPr lang="en-US" sz="1200" b="0" i="0" dirty="0">
                <a:solidFill>
                  <a:schemeClr val="tx1"/>
                </a:solidFill>
                <a:effectLst/>
                <a:highlight>
                  <a:srgbClr val="FFFFFF"/>
                </a:highlight>
                <a:latin typeface="Söhne"/>
              </a:rPr>
              <a:t>       - Implement security measures to prevent attacks such as CSRF, XSS, etc.</a:t>
            </a:r>
          </a:p>
          <a:p>
            <a:pPr algn="l"/>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12</a:t>
            </a:r>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 Responsive Design:</a:t>
            </a:r>
          </a:p>
          <a:p>
            <a:pPr algn="l"/>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     - The system should be responsive and work seamlessly across different devices (desktop, mobile, tablet).</a:t>
            </a:r>
          </a:p>
          <a:p>
            <a:pPr algn="l"/>
            <a:endParaRPr lang="en-US" sz="1200" b="0" i="0" dirty="0">
              <a:solidFill>
                <a:schemeClr val="tx1"/>
              </a:solidFill>
              <a:effectLst/>
              <a:highlight>
                <a:srgbClr val="FFFFFF"/>
              </a:highlight>
              <a:latin typeface="Cambria" panose="02040503050406030204" pitchFamily="18" charset="0"/>
              <a:ea typeface="Cambria" panose="02040503050406030204" pitchFamily="18" charset="0"/>
            </a:endParaRPr>
          </a:p>
          <a:p>
            <a:pPr algn="l"/>
            <a:endParaRPr lang="en-US" b="0" i="0" dirty="0">
              <a:solidFill>
                <a:schemeClr val="tx1"/>
              </a:solidFill>
              <a:effectLst/>
              <a:highlight>
                <a:srgbClr val="FFFFFF"/>
              </a:highlight>
              <a:latin typeface="Söhne"/>
            </a:endParaRPr>
          </a:p>
          <a:p>
            <a:pPr algn="l"/>
            <a:endParaRPr lang="en-US" b="0" i="0" dirty="0">
              <a:solidFill>
                <a:schemeClr val="tx1"/>
              </a:solidFill>
              <a:effectLst/>
              <a:highlight>
                <a:srgbClr val="FFFFFF"/>
              </a:highlight>
              <a:latin typeface="Söhne"/>
            </a:endParaRPr>
          </a:p>
          <a:p>
            <a:pPr algn="l"/>
            <a:endParaRPr lang="en-US" b="0" i="0" dirty="0">
              <a:solidFill>
                <a:schemeClr val="tx1"/>
              </a:solidFill>
              <a:effectLst/>
              <a:highlight>
                <a:srgbClr val="FFFFFF"/>
              </a:highlight>
              <a:latin typeface="Söhne"/>
            </a:endParaRPr>
          </a:p>
          <a:p>
            <a:pPr algn="l"/>
            <a:endParaRPr lang="en-US" b="0" i="0" dirty="0">
              <a:solidFill>
                <a:schemeClr val="tx1"/>
              </a:solidFill>
              <a:effectLst/>
              <a:highlight>
                <a:srgbClr val="FFFFFF"/>
              </a:highlight>
              <a:latin typeface="Söhne"/>
            </a:endParaRPr>
          </a:p>
          <a:p>
            <a:pPr algn="l"/>
            <a:endParaRPr lang="en-US" b="0" i="0" dirty="0">
              <a:solidFill>
                <a:schemeClr val="tx1"/>
              </a:solidFill>
              <a:effectLst/>
              <a:highlight>
                <a:srgbClr val="FFFFFF"/>
              </a:highlight>
              <a:latin typeface="Söhne"/>
            </a:endParaRPr>
          </a:p>
        </p:txBody>
      </p:sp>
    </p:spTree>
    <p:extLst>
      <p:ext uri="{BB962C8B-B14F-4D97-AF65-F5344CB8AC3E}">
        <p14:creationId xmlns:p14="http://schemas.microsoft.com/office/powerpoint/2010/main" val="346030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A7A49A8-0AAD-EED7-CE06-F143DB59CB14}"/>
              </a:ext>
            </a:extLst>
          </p:cNvPr>
          <p:cNvSpPr txBox="1"/>
          <p:nvPr/>
        </p:nvSpPr>
        <p:spPr>
          <a:xfrm>
            <a:off x="448374" y="1027479"/>
            <a:ext cx="8247251" cy="4047262"/>
          </a:xfrm>
          <a:prstGeom prst="rect">
            <a:avLst/>
          </a:prstGeom>
          <a:noFill/>
        </p:spPr>
        <p:txBody>
          <a:bodyPr wrap="square" rtlCol="0">
            <a:spAutoFit/>
          </a:bodyPr>
          <a:lstStyle/>
          <a:p>
            <a:pPr algn="l"/>
            <a:r>
              <a:rPr lang="en-US" sz="1100" b="1" i="0" dirty="0">
                <a:solidFill>
                  <a:schemeClr val="tx1"/>
                </a:solidFill>
                <a:effectLst/>
                <a:highlight>
                  <a:srgbClr val="FFFFFF"/>
                </a:highlight>
                <a:latin typeface="Cambria" panose="02040503050406030204" pitchFamily="18" charset="0"/>
                <a:ea typeface="Cambria" panose="02040503050406030204" pitchFamily="18" charset="0"/>
              </a:rPr>
              <a:t>1. Introduction:</a:t>
            </a:r>
          </a:p>
          <a:p>
            <a:pPr algn="l"/>
            <a:r>
              <a:rPr lang="en-US" sz="1100" b="0" i="0" dirty="0">
                <a:solidFill>
                  <a:schemeClr val="tx1"/>
                </a:solidFill>
                <a:effectLst/>
                <a:highlight>
                  <a:srgbClr val="FFFFFF"/>
                </a:highlight>
                <a:latin typeface="Cambria" panose="02040503050406030204" pitchFamily="18" charset="0"/>
                <a:ea typeface="Cambria" panose="02040503050406030204" pitchFamily="18" charset="0"/>
              </a:rPr>
              <a:t>            The Bus Reservation System aims to streamline the process of booking bus tickets for users and managing bus schedules and bookings for administrators.</a:t>
            </a:r>
          </a:p>
          <a:p>
            <a:pPr algn="l"/>
            <a:r>
              <a:rPr lang="en-US" sz="1100" b="1" i="0" dirty="0">
                <a:solidFill>
                  <a:schemeClr val="tx1"/>
                </a:solidFill>
                <a:effectLst/>
                <a:highlight>
                  <a:srgbClr val="FFFFFF"/>
                </a:highlight>
                <a:latin typeface="Cambria" panose="02040503050406030204" pitchFamily="18" charset="0"/>
                <a:ea typeface="Cambria" panose="02040503050406030204" pitchFamily="18" charset="0"/>
              </a:rPr>
              <a:t>2. Features:</a:t>
            </a:r>
          </a:p>
          <a:p>
            <a:pPr algn="l"/>
            <a:r>
              <a:rPr lang="en-US" sz="1100" b="1" i="0" dirty="0">
                <a:solidFill>
                  <a:schemeClr val="tx1"/>
                </a:solidFill>
                <a:effectLst/>
                <a:highlight>
                  <a:srgbClr val="FFFFFF"/>
                </a:highlight>
                <a:latin typeface="Cambria" panose="02040503050406030204" pitchFamily="18" charset="0"/>
                <a:ea typeface="Cambria" panose="02040503050406030204" pitchFamily="18" charset="0"/>
              </a:rPr>
              <a:t>           User Features:</a:t>
            </a:r>
          </a:p>
          <a:p>
            <a:pPr algn="l">
              <a:buFont typeface="Arial" panose="020B0604020202020204" pitchFamily="34" charset="0"/>
              <a:buChar char="•"/>
            </a:pPr>
            <a:r>
              <a:rPr lang="en-US" sz="1100" b="1" i="0" dirty="0">
                <a:solidFill>
                  <a:schemeClr val="tx1"/>
                </a:solidFill>
                <a:effectLst/>
                <a:highlight>
                  <a:srgbClr val="FFFFFF"/>
                </a:highlight>
                <a:latin typeface="Cambria" panose="02040503050406030204" pitchFamily="18" charset="0"/>
                <a:ea typeface="Cambria" panose="02040503050406030204" pitchFamily="18" charset="0"/>
              </a:rPr>
              <a:t>User Registration and Login</a:t>
            </a:r>
            <a:r>
              <a:rPr lang="en-US" sz="1100" b="0" i="0" dirty="0">
                <a:solidFill>
                  <a:schemeClr val="tx1"/>
                </a:solidFill>
                <a:effectLst/>
                <a:highlight>
                  <a:srgbClr val="FFFFFF"/>
                </a:highlight>
                <a:latin typeface="Cambria" panose="02040503050406030204" pitchFamily="18" charset="0"/>
                <a:ea typeface="Cambria" panose="02040503050406030204" pitchFamily="18" charset="0"/>
              </a:rPr>
              <a:t>: Users can register for an account and log in securely.</a:t>
            </a:r>
          </a:p>
          <a:p>
            <a:pPr algn="l">
              <a:buFont typeface="Arial" panose="020B0604020202020204" pitchFamily="34" charset="0"/>
              <a:buChar char="•"/>
            </a:pPr>
            <a:r>
              <a:rPr lang="en-US" sz="1100" b="1" i="0" dirty="0">
                <a:solidFill>
                  <a:schemeClr val="tx1"/>
                </a:solidFill>
                <a:effectLst/>
                <a:highlight>
                  <a:srgbClr val="FFFFFF"/>
                </a:highlight>
                <a:latin typeface="Cambria" panose="02040503050406030204" pitchFamily="18" charset="0"/>
                <a:ea typeface="Cambria" panose="02040503050406030204" pitchFamily="18" charset="0"/>
              </a:rPr>
              <a:t>Search and Filter</a:t>
            </a:r>
            <a:r>
              <a:rPr lang="en-US" sz="1100" b="0" i="0" dirty="0">
                <a:solidFill>
                  <a:schemeClr val="tx1"/>
                </a:solidFill>
                <a:effectLst/>
                <a:highlight>
                  <a:srgbClr val="FFFFFF"/>
                </a:highlight>
                <a:latin typeface="Cambria" panose="02040503050406030204" pitchFamily="18" charset="0"/>
                <a:ea typeface="Cambria" panose="02040503050406030204" pitchFamily="18" charset="0"/>
              </a:rPr>
              <a:t>: Users can search for bus routes based on origin, destination, and date. They can also apply filters to refine their search results.</a:t>
            </a:r>
          </a:p>
          <a:p>
            <a:pPr algn="l">
              <a:buFont typeface="Arial" panose="020B0604020202020204" pitchFamily="34" charset="0"/>
              <a:buChar char="•"/>
            </a:pPr>
            <a:r>
              <a:rPr lang="en-US" sz="1100" b="1" i="0" dirty="0">
                <a:solidFill>
                  <a:schemeClr val="tx1"/>
                </a:solidFill>
                <a:effectLst/>
                <a:highlight>
                  <a:srgbClr val="FFFFFF"/>
                </a:highlight>
                <a:latin typeface="Cambria" panose="02040503050406030204" pitchFamily="18" charset="0"/>
                <a:ea typeface="Cambria" panose="02040503050406030204" pitchFamily="18" charset="0"/>
              </a:rPr>
              <a:t>View Bus Details</a:t>
            </a:r>
            <a:r>
              <a:rPr lang="en-US" sz="1100" b="0" i="0" dirty="0">
                <a:solidFill>
                  <a:schemeClr val="tx1"/>
                </a:solidFill>
                <a:effectLst/>
                <a:highlight>
                  <a:srgbClr val="FFFFFF"/>
                </a:highlight>
                <a:latin typeface="Cambria" panose="02040503050406030204" pitchFamily="18" charset="0"/>
                <a:ea typeface="Cambria" panose="02040503050406030204" pitchFamily="18" charset="0"/>
              </a:rPr>
              <a:t>: Users can view details of available bus routes, schedules, fares, etc.</a:t>
            </a:r>
          </a:p>
          <a:p>
            <a:pPr algn="l">
              <a:buFont typeface="Arial" panose="020B0604020202020204" pitchFamily="34" charset="0"/>
              <a:buChar char="•"/>
            </a:pPr>
            <a:r>
              <a:rPr lang="en-US" sz="1100" b="1" i="0" dirty="0">
                <a:solidFill>
                  <a:schemeClr val="tx1"/>
                </a:solidFill>
                <a:effectLst/>
                <a:highlight>
                  <a:srgbClr val="FFFFFF"/>
                </a:highlight>
                <a:latin typeface="Cambria" panose="02040503050406030204" pitchFamily="18" charset="0"/>
                <a:ea typeface="Cambria" panose="02040503050406030204" pitchFamily="18" charset="0"/>
              </a:rPr>
              <a:t>Seat Selection</a:t>
            </a:r>
            <a:r>
              <a:rPr lang="en-US" sz="1100" b="0" i="0" dirty="0">
                <a:solidFill>
                  <a:schemeClr val="tx1"/>
                </a:solidFill>
                <a:effectLst/>
                <a:highlight>
                  <a:srgbClr val="FFFFFF"/>
                </a:highlight>
                <a:latin typeface="Cambria" panose="02040503050406030204" pitchFamily="18" charset="0"/>
                <a:ea typeface="Cambria" panose="02040503050406030204" pitchFamily="18" charset="0"/>
              </a:rPr>
              <a:t>: Users can select seats from available ones for a particular bus schedule.</a:t>
            </a:r>
          </a:p>
          <a:p>
            <a:pPr algn="l">
              <a:buFont typeface="Arial" panose="020B0604020202020204" pitchFamily="34" charset="0"/>
              <a:buChar char="•"/>
            </a:pPr>
            <a:r>
              <a:rPr lang="en-US" sz="1100" b="1" i="0" dirty="0">
                <a:solidFill>
                  <a:schemeClr val="tx1"/>
                </a:solidFill>
                <a:effectLst/>
                <a:highlight>
                  <a:srgbClr val="FFFFFF"/>
                </a:highlight>
                <a:latin typeface="Cambria" panose="02040503050406030204" pitchFamily="18" charset="0"/>
                <a:ea typeface="Cambria" panose="02040503050406030204" pitchFamily="18" charset="0"/>
              </a:rPr>
              <a:t>Booking</a:t>
            </a:r>
            <a:r>
              <a:rPr lang="en-US" sz="1100" b="0" i="0" dirty="0">
                <a:solidFill>
                  <a:schemeClr val="tx1"/>
                </a:solidFill>
                <a:effectLst/>
                <a:highlight>
                  <a:srgbClr val="FFFFFF"/>
                </a:highlight>
                <a:latin typeface="Cambria" panose="02040503050406030204" pitchFamily="18" charset="0"/>
                <a:ea typeface="Cambria" panose="02040503050406030204" pitchFamily="18" charset="0"/>
              </a:rPr>
              <a:t>: Users can book seats by providing necessary details and making payments securely.</a:t>
            </a:r>
          </a:p>
          <a:p>
            <a:pPr algn="l">
              <a:buFont typeface="Arial" panose="020B0604020202020204" pitchFamily="34" charset="0"/>
              <a:buChar char="•"/>
            </a:pPr>
            <a:r>
              <a:rPr lang="en-US" sz="1100" b="1" i="0" dirty="0">
                <a:solidFill>
                  <a:schemeClr val="tx1"/>
                </a:solidFill>
                <a:effectLst/>
                <a:highlight>
                  <a:srgbClr val="FFFFFF"/>
                </a:highlight>
                <a:latin typeface="Cambria" panose="02040503050406030204" pitchFamily="18" charset="0"/>
                <a:ea typeface="Cambria" panose="02040503050406030204" pitchFamily="18" charset="0"/>
              </a:rPr>
              <a:t>View and Manage Bookings</a:t>
            </a:r>
            <a:r>
              <a:rPr lang="en-US" sz="1100" b="0" i="0" dirty="0">
                <a:solidFill>
                  <a:schemeClr val="tx1"/>
                </a:solidFill>
                <a:effectLst/>
                <a:highlight>
                  <a:srgbClr val="FFFFFF"/>
                </a:highlight>
                <a:latin typeface="Cambria" panose="02040503050406030204" pitchFamily="18" charset="0"/>
                <a:ea typeface="Cambria" panose="02040503050406030204" pitchFamily="18" charset="0"/>
              </a:rPr>
              <a:t>: Users can view their booking history, cancel bookings, and update details.</a:t>
            </a:r>
          </a:p>
          <a:p>
            <a:pPr algn="l">
              <a:buFont typeface="Arial" panose="020B0604020202020204" pitchFamily="34" charset="0"/>
              <a:buChar char="•"/>
            </a:pPr>
            <a:r>
              <a:rPr lang="en-US" sz="1100" b="1" i="0" dirty="0">
                <a:solidFill>
                  <a:schemeClr val="tx1"/>
                </a:solidFill>
                <a:effectLst/>
                <a:highlight>
                  <a:srgbClr val="FFFFFF"/>
                </a:highlight>
                <a:latin typeface="Cambria" panose="02040503050406030204" pitchFamily="18" charset="0"/>
                <a:ea typeface="Cambria" panose="02040503050406030204" pitchFamily="18" charset="0"/>
              </a:rPr>
              <a:t>Notifications</a:t>
            </a:r>
            <a:r>
              <a:rPr lang="en-US" sz="1100" b="0" i="0" dirty="0">
                <a:solidFill>
                  <a:schemeClr val="tx1"/>
                </a:solidFill>
                <a:effectLst/>
                <a:highlight>
                  <a:srgbClr val="FFFFFF"/>
                </a:highlight>
                <a:latin typeface="Cambria" panose="02040503050406030204" pitchFamily="18" charset="0"/>
                <a:ea typeface="Cambria" panose="02040503050406030204" pitchFamily="18" charset="0"/>
              </a:rPr>
              <a:t>: Users receive email notifications for booking confirmation, cancellation, reminders, etc.</a:t>
            </a:r>
          </a:p>
          <a:p>
            <a:pPr algn="l"/>
            <a:r>
              <a:rPr lang="en-US" sz="1100" b="1" i="0" dirty="0">
                <a:solidFill>
                  <a:schemeClr val="tx1"/>
                </a:solidFill>
                <a:effectLst/>
                <a:highlight>
                  <a:srgbClr val="FFFFFF"/>
                </a:highlight>
                <a:latin typeface="Cambria" panose="02040503050406030204" pitchFamily="18" charset="0"/>
                <a:ea typeface="Cambria" panose="02040503050406030204" pitchFamily="18" charset="0"/>
              </a:rPr>
              <a:t>            Admin Features:</a:t>
            </a:r>
          </a:p>
          <a:p>
            <a:pPr algn="l">
              <a:buFont typeface="Arial" panose="020B0604020202020204" pitchFamily="34" charset="0"/>
              <a:buChar char="•"/>
            </a:pPr>
            <a:r>
              <a:rPr lang="en-US" sz="1100" b="1" i="0" dirty="0">
                <a:solidFill>
                  <a:schemeClr val="tx1"/>
                </a:solidFill>
                <a:effectLst/>
                <a:highlight>
                  <a:srgbClr val="FFFFFF"/>
                </a:highlight>
                <a:latin typeface="Cambria" panose="02040503050406030204" pitchFamily="18" charset="0"/>
                <a:ea typeface="Cambria" panose="02040503050406030204" pitchFamily="18" charset="0"/>
              </a:rPr>
              <a:t>Admin Dashboard</a:t>
            </a:r>
            <a:r>
              <a:rPr lang="en-US" sz="1100" b="0" i="0" dirty="0">
                <a:solidFill>
                  <a:schemeClr val="tx1"/>
                </a:solidFill>
                <a:effectLst/>
                <a:highlight>
                  <a:srgbClr val="FFFFFF"/>
                </a:highlight>
                <a:latin typeface="Cambria" panose="02040503050406030204" pitchFamily="18" charset="0"/>
                <a:ea typeface="Cambria" panose="02040503050406030204" pitchFamily="18" charset="0"/>
              </a:rPr>
              <a:t>: Admins have access to a dashboard for managing bus routes, schedules, and bookings.</a:t>
            </a:r>
          </a:p>
          <a:p>
            <a:pPr algn="l">
              <a:buFont typeface="Arial" panose="020B0604020202020204" pitchFamily="34" charset="0"/>
              <a:buChar char="•"/>
            </a:pPr>
            <a:r>
              <a:rPr lang="en-US" sz="1100" b="1" i="0" dirty="0">
                <a:solidFill>
                  <a:schemeClr val="tx1"/>
                </a:solidFill>
                <a:effectLst/>
                <a:highlight>
                  <a:srgbClr val="FFFFFF"/>
                </a:highlight>
                <a:latin typeface="Cambria" panose="02040503050406030204" pitchFamily="18" charset="0"/>
                <a:ea typeface="Cambria" panose="02040503050406030204" pitchFamily="18" charset="0"/>
              </a:rPr>
              <a:t>Bus Route Management</a:t>
            </a:r>
            <a:r>
              <a:rPr lang="en-US" sz="1100" b="0" i="0" dirty="0">
                <a:solidFill>
                  <a:schemeClr val="tx1"/>
                </a:solidFill>
                <a:effectLst/>
                <a:highlight>
                  <a:srgbClr val="FFFFFF"/>
                </a:highlight>
                <a:latin typeface="Cambria" panose="02040503050406030204" pitchFamily="18" charset="0"/>
                <a:ea typeface="Cambria" panose="02040503050406030204" pitchFamily="18" charset="0"/>
              </a:rPr>
              <a:t>: Admins can add, edit, and delete bus routes with details like origin, destination, fare, etc.</a:t>
            </a:r>
          </a:p>
          <a:p>
            <a:pPr algn="l">
              <a:buFont typeface="Arial" panose="020B0604020202020204" pitchFamily="34" charset="0"/>
              <a:buChar char="•"/>
            </a:pPr>
            <a:r>
              <a:rPr lang="en-US" sz="1100" b="1" i="0" dirty="0">
                <a:solidFill>
                  <a:schemeClr val="tx1"/>
                </a:solidFill>
                <a:effectLst/>
                <a:highlight>
                  <a:srgbClr val="FFFFFF"/>
                </a:highlight>
                <a:latin typeface="Cambria" panose="02040503050406030204" pitchFamily="18" charset="0"/>
                <a:ea typeface="Cambria" panose="02040503050406030204" pitchFamily="18" charset="0"/>
              </a:rPr>
              <a:t>Bus Schedule Management</a:t>
            </a:r>
            <a:r>
              <a:rPr lang="en-US" sz="1100" b="0" i="0" dirty="0">
                <a:solidFill>
                  <a:schemeClr val="tx1"/>
                </a:solidFill>
                <a:effectLst/>
                <a:highlight>
                  <a:srgbClr val="FFFFFF"/>
                </a:highlight>
                <a:latin typeface="Cambria" panose="02040503050406030204" pitchFamily="18" charset="0"/>
                <a:ea typeface="Cambria" panose="02040503050406030204" pitchFamily="18" charset="0"/>
              </a:rPr>
              <a:t>: Admins can set up schedules for each bus route with details like departure date, time, bus type, available seats, etc.</a:t>
            </a:r>
          </a:p>
          <a:p>
            <a:pPr algn="l">
              <a:buFont typeface="Arial" panose="020B0604020202020204" pitchFamily="34" charset="0"/>
              <a:buChar char="•"/>
            </a:pPr>
            <a:r>
              <a:rPr lang="en-US" sz="1100" b="1" i="0" dirty="0">
                <a:solidFill>
                  <a:schemeClr val="tx1"/>
                </a:solidFill>
                <a:effectLst/>
                <a:highlight>
                  <a:srgbClr val="FFFFFF"/>
                </a:highlight>
                <a:latin typeface="Cambria" panose="02040503050406030204" pitchFamily="18" charset="0"/>
                <a:ea typeface="Cambria" panose="02040503050406030204" pitchFamily="18" charset="0"/>
              </a:rPr>
              <a:t>Booking Management</a:t>
            </a:r>
            <a:r>
              <a:rPr lang="en-US" sz="1100" b="0" i="0" dirty="0">
                <a:solidFill>
                  <a:schemeClr val="tx1"/>
                </a:solidFill>
                <a:effectLst/>
                <a:highlight>
                  <a:srgbClr val="FFFFFF"/>
                </a:highlight>
                <a:latin typeface="Cambria" panose="02040503050406030204" pitchFamily="18" charset="0"/>
                <a:ea typeface="Cambria" panose="02040503050406030204" pitchFamily="18" charset="0"/>
              </a:rPr>
              <a:t>: Admins can view all bookings, manage them (cancel, update, etc.), and generate reports.</a:t>
            </a:r>
          </a:p>
          <a:p>
            <a:pPr algn="l">
              <a:buFont typeface="Arial" panose="020B0604020202020204" pitchFamily="34" charset="0"/>
              <a:buChar char="•"/>
            </a:pPr>
            <a:r>
              <a:rPr lang="en-US" sz="1100" b="1" i="0" dirty="0">
                <a:solidFill>
                  <a:schemeClr val="tx1"/>
                </a:solidFill>
                <a:effectLst/>
                <a:highlight>
                  <a:srgbClr val="FFFFFF"/>
                </a:highlight>
                <a:latin typeface="Cambria" panose="02040503050406030204" pitchFamily="18" charset="0"/>
                <a:ea typeface="Cambria" panose="02040503050406030204" pitchFamily="18" charset="0"/>
              </a:rPr>
              <a:t>Reporting</a:t>
            </a:r>
            <a:r>
              <a:rPr lang="en-US" sz="1100" b="0" i="0" dirty="0">
                <a:solidFill>
                  <a:schemeClr val="tx1"/>
                </a:solidFill>
                <a:effectLst/>
                <a:highlight>
                  <a:srgbClr val="FFFFFF"/>
                </a:highlight>
                <a:latin typeface="Cambria" panose="02040503050406030204" pitchFamily="18" charset="0"/>
                <a:ea typeface="Cambria" panose="02040503050406030204" pitchFamily="18" charset="0"/>
              </a:rPr>
              <a:t>: Admins can generate reports for bookings, revenues, popular routes, etc.</a:t>
            </a:r>
          </a:p>
          <a:p>
            <a:pPr algn="l"/>
            <a:endParaRPr lang="en-US" sz="1100" b="0" i="0" dirty="0">
              <a:solidFill>
                <a:schemeClr val="tx1"/>
              </a:solidFill>
              <a:effectLst/>
              <a:highlight>
                <a:srgbClr val="FFFFFF"/>
              </a:highlight>
              <a:latin typeface="Cambria" panose="02040503050406030204" pitchFamily="18" charset="0"/>
              <a:ea typeface="Cambria" panose="02040503050406030204" pitchFamily="18" charset="0"/>
            </a:endParaRPr>
          </a:p>
          <a:p>
            <a:pPr algn="l"/>
            <a:endParaRPr lang="en-US" sz="1200" b="0" i="0" dirty="0">
              <a:solidFill>
                <a:srgbClr val="ECECEC"/>
              </a:solidFill>
              <a:effectLst/>
              <a:highlight>
                <a:srgbClr val="212121"/>
              </a:highlight>
              <a:latin typeface="Söhne"/>
            </a:endParaRPr>
          </a:p>
          <a:p>
            <a:pPr algn="l"/>
            <a:endParaRPr lang="en-US" b="0" i="0" dirty="0">
              <a:solidFill>
                <a:srgbClr val="ECECEC"/>
              </a:solidFill>
              <a:effectLst/>
              <a:highlight>
                <a:srgbClr val="212121"/>
              </a:highlight>
              <a:latin typeface="Söhne"/>
            </a:endParaRPr>
          </a:p>
        </p:txBody>
      </p:sp>
    </p:spTree>
    <p:extLst>
      <p:ext uri="{BB962C8B-B14F-4D97-AF65-F5344CB8AC3E}">
        <p14:creationId xmlns:p14="http://schemas.microsoft.com/office/powerpoint/2010/main" val="1284633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987BEF-9B22-7E63-5EF8-99E40FABFF41}"/>
              </a:ext>
            </a:extLst>
          </p:cNvPr>
          <p:cNvSpPr txBox="1"/>
          <p:nvPr/>
        </p:nvSpPr>
        <p:spPr>
          <a:xfrm>
            <a:off x="304801" y="624468"/>
            <a:ext cx="8318809" cy="4431983"/>
          </a:xfrm>
          <a:prstGeom prst="rect">
            <a:avLst/>
          </a:prstGeom>
          <a:noFill/>
        </p:spPr>
        <p:txBody>
          <a:bodyPr wrap="square" rtlCol="0">
            <a:spAutoFit/>
          </a:bodyPr>
          <a:lstStyle/>
          <a:p>
            <a:pPr algn="l"/>
            <a:r>
              <a:rPr lang="en-IN" b="1" i="0" dirty="0">
                <a:solidFill>
                  <a:schemeClr val="tx1"/>
                </a:solidFill>
                <a:effectLst/>
                <a:highlight>
                  <a:srgbClr val="FFFFFF"/>
                </a:highlight>
                <a:latin typeface="Cambria" panose="02040503050406030204" pitchFamily="18" charset="0"/>
                <a:ea typeface="Cambria" panose="02040503050406030204" pitchFamily="18" charset="0"/>
              </a:rPr>
              <a:t>3. Technology Stack:</a:t>
            </a:r>
          </a:p>
          <a:p>
            <a:pPr algn="l">
              <a:buFont typeface="Arial" panose="020B0604020202020204" pitchFamily="34" charset="0"/>
              <a:buChar char="•"/>
            </a:pPr>
            <a:r>
              <a:rPr lang="en-IN" sz="1200" b="1" i="0" dirty="0">
                <a:solidFill>
                  <a:schemeClr val="tx1"/>
                </a:solidFill>
                <a:effectLst/>
                <a:highlight>
                  <a:srgbClr val="FFFFFF"/>
                </a:highlight>
                <a:latin typeface="Cambria" panose="02040503050406030204" pitchFamily="18" charset="0"/>
                <a:ea typeface="Cambria" panose="02040503050406030204" pitchFamily="18" charset="0"/>
              </a:rPr>
              <a:t>Backend</a:t>
            </a:r>
            <a:r>
              <a:rPr lang="en-IN" sz="1200" b="0" i="0" dirty="0">
                <a:solidFill>
                  <a:schemeClr val="tx1"/>
                </a:solidFill>
                <a:effectLst/>
                <a:highlight>
                  <a:srgbClr val="FFFFFF"/>
                </a:highlight>
                <a:latin typeface="Cambria" panose="02040503050406030204" pitchFamily="18" charset="0"/>
                <a:ea typeface="Cambria" panose="02040503050406030204" pitchFamily="18" charset="0"/>
              </a:rPr>
              <a:t>: Python with Django framework for server-side logic.</a:t>
            </a:r>
          </a:p>
          <a:p>
            <a:pPr algn="l">
              <a:buFont typeface="Arial" panose="020B0604020202020204" pitchFamily="34" charset="0"/>
              <a:buChar char="•"/>
            </a:pPr>
            <a:r>
              <a:rPr lang="en-IN" sz="1200" b="1" i="0" dirty="0">
                <a:solidFill>
                  <a:schemeClr val="tx1"/>
                </a:solidFill>
                <a:effectLst/>
                <a:highlight>
                  <a:srgbClr val="FFFFFF"/>
                </a:highlight>
                <a:latin typeface="Cambria" panose="02040503050406030204" pitchFamily="18" charset="0"/>
                <a:ea typeface="Cambria" panose="02040503050406030204" pitchFamily="18" charset="0"/>
              </a:rPr>
              <a:t>Frontend</a:t>
            </a:r>
            <a:r>
              <a:rPr lang="en-IN" sz="1200" b="0" i="0" dirty="0">
                <a:solidFill>
                  <a:schemeClr val="tx1"/>
                </a:solidFill>
                <a:effectLst/>
                <a:highlight>
                  <a:srgbClr val="FFFFFF"/>
                </a:highlight>
                <a:latin typeface="Cambria" panose="02040503050406030204" pitchFamily="18" charset="0"/>
                <a:ea typeface="Cambria" panose="02040503050406030204" pitchFamily="18" charset="0"/>
              </a:rPr>
              <a:t>: HTML, CSS, JavaScript for user interface.</a:t>
            </a:r>
          </a:p>
          <a:p>
            <a:pPr algn="l">
              <a:buFont typeface="Arial" panose="020B0604020202020204" pitchFamily="34" charset="0"/>
              <a:buChar char="•"/>
            </a:pPr>
            <a:r>
              <a:rPr lang="en-IN" sz="1200" b="1" i="0" dirty="0">
                <a:solidFill>
                  <a:schemeClr val="tx1"/>
                </a:solidFill>
                <a:effectLst/>
                <a:highlight>
                  <a:srgbClr val="FFFFFF"/>
                </a:highlight>
                <a:latin typeface="Cambria" panose="02040503050406030204" pitchFamily="18" charset="0"/>
                <a:ea typeface="Cambria" panose="02040503050406030204" pitchFamily="18" charset="0"/>
              </a:rPr>
              <a:t>Database</a:t>
            </a:r>
            <a:r>
              <a:rPr lang="en-IN" sz="1200" b="0" i="0" dirty="0">
                <a:solidFill>
                  <a:schemeClr val="tx1"/>
                </a:solidFill>
                <a:effectLst/>
                <a:highlight>
                  <a:srgbClr val="FFFFFF"/>
                </a:highlight>
                <a:latin typeface="Cambria" panose="02040503050406030204" pitchFamily="18" charset="0"/>
                <a:ea typeface="Cambria" panose="02040503050406030204" pitchFamily="18" charset="0"/>
              </a:rPr>
              <a:t>: PostgreSQL for storing bus routes, schedules, bookings, etc.</a:t>
            </a:r>
          </a:p>
          <a:p>
            <a:pPr algn="l">
              <a:buFont typeface="Arial" panose="020B0604020202020204" pitchFamily="34" charset="0"/>
              <a:buChar char="•"/>
            </a:pPr>
            <a:r>
              <a:rPr lang="en-IN" sz="1200" b="1" i="0" dirty="0">
                <a:solidFill>
                  <a:schemeClr val="tx1"/>
                </a:solidFill>
                <a:effectLst/>
                <a:highlight>
                  <a:srgbClr val="FFFFFF"/>
                </a:highlight>
                <a:latin typeface="Cambria" panose="02040503050406030204" pitchFamily="18" charset="0"/>
                <a:ea typeface="Cambria" panose="02040503050406030204" pitchFamily="18" charset="0"/>
              </a:rPr>
              <a:t>Payment Integration</a:t>
            </a:r>
            <a:r>
              <a:rPr lang="en-IN" sz="1200" b="0" i="0" dirty="0">
                <a:solidFill>
                  <a:schemeClr val="tx1"/>
                </a:solidFill>
                <a:effectLst/>
                <a:highlight>
                  <a:srgbClr val="FFFFFF"/>
                </a:highlight>
                <a:latin typeface="Cambria" panose="02040503050406030204" pitchFamily="18" charset="0"/>
                <a:ea typeface="Cambria" panose="02040503050406030204" pitchFamily="18" charset="0"/>
              </a:rPr>
              <a:t>: Integration with a payment gateway API for processing payments securely.</a:t>
            </a:r>
          </a:p>
          <a:p>
            <a:pPr algn="l">
              <a:buFont typeface="Arial" panose="020B0604020202020204" pitchFamily="34" charset="0"/>
              <a:buChar char="•"/>
            </a:pPr>
            <a:r>
              <a:rPr lang="en-IN" sz="1200" b="1" i="0" dirty="0">
                <a:solidFill>
                  <a:schemeClr val="tx1"/>
                </a:solidFill>
                <a:effectLst/>
                <a:highlight>
                  <a:srgbClr val="FFFFFF"/>
                </a:highlight>
                <a:latin typeface="Cambria" panose="02040503050406030204" pitchFamily="18" charset="0"/>
                <a:ea typeface="Cambria" panose="02040503050406030204" pitchFamily="18" charset="0"/>
              </a:rPr>
              <a:t>Email Service</a:t>
            </a:r>
            <a:r>
              <a:rPr lang="en-IN" sz="1200" b="0" i="0" dirty="0">
                <a:solidFill>
                  <a:schemeClr val="tx1"/>
                </a:solidFill>
                <a:effectLst/>
                <a:highlight>
                  <a:srgbClr val="FFFFFF"/>
                </a:highlight>
                <a:latin typeface="Cambria" panose="02040503050406030204" pitchFamily="18" charset="0"/>
                <a:ea typeface="Cambria" panose="02040503050406030204" pitchFamily="18" charset="0"/>
              </a:rPr>
              <a:t>: Integration with an email service provider for sending notifications.</a:t>
            </a:r>
          </a:p>
          <a:p>
            <a:pPr algn="l"/>
            <a:r>
              <a:rPr lang="en-US" b="1" i="0" dirty="0">
                <a:solidFill>
                  <a:schemeClr val="tx1"/>
                </a:solidFill>
                <a:effectLst/>
                <a:highlight>
                  <a:srgbClr val="FFFFFF"/>
                </a:highlight>
                <a:latin typeface="Cambria" panose="02040503050406030204" pitchFamily="18" charset="0"/>
                <a:ea typeface="Cambria" panose="02040503050406030204" pitchFamily="18" charset="0"/>
              </a:rPr>
              <a:t>4. Implementation Details:</a:t>
            </a:r>
          </a:p>
          <a:p>
            <a:pPr algn="l">
              <a:buFont typeface="Arial" panose="020B0604020202020204" pitchFamily="34" charset="0"/>
              <a:buChar char="•"/>
            </a:pPr>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Authentication</a:t>
            </a: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 Secure user authentication using Django's authentication system.</a:t>
            </a:r>
          </a:p>
          <a:p>
            <a:pPr algn="l">
              <a:buFont typeface="Arial" panose="020B0604020202020204" pitchFamily="34" charset="0"/>
              <a:buChar char="•"/>
            </a:pPr>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Data Modeling</a:t>
            </a: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 Define models for bus routes, schedules, bookings, users, etc., using Django's ORM.</a:t>
            </a:r>
          </a:p>
          <a:p>
            <a:pPr algn="l">
              <a:buFont typeface="Arial" panose="020B0604020202020204" pitchFamily="34" charset="0"/>
              <a:buChar char="•"/>
            </a:pPr>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Views and Templates</a:t>
            </a: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 Create views and templates for displaying bus routes, schedules, booking forms, etc.</a:t>
            </a:r>
          </a:p>
          <a:p>
            <a:pPr algn="l">
              <a:buFont typeface="Arial" panose="020B0604020202020204" pitchFamily="34" charset="0"/>
              <a:buChar char="•"/>
            </a:pPr>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Forms and Validation</a:t>
            </a: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 Implement forms for user registration, login, booking, etc., with proper validation.</a:t>
            </a:r>
          </a:p>
          <a:p>
            <a:pPr algn="l">
              <a:buFont typeface="Arial" panose="020B0604020202020204" pitchFamily="34" charset="0"/>
              <a:buChar char="•"/>
            </a:pPr>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Payment Integration</a:t>
            </a: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 Integrate a payment gateway API for processing payments during booking.</a:t>
            </a:r>
          </a:p>
          <a:p>
            <a:pPr algn="l">
              <a:buFont typeface="Arial" panose="020B0604020202020204" pitchFamily="34" charset="0"/>
              <a:buChar char="•"/>
            </a:pPr>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Email Notifications</a:t>
            </a: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 Implement email notifications for booking confirmation, cancellation, reminders, etc.</a:t>
            </a:r>
          </a:p>
          <a:p>
            <a:pPr algn="l">
              <a:buFont typeface="Arial" panose="020B0604020202020204" pitchFamily="34" charset="0"/>
              <a:buChar char="•"/>
            </a:pPr>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Security Measures</a:t>
            </a: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 Implement security measures to prevent attacks such as CSRF, XSS, etc.</a:t>
            </a:r>
          </a:p>
          <a:p>
            <a:pPr algn="l">
              <a:buFont typeface="Arial" panose="020B0604020202020204" pitchFamily="34" charset="0"/>
              <a:buChar char="•"/>
            </a:pPr>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Responsive Design</a:t>
            </a: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 Ensure the application is responsive and works well on different devices.</a:t>
            </a:r>
          </a:p>
          <a:p>
            <a:pPr algn="l"/>
            <a:r>
              <a:rPr lang="en-IN" b="1" i="0" dirty="0">
                <a:solidFill>
                  <a:schemeClr val="tx1"/>
                </a:solidFill>
                <a:effectLst/>
                <a:highlight>
                  <a:srgbClr val="FFFFFF"/>
                </a:highlight>
                <a:latin typeface="Cambria" panose="02040503050406030204" pitchFamily="18" charset="0"/>
                <a:ea typeface="Cambria" panose="02040503050406030204" pitchFamily="18" charset="0"/>
              </a:rPr>
              <a:t>5. Deployment:</a:t>
            </a:r>
          </a:p>
          <a:p>
            <a:pPr algn="l">
              <a:buFont typeface="Arial" panose="020B0604020202020204" pitchFamily="34" charset="0"/>
              <a:buChar char="•"/>
            </a:pPr>
            <a:r>
              <a:rPr lang="en-IN" sz="1200" b="1" i="0" dirty="0">
                <a:solidFill>
                  <a:schemeClr val="tx1"/>
                </a:solidFill>
                <a:effectLst/>
                <a:highlight>
                  <a:srgbClr val="FFFFFF"/>
                </a:highlight>
                <a:latin typeface="Cambria" panose="02040503050406030204" pitchFamily="18" charset="0"/>
                <a:ea typeface="Cambria" panose="02040503050406030204" pitchFamily="18" charset="0"/>
              </a:rPr>
              <a:t>Server Setup</a:t>
            </a:r>
            <a:r>
              <a:rPr lang="en-IN" sz="1200" b="0" i="0" dirty="0">
                <a:solidFill>
                  <a:schemeClr val="tx1"/>
                </a:solidFill>
                <a:effectLst/>
                <a:highlight>
                  <a:srgbClr val="FFFFFF"/>
                </a:highlight>
                <a:latin typeface="Cambria" panose="02040503050406030204" pitchFamily="18" charset="0"/>
                <a:ea typeface="Cambria" panose="02040503050406030204" pitchFamily="18" charset="0"/>
              </a:rPr>
              <a:t>: Deploy the application on a web server (e.g., AWS, Heroku).</a:t>
            </a:r>
          </a:p>
          <a:p>
            <a:pPr algn="l">
              <a:buFont typeface="Arial" panose="020B0604020202020204" pitchFamily="34" charset="0"/>
              <a:buChar char="•"/>
            </a:pPr>
            <a:r>
              <a:rPr lang="en-IN" sz="1200" b="1" i="0" dirty="0">
                <a:solidFill>
                  <a:schemeClr val="tx1"/>
                </a:solidFill>
                <a:effectLst/>
                <a:highlight>
                  <a:srgbClr val="FFFFFF"/>
                </a:highlight>
                <a:latin typeface="Cambria" panose="02040503050406030204" pitchFamily="18" charset="0"/>
                <a:ea typeface="Cambria" panose="02040503050406030204" pitchFamily="18" charset="0"/>
              </a:rPr>
              <a:t>Database Setup</a:t>
            </a:r>
            <a:r>
              <a:rPr lang="en-IN" sz="1200" b="0" i="0" dirty="0">
                <a:solidFill>
                  <a:schemeClr val="tx1"/>
                </a:solidFill>
                <a:effectLst/>
                <a:highlight>
                  <a:srgbClr val="FFFFFF"/>
                </a:highlight>
                <a:latin typeface="Cambria" panose="02040503050406030204" pitchFamily="18" charset="0"/>
                <a:ea typeface="Cambria" panose="02040503050406030204" pitchFamily="18" charset="0"/>
              </a:rPr>
              <a:t>: Set up PostgreSQL database for storing application data.</a:t>
            </a:r>
          </a:p>
          <a:p>
            <a:pPr algn="l">
              <a:buFont typeface="Arial" panose="020B0604020202020204" pitchFamily="34" charset="0"/>
              <a:buChar char="•"/>
            </a:pPr>
            <a:r>
              <a:rPr lang="en-IN" sz="1200" b="1" i="0" dirty="0">
                <a:solidFill>
                  <a:schemeClr val="tx1"/>
                </a:solidFill>
                <a:effectLst/>
                <a:highlight>
                  <a:srgbClr val="FFFFFF"/>
                </a:highlight>
                <a:latin typeface="Cambria" panose="02040503050406030204" pitchFamily="18" charset="0"/>
                <a:ea typeface="Cambria" panose="02040503050406030204" pitchFamily="18" charset="0"/>
              </a:rPr>
              <a:t>Domain Configuration</a:t>
            </a:r>
            <a:r>
              <a:rPr lang="en-IN" sz="1200" b="0" i="0" dirty="0">
                <a:solidFill>
                  <a:schemeClr val="tx1"/>
                </a:solidFill>
                <a:effectLst/>
                <a:highlight>
                  <a:srgbClr val="FFFFFF"/>
                </a:highlight>
                <a:latin typeface="Cambria" panose="02040503050406030204" pitchFamily="18" charset="0"/>
                <a:ea typeface="Cambria" panose="02040503050406030204" pitchFamily="18" charset="0"/>
              </a:rPr>
              <a:t>: Configure domain and SSL certificate for secure communication.</a:t>
            </a:r>
          </a:p>
          <a:p>
            <a:pPr algn="l">
              <a:buFont typeface="Arial" panose="020B0604020202020204" pitchFamily="34" charset="0"/>
              <a:buChar char="•"/>
            </a:pPr>
            <a:r>
              <a:rPr lang="en-IN" sz="1200" b="1" i="0" dirty="0">
                <a:solidFill>
                  <a:schemeClr val="tx1"/>
                </a:solidFill>
                <a:effectLst/>
                <a:highlight>
                  <a:srgbClr val="FFFFFF"/>
                </a:highlight>
                <a:latin typeface="Cambria" panose="02040503050406030204" pitchFamily="18" charset="0"/>
                <a:ea typeface="Cambria" panose="02040503050406030204" pitchFamily="18" charset="0"/>
              </a:rPr>
              <a:t>Monitoring and Maintenance</a:t>
            </a:r>
            <a:r>
              <a:rPr lang="en-IN" sz="1200" b="0" i="0" dirty="0">
                <a:solidFill>
                  <a:schemeClr val="tx1"/>
                </a:solidFill>
                <a:effectLst/>
                <a:highlight>
                  <a:srgbClr val="FFFFFF"/>
                </a:highlight>
                <a:latin typeface="Cambria" panose="02040503050406030204" pitchFamily="18" charset="0"/>
                <a:ea typeface="Cambria" panose="02040503050406030204" pitchFamily="18" charset="0"/>
              </a:rPr>
              <a:t>: Monitor application performance, security, and availability, and perform regular maintenance tasks.</a:t>
            </a:r>
          </a:p>
          <a:p>
            <a:pPr algn="l"/>
            <a:endParaRPr lang="en-US" sz="1200" b="0" i="0" dirty="0">
              <a:solidFill>
                <a:schemeClr val="tx1"/>
              </a:solidFill>
              <a:effectLst/>
              <a:highlight>
                <a:srgbClr val="FFFFFF"/>
              </a:highlight>
              <a:latin typeface="Cambria" panose="02040503050406030204" pitchFamily="18" charset="0"/>
              <a:ea typeface="Cambria" panose="02040503050406030204" pitchFamily="18" charset="0"/>
            </a:endParaRPr>
          </a:p>
          <a:p>
            <a:pPr algn="l"/>
            <a:endParaRPr lang="en-IN" dirty="0">
              <a:solidFill>
                <a:schemeClr val="tx1"/>
              </a:solidFill>
              <a:highlight>
                <a:srgbClr val="FFFFFF"/>
              </a:highlight>
              <a:latin typeface="Söhne"/>
            </a:endParaRPr>
          </a:p>
        </p:txBody>
      </p:sp>
    </p:spTree>
    <p:extLst>
      <p:ext uri="{BB962C8B-B14F-4D97-AF65-F5344CB8AC3E}">
        <p14:creationId xmlns:p14="http://schemas.microsoft.com/office/powerpoint/2010/main" val="2585304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71559" y="467589"/>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A68D68E1-86FA-7151-AF12-CBE1AFC2C7CB}"/>
              </a:ext>
            </a:extLst>
          </p:cNvPr>
          <p:cNvSpPr txBox="1"/>
          <p:nvPr/>
        </p:nvSpPr>
        <p:spPr>
          <a:xfrm>
            <a:off x="275063" y="806553"/>
            <a:ext cx="8564138" cy="4154984"/>
          </a:xfrm>
          <a:prstGeom prst="rect">
            <a:avLst/>
          </a:prstGeom>
          <a:noFill/>
        </p:spPr>
        <p:txBody>
          <a:bodyPr wrap="square" rtlCol="0">
            <a:spAutoFit/>
          </a:bodyPr>
          <a:lstStyle/>
          <a:p>
            <a:pPr algn="l"/>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1. Overview:</a:t>
            </a:r>
          </a:p>
          <a:p>
            <a:pPr algn="l"/>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           The Bus Reservation System is a web application developed using Python and Django framework to facilitate the booking of bus tickets for users and the management of bus schedules and bookings for administrators. It provides a user-friendly interface, robust authentication, secure payment integration, and efficient booking management capabilities.</a:t>
            </a:r>
          </a:p>
          <a:p>
            <a:pPr algn="l"/>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2. Features:</a:t>
            </a:r>
          </a:p>
          <a:p>
            <a:pPr algn="l"/>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           For Users:</a:t>
            </a:r>
          </a:p>
          <a:p>
            <a:pPr algn="l">
              <a:buFont typeface="Arial" panose="020B0604020202020204" pitchFamily="34" charset="0"/>
              <a:buChar char="•"/>
            </a:pPr>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User Registration and Authentication</a:t>
            </a: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 Users can register for an account or log in securely using email and password credentials.</a:t>
            </a:r>
          </a:p>
          <a:p>
            <a:pPr algn="l">
              <a:buFont typeface="Arial" panose="020B0604020202020204" pitchFamily="34" charset="0"/>
              <a:buChar char="•"/>
            </a:pPr>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Route Search and Filtering</a:t>
            </a: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 Users can search for bus routes by entering their origin, destination, and travel date. Results can be filtered based on preferences like departure time and fare.</a:t>
            </a:r>
          </a:p>
          <a:p>
            <a:pPr algn="l">
              <a:buFont typeface="Arial" panose="020B0604020202020204" pitchFamily="34" charset="0"/>
              <a:buChar char="•"/>
            </a:pPr>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Seat Selection</a:t>
            </a: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 Users can view available seats for selected bus schedules and choose preferred seats.</a:t>
            </a:r>
          </a:p>
          <a:p>
            <a:pPr algn="l">
              <a:buFont typeface="Arial" panose="020B0604020202020204" pitchFamily="34" charset="0"/>
              <a:buChar char="•"/>
            </a:pPr>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Booking Process</a:t>
            </a: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 Seamless booking process where users provide passenger details, select seats, and make payments securely.</a:t>
            </a:r>
          </a:p>
          <a:p>
            <a:pPr algn="l">
              <a:buFont typeface="Arial" panose="020B0604020202020204" pitchFamily="34" charset="0"/>
              <a:buChar char="•"/>
            </a:pPr>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Booking Management</a:t>
            </a: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 Users can view their booking history, cancel bookings if needed, and receive email notifications for booking updates.</a:t>
            </a:r>
          </a:p>
          <a:p>
            <a:pPr algn="l">
              <a:buFont typeface="Arial" panose="020B0604020202020204" pitchFamily="34" charset="0"/>
              <a:buChar char="•"/>
            </a:pPr>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Payment Integration</a:t>
            </a: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 Integration with a reputable payment gateway for secure and reliable payment processing.</a:t>
            </a:r>
          </a:p>
          <a:p>
            <a:pPr algn="l"/>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          For Administrators:</a:t>
            </a:r>
          </a:p>
          <a:p>
            <a:pPr algn="l">
              <a:buFont typeface="Arial" panose="020B0604020202020204" pitchFamily="34" charset="0"/>
              <a:buChar char="•"/>
            </a:pPr>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Admin Dashboard</a:t>
            </a: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 Centralized dashboard for managing bus routes, schedules, and bookings.</a:t>
            </a:r>
          </a:p>
          <a:p>
            <a:pPr algn="l">
              <a:buFont typeface="Arial" panose="020B0604020202020204" pitchFamily="34" charset="0"/>
              <a:buChar char="•"/>
            </a:pPr>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Route and Schedule Management</a:t>
            </a: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 Admins can add, edit, or delete bus routes and schedules, as well as manage seat availability.</a:t>
            </a:r>
          </a:p>
          <a:p>
            <a:pPr algn="l">
              <a:buFont typeface="Arial" panose="020B0604020202020204" pitchFamily="34" charset="0"/>
              <a:buChar char="•"/>
            </a:pPr>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Booking Oversight</a:t>
            </a: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 Comprehensive view of all bookings, with options to approve, reject, or modify bookings.</a:t>
            </a:r>
          </a:p>
          <a:p>
            <a:pPr algn="l">
              <a:buFont typeface="Arial" panose="020B0604020202020204" pitchFamily="34" charset="0"/>
              <a:buChar char="•"/>
            </a:pPr>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Reporting Tools</a:t>
            </a: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 Generate reports on booking statistics, revenues, and popular routes for informed decision-making.</a:t>
            </a:r>
          </a:p>
          <a:p>
            <a:pPr algn="l">
              <a:buFont typeface="Arial" panose="020B0604020202020204" pitchFamily="34" charset="0"/>
              <a:buChar char="•"/>
            </a:pPr>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Email Notifications</a:t>
            </a: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 Automated email notifications to users for booking confirmations, cancellations, and reminders.</a:t>
            </a:r>
          </a:p>
        </p:txBody>
      </p:sp>
    </p:spTree>
    <p:extLst>
      <p:ext uri="{BB962C8B-B14F-4D97-AF65-F5344CB8AC3E}">
        <p14:creationId xmlns:p14="http://schemas.microsoft.com/office/powerpoint/2010/main" val="1053913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E0EFA46-5961-3A58-EFAB-70A44DFA1B6C}"/>
              </a:ext>
            </a:extLst>
          </p:cNvPr>
          <p:cNvSpPr txBox="1"/>
          <p:nvPr/>
        </p:nvSpPr>
        <p:spPr>
          <a:xfrm>
            <a:off x="364272" y="626451"/>
            <a:ext cx="8017933" cy="4339650"/>
          </a:xfrm>
          <a:prstGeom prst="rect">
            <a:avLst/>
          </a:prstGeom>
          <a:noFill/>
        </p:spPr>
        <p:txBody>
          <a:bodyPr wrap="square" rtlCol="0">
            <a:spAutoFit/>
          </a:bodyPr>
          <a:lstStyle/>
          <a:p>
            <a:pPr algn="l"/>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3. Technology Stack:</a:t>
            </a:r>
          </a:p>
          <a:p>
            <a:pPr algn="l">
              <a:buFont typeface="Arial" panose="020B0604020202020204" pitchFamily="34" charset="0"/>
              <a:buChar char="•"/>
            </a:pPr>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Backend</a:t>
            </a: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 Python with Django framework for server-side logic.</a:t>
            </a:r>
          </a:p>
          <a:p>
            <a:pPr algn="l">
              <a:buFont typeface="Arial" panose="020B0604020202020204" pitchFamily="34" charset="0"/>
              <a:buChar char="•"/>
            </a:pPr>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Frontend</a:t>
            </a: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 HTML, CSS, JavaScript for user interface development.</a:t>
            </a:r>
          </a:p>
          <a:p>
            <a:pPr algn="l">
              <a:buFont typeface="Arial" panose="020B0604020202020204" pitchFamily="34" charset="0"/>
              <a:buChar char="•"/>
            </a:pPr>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Database</a:t>
            </a: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 PostgreSQL for data storage and retrieval.</a:t>
            </a:r>
          </a:p>
          <a:p>
            <a:pPr algn="l">
              <a:buFont typeface="Arial" panose="020B0604020202020204" pitchFamily="34" charset="0"/>
              <a:buChar char="•"/>
            </a:pPr>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Payment Integration</a:t>
            </a: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 Integration with a payment gateway API (e.g., Stripe) for secure transactions.</a:t>
            </a:r>
          </a:p>
          <a:p>
            <a:pPr algn="l">
              <a:buFont typeface="Arial" panose="020B0604020202020204" pitchFamily="34" charset="0"/>
              <a:buChar char="•"/>
            </a:pPr>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Email Service</a:t>
            </a: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 Integration with an email service provider (e.g., SendGrid) for automated notifications.</a:t>
            </a:r>
          </a:p>
          <a:p>
            <a:pPr algn="l"/>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4. Implementation Approach:</a:t>
            </a:r>
          </a:p>
          <a:p>
            <a:pPr algn="l">
              <a:buFont typeface="Arial" panose="020B0604020202020204" pitchFamily="34" charset="0"/>
              <a:buChar char="•"/>
            </a:pPr>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Authentication</a:t>
            </a: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 Django's built-in authentication system for secure user registration and login.</a:t>
            </a:r>
          </a:p>
          <a:p>
            <a:pPr algn="l">
              <a:buFont typeface="Arial" panose="020B0604020202020204" pitchFamily="34" charset="0"/>
              <a:buChar char="•"/>
            </a:pPr>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Database Modeling</a:t>
            </a: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 Define Django models for bus routes, schedules, bookings, and user profiles.</a:t>
            </a:r>
          </a:p>
          <a:p>
            <a:pPr algn="l">
              <a:buFont typeface="Arial" panose="020B0604020202020204" pitchFamily="34" charset="0"/>
              <a:buChar char="•"/>
            </a:pPr>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Views and Templates</a:t>
            </a: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 Develop dynamic views and templates using Django's templating engine for rendering frontend components.</a:t>
            </a:r>
          </a:p>
          <a:p>
            <a:pPr algn="l">
              <a:buFont typeface="Arial" panose="020B0604020202020204" pitchFamily="34" charset="0"/>
              <a:buChar char="•"/>
            </a:pPr>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Forms and Validation</a:t>
            </a: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 Implement forms for user input validation and data submission.</a:t>
            </a:r>
          </a:p>
          <a:p>
            <a:pPr algn="l">
              <a:buFont typeface="Arial" panose="020B0604020202020204" pitchFamily="34" charset="0"/>
              <a:buChar char="•"/>
            </a:pPr>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Payment Integration</a:t>
            </a: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 Integrate with the chosen payment gateway API to handle payment processing securely.</a:t>
            </a:r>
          </a:p>
          <a:p>
            <a:pPr algn="l">
              <a:buFont typeface="Arial" panose="020B0604020202020204" pitchFamily="34" charset="0"/>
              <a:buChar char="•"/>
            </a:pPr>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Email Notifications</a:t>
            </a: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 Configure email templates and integrate with the email service provider to send automated notifications.</a:t>
            </a:r>
          </a:p>
          <a:p>
            <a:pPr algn="l">
              <a:buFont typeface="Arial" panose="020B0604020202020204" pitchFamily="34" charset="0"/>
              <a:buChar char="•"/>
            </a:pPr>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Security Measures</a:t>
            </a: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 Implement security best practices to protect user data and prevent common web vulnerabilities.</a:t>
            </a:r>
          </a:p>
          <a:p>
            <a:pPr algn="l">
              <a:buFont typeface="Arial" panose="020B0604020202020204" pitchFamily="34" charset="0"/>
              <a:buChar char="•"/>
            </a:pPr>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Deployment</a:t>
            </a:r>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 Deploy the application on a reliable web hosting platform (e.g., Heroku, AWS) and set up the necessary infrastructure.</a:t>
            </a:r>
          </a:p>
          <a:p>
            <a:pPr algn="l"/>
            <a:r>
              <a:rPr lang="en-US" sz="1200" b="1" i="0" dirty="0">
                <a:solidFill>
                  <a:schemeClr val="tx1"/>
                </a:solidFill>
                <a:effectLst/>
                <a:highlight>
                  <a:srgbClr val="FFFFFF"/>
                </a:highlight>
                <a:latin typeface="Cambria" panose="02040503050406030204" pitchFamily="18" charset="0"/>
                <a:ea typeface="Cambria" panose="02040503050406030204" pitchFamily="18" charset="0"/>
              </a:rPr>
              <a:t>5. Conclusion:</a:t>
            </a:r>
          </a:p>
          <a:p>
            <a:pPr algn="l"/>
            <a:r>
              <a:rPr lang="en-US" sz="1200" b="0" i="0" dirty="0">
                <a:solidFill>
                  <a:schemeClr val="tx1"/>
                </a:solidFill>
                <a:effectLst/>
                <a:highlight>
                  <a:srgbClr val="FFFFFF"/>
                </a:highlight>
                <a:latin typeface="Cambria" panose="02040503050406030204" pitchFamily="18" charset="0"/>
                <a:ea typeface="Cambria" panose="02040503050406030204" pitchFamily="18" charset="0"/>
              </a:rPr>
              <a:t>             The Bus Reservation System provides an efficient solution for users to book bus tickets and for administrators to manage bus schedules and bookings effectively. With its user-friendly interface, secure payment integration, and comprehensive management capabilities, the system offers a seamless booking experience for users while streamlining administrative tasks.</a:t>
            </a:r>
          </a:p>
        </p:txBody>
      </p:sp>
    </p:spTree>
    <p:extLst>
      <p:ext uri="{BB962C8B-B14F-4D97-AF65-F5344CB8AC3E}">
        <p14:creationId xmlns:p14="http://schemas.microsoft.com/office/powerpoint/2010/main" val="48748194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224</TotalTime>
  <Words>3986</Words>
  <Application>Microsoft Office PowerPoint</Application>
  <PresentationFormat>On-screen Show (16:9)</PresentationFormat>
  <Paragraphs>306</Paragraphs>
  <Slides>20</Slides>
  <Notes>10</Notes>
  <HiddenSlides>0</HiddenSlides>
  <MMClips>0</MMClips>
  <ScaleCrop>false</ScaleCrop>
  <HeadingPairs>
    <vt:vector size="8" baseType="variant">
      <vt:variant>
        <vt:lpstr>Fonts Used</vt:lpstr>
      </vt:variant>
      <vt:variant>
        <vt:i4>7</vt:i4>
      </vt:variant>
      <vt:variant>
        <vt:lpstr>Theme</vt:lpstr>
      </vt:variant>
      <vt:variant>
        <vt:i4>1</vt:i4>
      </vt:variant>
      <vt:variant>
        <vt:lpstr>Slide Titles</vt:lpstr>
      </vt:variant>
      <vt:variant>
        <vt:i4>20</vt:i4>
      </vt:variant>
      <vt:variant>
        <vt:lpstr>Custom Shows</vt:lpstr>
      </vt:variant>
      <vt:variant>
        <vt:i4>1</vt:i4>
      </vt:variant>
    </vt:vector>
  </HeadingPairs>
  <TitlesOfParts>
    <vt:vector size="29" baseType="lpstr">
      <vt:lpstr>Arial</vt:lpstr>
      <vt:lpstr>Arial MT</vt:lpstr>
      <vt:lpstr>Calibri</vt:lpstr>
      <vt:lpstr>Cambria</vt:lpstr>
      <vt:lpstr>Cambria Math</vt:lpstr>
      <vt:lpstr>Söhne</vt:lpstr>
      <vt:lpstr>Times New Roman</vt:lpstr>
      <vt:lpstr>Simple Light</vt:lpstr>
      <vt:lpstr>PowerPoint Presentation</vt:lpstr>
      <vt:lpstr>PowerPoint Presentation</vt:lpstr>
      <vt:lpstr>Abstract</vt:lpstr>
      <vt:lpstr>Problem Statement</vt:lpstr>
      <vt:lpstr>PowerPoint Presentation</vt:lpstr>
      <vt:lpstr>Project Overview</vt:lpstr>
      <vt:lpstr>PowerPoint Presentation</vt:lpstr>
      <vt:lpstr>Proposed Solution</vt:lpstr>
      <vt:lpstr>PowerPoint Presentation</vt:lpstr>
      <vt:lpstr>Technology Used</vt:lpstr>
      <vt:lpstr>Modelling &amp; Results</vt:lpstr>
      <vt:lpstr>PowerPoint Presentation</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Mubeena E M</cp:lastModifiedBy>
  <cp:revision>8</cp:revision>
  <dcterms:modified xsi:type="dcterms:W3CDTF">2024-04-09T09:05:46Z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