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7" r:id="rId10"/>
    <p:sldId id="262" r:id="rId11"/>
    <p:sldId id="263" r:id="rId12"/>
    <p:sldId id="264" r:id="rId13"/>
    <p:sldId id="266" r:id="rId14"/>
    <p:sldId id="265" r:id="rId15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000000"/>
          </p15:clr>
        </p15:guide>
        <p15:guide id="2" pos="216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1" autoAdjust="0"/>
  </p:normalViewPr>
  <p:slideViewPr>
    <p:cSldViewPr snapToGrid="0" showGuides="1">
      <p:cViewPr varScale="1">
        <p:scale>
          <a:sx n="99" d="100"/>
          <a:sy n="99" d="100"/>
        </p:scale>
        <p:origin x="340" y="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07B29-ED3C-4682-BC67-A34938D943F0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49879-2A05-48EE-8C06-C570F1B7483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b5bc88a56_0_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g2eb5bc88a5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b5bc88a56_0_3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g2eb5bc88a5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9325" y="257922"/>
            <a:ext cx="8285349" cy="58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50" b="0" i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84725" y="1136346"/>
            <a:ext cx="8374549" cy="326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29325" y="257922"/>
            <a:ext cx="8285349" cy="58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50" b="0" i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29325" y="257922"/>
            <a:ext cx="8285349" cy="58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50" b="0" i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29325" y="257922"/>
            <a:ext cx="8285349" cy="58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5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725" y="1136346"/>
            <a:ext cx="8374549" cy="326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542225" y="1035275"/>
            <a:ext cx="75138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Running </a:t>
            </a:r>
            <a:r>
              <a:rPr lang="en-US" sz="2600" dirty="0" err="1"/>
              <a:t>GenAI</a:t>
            </a:r>
            <a:r>
              <a:rPr lang="en-US" sz="2600" dirty="0"/>
              <a:t> on Intel AI Laptops and Simple LLM Inference on CPU and fine-tuning of LLM Models using Intel® </a:t>
            </a:r>
            <a:r>
              <a:rPr lang="en-US" sz="2600" dirty="0" err="1"/>
              <a:t>OpenVINO</a:t>
            </a:r>
            <a:r>
              <a:rPr lang="en-US" sz="2600" dirty="0"/>
              <a:t>™</a:t>
            </a:r>
            <a:endParaRPr sz="3200" dirty="0"/>
          </a:p>
        </p:txBody>
      </p:sp>
      <p:sp>
        <p:nvSpPr>
          <p:cNvPr id="44" name="Google Shape;44;p7"/>
          <p:cNvSpPr txBox="1"/>
          <p:nvPr/>
        </p:nvSpPr>
        <p:spPr>
          <a:xfrm>
            <a:off x="1448435" y="2571750"/>
            <a:ext cx="5647055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 Name : </a:t>
            </a:r>
            <a:r>
              <a:rPr lang="en-US" sz="2900" b="0" i="0" u="none" strike="noStrike" cap="none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TECHNOWIZZ</a:t>
            </a:r>
            <a:endParaRPr sz="2900" b="0" i="0" u="none" strike="noStrike" cap="none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6499500" y="3299493"/>
            <a:ext cx="2644500" cy="99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670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Members:</a:t>
            </a:r>
            <a:b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Abin Sabu Philip</a:t>
            </a: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70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Abinand M.</a:t>
            </a: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70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46" name="Google Shape;46;p7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47" name="Google Shape;47;p7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</a:path>
                <a:path w="9140190" h="237489" extrusionOk="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49" name="Google Shape;49;p7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50" name="Google Shape;50;p7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384725" y="177752"/>
            <a:ext cx="5913044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u="sng" dirty="0"/>
              <a:t>Technology Stack</a:t>
            </a:r>
            <a:r>
              <a:rPr lang="en-IN" sz="3200" dirty="0"/>
              <a:t>(cont’d…..)</a:t>
            </a:r>
            <a:endParaRPr sz="3200" dirty="0"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384725" y="744752"/>
            <a:ext cx="8374500" cy="451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29972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000"/>
            </a:pPr>
            <a:r>
              <a:rPr lang="en-US" sz="1500" b="1" dirty="0"/>
              <a:t>NLP Libraries</a:t>
            </a:r>
            <a:endParaRPr lang="en-US" sz="1500" b="1" dirty="0"/>
          </a:p>
          <a:p>
            <a:pPr marL="12700" marR="29972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000"/>
            </a:pPr>
            <a:r>
              <a:rPr lang="en-US" sz="1500" dirty="0"/>
              <a:t>Transformers by Hugging Face </a:t>
            </a:r>
            <a:endParaRPr lang="en-US" sz="1500" dirty="0"/>
          </a:p>
          <a:p>
            <a:pPr marL="12700" marR="29972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000"/>
            </a:pPr>
            <a:r>
              <a:rPr lang="en-US" sz="1500" b="1" dirty="0"/>
              <a:t>Data Handling</a:t>
            </a:r>
            <a:endParaRPr lang="en-US" sz="1500" b="1" dirty="0"/>
          </a:p>
          <a:p>
            <a:pPr marL="12700" marR="29972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000"/>
            </a:pPr>
            <a:r>
              <a:rPr lang="en-US" sz="1500" dirty="0" err="1"/>
              <a:t>PyTorch</a:t>
            </a:r>
            <a:r>
              <a:rPr lang="en-US" sz="1500" dirty="0"/>
              <a:t> </a:t>
            </a:r>
            <a:r>
              <a:rPr lang="en-US" sz="1500" dirty="0" err="1"/>
              <a:t>DataLoader</a:t>
            </a:r>
            <a:r>
              <a:rPr lang="en-US" sz="1500" dirty="0"/>
              <a:t> and Dataset</a:t>
            </a:r>
            <a:endParaRPr lang="en-US" sz="1500" dirty="0"/>
          </a:p>
          <a:p>
            <a:pPr marL="12700" marR="29972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000"/>
            </a:pPr>
            <a:r>
              <a:rPr lang="en-US" sz="1500" b="1" dirty="0"/>
              <a:t>Inference API</a:t>
            </a:r>
            <a:endParaRPr lang="en-US" sz="1500" b="1" dirty="0"/>
          </a:p>
          <a:p>
            <a:pPr marL="12700" marR="29972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000"/>
            </a:pPr>
            <a:r>
              <a:rPr lang="en-US" sz="1500" dirty="0"/>
              <a:t>Hugging Face Pipeline (Part of Transformers library)</a:t>
            </a:r>
            <a:endParaRPr lang="en-US" sz="1500" dirty="0"/>
          </a:p>
          <a:p>
            <a:pPr marL="12700" marR="29972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000"/>
            </a:pPr>
            <a:r>
              <a:rPr lang="en-US" sz="1500" b="1" dirty="0"/>
              <a:t>Model Conversion and Optimization</a:t>
            </a:r>
            <a:br>
              <a:rPr lang="en-US" sz="1500" b="1" dirty="0"/>
            </a:br>
            <a:r>
              <a:rPr lang="en-US" sz="1500" b="1" dirty="0"/>
              <a:t> </a:t>
            </a:r>
            <a:r>
              <a:rPr lang="en-US" sz="1500" dirty="0" err="1"/>
              <a:t>OpenVINO</a:t>
            </a:r>
            <a:r>
              <a:rPr lang="en-US" sz="1500" dirty="0"/>
              <a:t> </a:t>
            </a:r>
            <a:r>
              <a:rPr lang="en-US" sz="1500" dirty="0" err="1"/>
              <a:t>toolkit,NNCF</a:t>
            </a:r>
            <a:r>
              <a:rPr lang="en-US" sz="1500" dirty="0"/>
              <a:t>(Neural Network Compression Framework)</a:t>
            </a:r>
            <a:endParaRPr lang="en-US" sz="1500" dirty="0"/>
          </a:p>
          <a:p>
            <a:pPr marL="12700" marR="29972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000"/>
            </a:pPr>
            <a:r>
              <a:rPr lang="en-US" sz="1500" b="1" dirty="0"/>
              <a:t>User Interface  </a:t>
            </a:r>
            <a:endParaRPr lang="en-US" sz="1500" b="1" dirty="0"/>
          </a:p>
          <a:p>
            <a:pPr marL="12700" marR="29972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000"/>
            </a:pPr>
            <a:r>
              <a:rPr lang="en-US" sz="1500" dirty="0" err="1"/>
              <a:t>Gradio</a:t>
            </a:r>
            <a:endParaRPr lang="en-US" sz="1500" dirty="0"/>
          </a:p>
          <a:p>
            <a:pPr marL="0" marR="29972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 dirty="0"/>
          </a:p>
          <a:p>
            <a:pPr marL="12700" marR="29972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 dirty="0"/>
          </a:p>
        </p:txBody>
      </p:sp>
      <p:grpSp>
        <p:nvGrpSpPr>
          <p:cNvPr id="156" name="Google Shape;156;p15"/>
          <p:cNvGrpSpPr/>
          <p:nvPr/>
        </p:nvGrpSpPr>
        <p:grpSpPr>
          <a:xfrm>
            <a:off x="0" y="4906200"/>
            <a:ext cx="9144000" cy="237489"/>
            <a:chOff x="0" y="4906200"/>
            <a:chExt cx="9144000" cy="237489"/>
          </a:xfrm>
        </p:grpSpPr>
        <p:sp>
          <p:nvSpPr>
            <p:cNvPr id="157" name="Google Shape;157;p15"/>
            <p:cNvSpPr/>
            <p:nvPr/>
          </p:nvSpPr>
          <p:spPr>
            <a:xfrm>
              <a:off x="0" y="4906200"/>
              <a:ext cx="9144000" cy="237489"/>
            </a:xfrm>
            <a:custGeom>
              <a:avLst/>
              <a:gdLst/>
              <a:ahLst/>
              <a:cxnLst/>
              <a:rect l="l" t="t" r="r" b="b"/>
              <a:pathLst>
                <a:path w="9144000" h="237489" extrusionOk="0">
                  <a:moveTo>
                    <a:pt x="0" y="0"/>
                  </a:moveTo>
                  <a:lnTo>
                    <a:pt x="9143999" y="0"/>
                  </a:lnTo>
                  <a:lnTo>
                    <a:pt x="914399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0" y="4906200"/>
              <a:ext cx="9144000" cy="237489"/>
            </a:xfrm>
            <a:custGeom>
              <a:avLst/>
              <a:gdLst/>
              <a:ahLst/>
              <a:cxnLst/>
              <a:rect l="l" t="t" r="r" b="b"/>
              <a:pathLst>
                <a:path w="9144000" h="237489" extrusionOk="0">
                  <a:moveTo>
                    <a:pt x="0" y="0"/>
                  </a:moveTo>
                  <a:lnTo>
                    <a:pt x="9143999" y="0"/>
                  </a:lnTo>
                </a:path>
                <a:path w="9144000" h="237489" extrusionOk="0">
                  <a:moveTo>
                    <a:pt x="0" y="23729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59" name="Google Shape;159;p15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160" name="Google Shape;160;p15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>
            <a:spLocks noGrp="1"/>
          </p:cNvSpPr>
          <p:nvPr>
            <p:ph type="title"/>
          </p:nvPr>
        </p:nvSpPr>
        <p:spPr>
          <a:xfrm>
            <a:off x="429324" y="257922"/>
            <a:ext cx="5829807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Team Members and Contribution</a:t>
            </a:r>
            <a:endParaRPr sz="3200" u="sng" dirty="0"/>
          </a:p>
        </p:txBody>
      </p:sp>
      <p:sp>
        <p:nvSpPr>
          <p:cNvPr id="167" name="Google Shape;167;p16"/>
          <p:cNvSpPr txBox="1"/>
          <p:nvPr/>
        </p:nvSpPr>
        <p:spPr>
          <a:xfrm>
            <a:off x="384725" y="1046496"/>
            <a:ext cx="8365500" cy="99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Abin Sabu Philip</a:t>
            </a:r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(Team Leader): CPU Inference</a:t>
            </a:r>
            <a:r>
              <a:rPr lang="en-US" alt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Optimization and Quantization</a:t>
            </a:r>
            <a:endParaRPr lang="en-IN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55600" marR="508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IN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Abhinand M. </a:t>
            </a:r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</a:t>
            </a:r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Interface Implementation</a:t>
            </a:r>
            <a:r>
              <a:rPr lang="en-US" alt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Report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168" name="Google Shape;168;p16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169" name="Google Shape;169;p16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</a:path>
                <a:path w="9140190" h="237489" extrusionOk="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172" name="Google Shape;172;p16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6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>
            <a:spLocks noGrp="1"/>
          </p:cNvSpPr>
          <p:nvPr>
            <p:ph type="title"/>
          </p:nvPr>
        </p:nvSpPr>
        <p:spPr>
          <a:xfrm>
            <a:off x="429325" y="257922"/>
            <a:ext cx="2127250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Conclusion</a:t>
            </a:r>
            <a:endParaRPr sz="3200" u="sng" dirty="0"/>
          </a:p>
        </p:txBody>
      </p:sp>
      <p:sp>
        <p:nvSpPr>
          <p:cNvPr id="167" name="Google Shape;167;p16"/>
          <p:cNvSpPr txBox="1"/>
          <p:nvPr/>
        </p:nvSpPr>
        <p:spPr>
          <a:xfrm>
            <a:off x="384725" y="1046496"/>
            <a:ext cx="8365500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conclusion, leveraging Intel® AI Laptops with Intel® OpenVINO™ for GenAI and LLM inference on CPUs demonstrates efficient deployment and optimization without relying on GPUs. Fine-tuning LLM models with OpenVINO™ enhances performance and scalability, showcasing the adaptability of advanced AI applications on consumer-grade hardware. This approach underscores the feasibility of cost-effective, high-performance AI solutions that are portable and accessible across various computing environments.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168" name="Google Shape;168;p16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169" name="Google Shape;169;p16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</a:path>
                <a:path w="9140190" h="237489" extrusionOk="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172" name="Google Shape;172;p16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6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421900" y="188860"/>
            <a:ext cx="3515995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Problem Statement</a:t>
            </a:r>
            <a:endParaRPr sz="3200" u="sng" dirty="0"/>
          </a:p>
        </p:txBody>
      </p:sp>
      <p:sp>
        <p:nvSpPr>
          <p:cNvPr id="57" name="Google Shape;57;p8"/>
          <p:cNvSpPr txBox="1"/>
          <p:nvPr/>
        </p:nvSpPr>
        <p:spPr>
          <a:xfrm>
            <a:off x="384725" y="895982"/>
            <a:ext cx="8363700" cy="171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spAutoFit/>
          </a:bodyPr>
          <a:lstStyle/>
          <a:p>
            <a:pPr marL="12700" marR="5080" lvl="0" indent="0" algn="just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“Running </a:t>
            </a:r>
            <a:r>
              <a:rPr lang="en-US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GenAI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on Intel AI Laptops and Simple LLM Inference on CPU and fine-tuning of LLM Models using Intel® </a:t>
            </a:r>
            <a:r>
              <a:rPr lang="en-US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OpenVINO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™.”</a:t>
            </a: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marR="5080" lvl="0" indent="0" algn="just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challenge lies in efficiently running Generative AI applications and performing LLM inference on Intel AI Laptops and CPUs, while maintaining high performance without specialized hardware. Additionally, fine-tuning LLM models using Intel® </a:t>
            </a:r>
            <a:r>
              <a:rPr lang="en-US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OpenVINO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™ for real-time applications requires addressing computational efficiency and resource constraints.</a:t>
            </a: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marR="5080" lvl="0" indent="0" algn="just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59" name="Google Shape;59;p8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</a:path>
                <a:path w="9140190" h="237489" extrusionOk="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61" name="Google Shape;61;p8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62" name="Google Shape;62;p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8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21900" y="347247"/>
            <a:ext cx="5229900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Unique Idea Brief(Solution)</a:t>
            </a:r>
            <a:endParaRPr sz="3200" u="sng" dirty="0"/>
          </a:p>
        </p:txBody>
      </p:sp>
      <p:sp>
        <p:nvSpPr>
          <p:cNvPr id="69" name="Google Shape;69;p9"/>
          <p:cNvSpPr txBox="1"/>
          <p:nvPr/>
        </p:nvSpPr>
        <p:spPr>
          <a:xfrm>
            <a:off x="384725" y="1083797"/>
            <a:ext cx="8362200" cy="99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project uses Intel® </a:t>
            </a:r>
            <a:r>
              <a:rPr lang="en-US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OpenVINO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™ to optimize and run </a:t>
            </a:r>
            <a:r>
              <a:rPr lang="en-US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GenAI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and LLM inference on Intel AI Laptops' CPUs, reducing reliance on GPUs and enabling efficient, high-performance AI deployment in consumer-grade environments. It showcases the capability of fine-tuning LLM models with </a:t>
            </a:r>
            <a:r>
              <a:rPr lang="en-US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OpenVINO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™ to enhance AI application performance and accessibility.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70" name="Google Shape;70;p9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71" name="Google Shape;71;p9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</a:path>
                <a:path w="9140190" h="237489" extrusionOk="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73" name="Google Shape;73;p9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74" name="Google Shape;74;p9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9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700354" y="349636"/>
            <a:ext cx="4006874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Features Offered</a:t>
            </a:r>
            <a:endParaRPr sz="3200" u="sng" dirty="0"/>
          </a:p>
        </p:txBody>
      </p:sp>
      <p:sp>
        <p:nvSpPr>
          <p:cNvPr id="81" name="Google Shape;81;p10"/>
          <p:cNvSpPr txBox="1"/>
          <p:nvPr/>
        </p:nvSpPr>
        <p:spPr>
          <a:xfrm>
            <a:off x="146187" y="1211121"/>
            <a:ext cx="8249400" cy="272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742950" marR="52705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Interactive Chat Interface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Provides a user-friendly command-line interface for real-time interaction with the chatbot, allowing users to input text and receive responses until they choose to exit.</a:t>
            </a: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52705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Optimization of LLM Inference on CPUs</a:t>
            </a:r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Utilizing Intel® </a:t>
            </a:r>
            <a:r>
              <a:rPr lang="en-IN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OpenVINO</a:t>
            </a:r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™ to efficiently run and optimize Large Language Model (LLM) tasks on Intel AI Laptops' CPUs.</a:t>
            </a:r>
            <a:endParaRPr lang="en-IN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52705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Enhanced Performance on Intel Hardware</a:t>
            </a:r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Leveraging </a:t>
            </a:r>
            <a:r>
              <a:rPr lang="en-IN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OpenVINO</a:t>
            </a:r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™ to boost the performance of LLMs on Intel hardware, enhancing efficiency and speed.</a:t>
            </a:r>
            <a:endParaRPr lang="en-IN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52705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Integration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Utilizes the transformers library to create a text generation pipeline that incorporates the optimized LLM model for generating responses based on user input</a:t>
            </a:r>
            <a:r>
              <a:rPr lang="en-US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US" sz="16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52705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Cost-Effective AI Solutions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Enabling advanced AI applications on consumer-grade laptops, reducing the need for expensive specialized hardware.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3954886" y="3741541"/>
            <a:ext cx="47421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84" name="Google Shape;84;p10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85" name="Google Shape;85;p10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</a:path>
                <a:path w="9140190" h="237489" extrusionOk="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87" name="Google Shape;87;p10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88" name="Google Shape;88;p10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0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title"/>
          </p:nvPr>
        </p:nvSpPr>
        <p:spPr>
          <a:xfrm>
            <a:off x="436774" y="272597"/>
            <a:ext cx="2503170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Process Flow</a:t>
            </a:r>
            <a:endParaRPr sz="3200" u="sng" dirty="0"/>
          </a:p>
        </p:txBody>
      </p:sp>
      <p:sp>
        <p:nvSpPr>
          <p:cNvPr id="95" name="Google Shape;95;p11"/>
          <p:cNvSpPr txBox="1"/>
          <p:nvPr/>
        </p:nvSpPr>
        <p:spPr>
          <a:xfrm>
            <a:off x="384725" y="1009146"/>
            <a:ext cx="8367900" cy="469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Setup</a:t>
            </a:r>
            <a:endParaRPr lang="en-US" sz="16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marR="508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</a:pPr>
            <a:r>
              <a:rPr lang="en-US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Install and configure the Intel® </a:t>
            </a:r>
            <a:r>
              <a:rPr lang="en-US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OpenVINO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™ toolkit on the system.</a:t>
            </a: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marR="508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</a:pPr>
            <a:endParaRPr lang="en-IN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marR="508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</a:pPr>
            <a:endParaRPr lang="en-IN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Selection</a:t>
            </a:r>
            <a:endParaRPr lang="en-IN" sz="16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508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Choose the Large Language Model (LLM) for inference and fine-tuning.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Here, we use “</a:t>
            </a:r>
            <a:r>
              <a:rPr lang="en-US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TinyLlama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/TinyLlama-1.1B-Chat-v1.0” model.</a:t>
            </a: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Input: 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enters text input via </a:t>
            </a:r>
            <a:r>
              <a:rPr lang="en-US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gradio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interface.</a:t>
            </a: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Text Preprocessing: 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</a:t>
            </a:r>
            <a:r>
              <a:rPr lang="en-US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preprocess_text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() function converts the user input to lowercase, removes punctuation, and eliminates extra whitespace.</a:t>
            </a: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marR="5080" lvl="0" algn="just" rtl="0">
              <a:spcBef>
                <a:spcPts val="0"/>
              </a:spcBef>
              <a:spcAft>
                <a:spcPts val="0"/>
              </a:spcAft>
              <a:buSzPts val="1100"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96" name="Google Shape;96;p11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97" name="Google Shape;97;p11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</a:path>
                <a:path w="9140190" h="237489" extrusionOk="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9" name="Google Shape;99;p11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100" name="Google Shape;100;p11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1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436773" y="272597"/>
            <a:ext cx="4585987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Process Flow(cont’d….)</a:t>
            </a:r>
            <a:endParaRPr sz="3200" u="sng" dirty="0"/>
          </a:p>
        </p:txBody>
      </p:sp>
      <p:sp>
        <p:nvSpPr>
          <p:cNvPr id="107" name="Google Shape;107;p12"/>
          <p:cNvSpPr txBox="1"/>
          <p:nvPr/>
        </p:nvSpPr>
        <p:spPr>
          <a:xfrm>
            <a:off x="384725" y="1009146"/>
            <a:ext cx="8367900" cy="272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</a:t>
            </a:r>
            <a:r>
              <a:rPr lang="en-US" sz="1600" b="1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Inference</a:t>
            </a:r>
            <a:r>
              <a:rPr lang="en-US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:Using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the pipeline from the transformers library, the chatbot sends the preprocessed user input to the optimized model for text generation.</a:t>
            </a: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Response </a:t>
            </a:r>
            <a:r>
              <a:rPr lang="en-US" sz="1600" b="1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Postprocessing</a:t>
            </a:r>
            <a:r>
              <a:rPr lang="en-US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:The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generated text response undergoes postprocessing with the </a:t>
            </a:r>
            <a:r>
              <a:rPr lang="en-US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postprocess_response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() function, which capitalizes the first letter of each sentence and ensures proper formatting.</a:t>
            </a: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Output to </a:t>
            </a:r>
            <a:r>
              <a:rPr lang="en-US" sz="1600" b="1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</a:t>
            </a:r>
            <a:r>
              <a:rPr lang="en-US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:The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formatted response is displayed in the </a:t>
            </a:r>
            <a:r>
              <a:rPr lang="en-US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gradio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interface as the chatbot's reply to the user's input.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108" name="Google Shape;108;p12"/>
          <p:cNvGrpSpPr/>
          <p:nvPr/>
        </p:nvGrpSpPr>
        <p:grpSpPr>
          <a:xfrm>
            <a:off x="3950" y="4906124"/>
            <a:ext cx="9140190" cy="237489"/>
            <a:chOff x="3950" y="4906124"/>
            <a:chExt cx="9140190" cy="237489"/>
          </a:xfrm>
        </p:grpSpPr>
        <p:sp>
          <p:nvSpPr>
            <p:cNvPr id="109" name="Google Shape;109;p12"/>
            <p:cNvSpPr/>
            <p:nvPr/>
          </p:nvSpPr>
          <p:spPr>
            <a:xfrm>
              <a:off x="3950" y="4906124"/>
              <a:ext cx="9140190" cy="237489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3950" y="4906124"/>
              <a:ext cx="9140190" cy="237489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</a:path>
                <a:path w="9140190" h="237489" extrusionOk="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11" name="Google Shape;111;p12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112" name="Google Shape;112;p1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2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25" y="257922"/>
            <a:ext cx="8285349" cy="561340"/>
          </a:xfrm>
        </p:spPr>
        <p:txBody>
          <a:bodyPr/>
          <a:p>
            <a:r>
              <a:rPr lang="en-US"/>
              <a:t>Process Flow</a:t>
            </a:r>
            <a:endParaRPr lang="en-US"/>
          </a:p>
        </p:txBody>
      </p:sp>
      <p:pic>
        <p:nvPicPr>
          <p:cNvPr id="3" name="image2.jpe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2029460" y="1272540"/>
            <a:ext cx="5915660" cy="2389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title"/>
          </p:nvPr>
        </p:nvSpPr>
        <p:spPr>
          <a:xfrm>
            <a:off x="415100" y="44597"/>
            <a:ext cx="4066500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Architecture Diagram</a:t>
            </a:r>
            <a:endParaRPr sz="3200" u="sng" dirty="0"/>
          </a:p>
        </p:txBody>
      </p:sp>
      <p:grpSp>
        <p:nvGrpSpPr>
          <p:cNvPr id="119" name="Google Shape;119;p13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120" name="Google Shape;120;p13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</a:path>
                <a:path w="9140190" h="237489" extrusionOk="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22" name="Google Shape;122;p13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123" name="Google Shape;123;p13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3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angle 1"/>
          <p:cNvSpPr/>
          <p:nvPr/>
        </p:nvSpPr>
        <p:spPr>
          <a:xfrm>
            <a:off x="1912264" y="613758"/>
            <a:ext cx="4958366" cy="1010784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1290" y="981447"/>
            <a:ext cx="1648495" cy="503979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AI Laptops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(CPU)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2050" y="644659"/>
            <a:ext cx="97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2264" y="1713218"/>
            <a:ext cx="4958366" cy="1010784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8289" y="2153858"/>
            <a:ext cx="1614934" cy="384876"/>
          </a:xfrm>
          <a:prstGeom prst="rect">
            <a:avLst/>
          </a:prstGeo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1600" y="2155831"/>
            <a:ext cx="2041549" cy="384876"/>
          </a:xfrm>
          <a:prstGeom prst="rect">
            <a:avLst/>
          </a:prstGeo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Intel®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OpenVINO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™ toolkit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3414" y="1846081"/>
            <a:ext cx="840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0635" y="2788770"/>
            <a:ext cx="4166316" cy="1373283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80746" y="2788770"/>
            <a:ext cx="4166316" cy="1373283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4430" y="3288788"/>
            <a:ext cx="1217836" cy="779172"/>
          </a:xfrm>
          <a:prstGeom prst="rect">
            <a:avLst/>
          </a:prstGeo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 Model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(Tiny Llama)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70091" y="3288788"/>
            <a:ext cx="1217836" cy="779172"/>
          </a:xfrm>
          <a:prstGeom prst="rect">
            <a:avLst/>
          </a:prstGeo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Conversion</a:t>
            </a:r>
            <a:b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(IR Format)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25752" y="3288788"/>
            <a:ext cx="1217836" cy="779172"/>
          </a:xfrm>
          <a:prstGeom prst="rect">
            <a:avLst/>
          </a:prstGeo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Quantization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(NNCF)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131" y="2922019"/>
            <a:ext cx="4166316" cy="307777"/>
          </a:xfrm>
          <a:prstGeom prst="rect">
            <a:avLst/>
          </a:prstGeo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Optimization using </a:t>
            </a:r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endParaRPr lang="en-IN" dirty="0" err="1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58937" y="3440043"/>
            <a:ext cx="1636650" cy="384876"/>
          </a:xfrm>
          <a:prstGeom prst="rect">
            <a:avLst/>
          </a:prstGeo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Fine-Tuning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Engine(CPU)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22960" y="3440043"/>
            <a:ext cx="1636649" cy="384876"/>
          </a:xfrm>
          <a:prstGeom prst="rect">
            <a:avLst/>
          </a:prstGeo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Engine</a:t>
            </a:r>
            <a:b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(CPU)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1991" y="2953543"/>
            <a:ext cx="2233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and Fine Tuning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20313" y="4266497"/>
            <a:ext cx="4958366" cy="535183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  <a:b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384750" y="113930"/>
            <a:ext cx="3501900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u="sng" dirty="0"/>
              <a:t>Technology Stack</a:t>
            </a:r>
            <a:endParaRPr sz="3200" u="sng" dirty="0"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384750" y="772248"/>
            <a:ext cx="8374500" cy="413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29972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00" b="1" dirty="0"/>
              <a:t>Hardware</a:t>
            </a:r>
            <a:endParaRPr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b="1" dirty="0"/>
              <a:t>Intel AI Laptops</a:t>
            </a:r>
            <a:r>
              <a:rPr lang="en-US" sz="1400" dirty="0"/>
              <a:t>: High-performance laptops equipped with Intel CPUs.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00" b="1" dirty="0"/>
              <a:t>Software and Toolkits</a:t>
            </a:r>
            <a:endParaRPr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b="1" dirty="0"/>
              <a:t>Operating System</a:t>
            </a:r>
            <a:r>
              <a:rPr lang="en-US" sz="1400" dirty="0"/>
              <a:t>: The operating system installed on Intel AI Laptops ( Windows).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b="1" dirty="0"/>
              <a:t>Intel® </a:t>
            </a:r>
            <a:r>
              <a:rPr lang="en-US" sz="1400" b="1" dirty="0" err="1"/>
              <a:t>OpenVINO</a:t>
            </a:r>
            <a:r>
              <a:rPr lang="en-US" sz="1400" b="1" dirty="0"/>
              <a:t>™ Toolkit</a:t>
            </a:r>
            <a:r>
              <a:rPr lang="en-US" sz="1400" dirty="0"/>
              <a:t>: A toolkit for optimizing and deploying deep learning models on Intel hardware.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b="1" dirty="0"/>
              <a:t>Python</a:t>
            </a:r>
            <a:r>
              <a:rPr lang="en-US" sz="1400" dirty="0"/>
              <a:t>: A programming language commonly used for AI and machine learning development.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00" b="1" dirty="0"/>
              <a:t>Model and Frameworks</a:t>
            </a:r>
            <a:endParaRPr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b="1" dirty="0" err="1"/>
              <a:t>TinyLlama</a:t>
            </a:r>
            <a:r>
              <a:rPr lang="en-US" sz="1400" b="1" dirty="0"/>
              <a:t>/TinyLlama-1.1B-Chat-v1.0</a:t>
            </a:r>
            <a:r>
              <a:rPr lang="en-US" sz="1400" dirty="0"/>
              <a:t>:refers to a specific version (v1.0) of the </a:t>
            </a:r>
            <a:r>
              <a:rPr lang="en-US" sz="1400" dirty="0" err="1"/>
              <a:t>TinyLlama</a:t>
            </a:r>
            <a:r>
              <a:rPr lang="en-US" sz="1400" dirty="0"/>
              <a:t> model designed for chatbot applications using natural language processing techniques.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b="1" dirty="0" err="1"/>
              <a:t>PyTorch</a:t>
            </a:r>
            <a:r>
              <a:rPr lang="en-US" sz="1400" dirty="0"/>
              <a:t>: An open-source machine learning framework used for developing and training the model.</a:t>
            </a:r>
            <a:endParaRPr sz="1400" dirty="0"/>
          </a:p>
          <a:p>
            <a:pPr marL="12700" marR="29972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/>
          </a:p>
        </p:txBody>
      </p:sp>
      <p:grpSp>
        <p:nvGrpSpPr>
          <p:cNvPr id="144" name="Google Shape;144;p14"/>
          <p:cNvGrpSpPr/>
          <p:nvPr/>
        </p:nvGrpSpPr>
        <p:grpSpPr>
          <a:xfrm>
            <a:off x="0" y="4906200"/>
            <a:ext cx="9144000" cy="237490"/>
            <a:chOff x="0" y="4906200"/>
            <a:chExt cx="9144000" cy="237490"/>
          </a:xfrm>
        </p:grpSpPr>
        <p:sp>
          <p:nvSpPr>
            <p:cNvPr id="145" name="Google Shape;145;p14"/>
            <p:cNvSpPr/>
            <p:nvPr/>
          </p:nvSpPr>
          <p:spPr>
            <a:xfrm>
              <a:off x="0" y="490620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89" extrusionOk="0">
                  <a:moveTo>
                    <a:pt x="0" y="0"/>
                  </a:moveTo>
                  <a:lnTo>
                    <a:pt x="9143999" y="0"/>
                  </a:lnTo>
                  <a:lnTo>
                    <a:pt x="914399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0" y="490620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89" extrusionOk="0">
                  <a:moveTo>
                    <a:pt x="0" y="0"/>
                  </a:moveTo>
                  <a:lnTo>
                    <a:pt x="9143999" y="0"/>
                  </a:lnTo>
                </a:path>
                <a:path w="9144000" h="237489" extrusionOk="0">
                  <a:moveTo>
                    <a:pt x="0" y="23729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47" name="Google Shape;147;p14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148" name="Google Shape;148;p14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4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4786</Words>
  <Application>WPS Presentation</Application>
  <PresentationFormat>On-screen Show (16:9)</PresentationFormat>
  <Paragraphs>125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Arial</vt:lpstr>
      <vt:lpstr>Times New Roman</vt:lpstr>
      <vt:lpstr>Calibri</vt:lpstr>
      <vt:lpstr>Times New Roman</vt:lpstr>
      <vt:lpstr>Microsoft YaHei</vt:lpstr>
      <vt:lpstr>Arial Unicode MS</vt:lpstr>
      <vt:lpstr>Office Theme</vt:lpstr>
      <vt:lpstr>Running GenAI on Intel AI Laptops and Simple LLM Inference on CPU and fine-tuning of LLM Models using Intel® OpenVINO™</vt:lpstr>
      <vt:lpstr>Problem Statement</vt:lpstr>
      <vt:lpstr>Unique Idea Brief(Solution)</vt:lpstr>
      <vt:lpstr>Features Offered</vt:lpstr>
      <vt:lpstr>Process Flow</vt:lpstr>
      <vt:lpstr>Process Flow(cont’d….)</vt:lpstr>
      <vt:lpstr>Process Flow</vt:lpstr>
      <vt:lpstr>Architecture Diagram</vt:lpstr>
      <vt:lpstr>Technology Stack</vt:lpstr>
      <vt:lpstr>Technology Stack(cont’d…..)</vt:lpstr>
      <vt:lpstr>Team Members and Contribution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Nandana S Nair</dc:creator>
  <cp:lastModifiedBy>User</cp:lastModifiedBy>
  <cp:revision>6</cp:revision>
  <dcterms:created xsi:type="dcterms:W3CDTF">2024-07-15T09:58:00Z</dcterms:created>
  <dcterms:modified xsi:type="dcterms:W3CDTF">2024-07-15T17:34:47Z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7E5A484EA320454B912C45849A7EA061_12</vt:lpwstr>
  </property>
  <property fmtid="{D5CDD505-2E9C-101B-9397-08002B2CF9AE}" pid="3" name="KSOProductBuildVer">
    <vt:lpwstr>1033-12.2.0.17153</vt:lpwstr>
  </property>
</Properties>
</file>