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80" r:id="rId2"/>
    <p:sldId id="366" r:id="rId3"/>
    <p:sldId id="380" r:id="rId4"/>
    <p:sldId id="383" r:id="rId5"/>
    <p:sldId id="384" r:id="rId6"/>
    <p:sldId id="385" r:id="rId7"/>
    <p:sldId id="386" r:id="rId8"/>
    <p:sldId id="387" r:id="rId9"/>
    <p:sldId id="402" r:id="rId10"/>
    <p:sldId id="403" r:id="rId11"/>
    <p:sldId id="389" r:id="rId12"/>
    <p:sldId id="390" r:id="rId13"/>
    <p:sldId id="391" r:id="rId14"/>
    <p:sldId id="404" r:id="rId15"/>
    <p:sldId id="408" r:id="rId16"/>
    <p:sldId id="392" r:id="rId17"/>
    <p:sldId id="393" r:id="rId18"/>
    <p:sldId id="394" r:id="rId19"/>
    <p:sldId id="395"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8C929-4A21-4CB1-84D1-4E7B33035CD6}" v="1" dt="2024-11-22T01:28:38.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4364" autoAdjust="0"/>
  </p:normalViewPr>
  <p:slideViewPr>
    <p:cSldViewPr>
      <p:cViewPr varScale="1">
        <p:scale>
          <a:sx n="78" d="100"/>
          <a:sy n="78" d="100"/>
        </p:scale>
        <p:origin x="170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niappan Ramanathan" userId="373ff485e5389a12" providerId="LiveId" clId="{0EE8C929-4A21-4CB1-84D1-4E7B33035CD6}"/>
    <pc:docChg chg="modSld">
      <pc:chgData name="Palaniappan Ramanathan" userId="373ff485e5389a12" providerId="LiveId" clId="{0EE8C929-4A21-4CB1-84D1-4E7B33035CD6}" dt="2024-11-22T01:28:38.938" v="0" actId="1076"/>
      <pc:docMkLst>
        <pc:docMk/>
      </pc:docMkLst>
      <pc:sldChg chg="modSp">
        <pc:chgData name="Palaniappan Ramanathan" userId="373ff485e5389a12" providerId="LiveId" clId="{0EE8C929-4A21-4CB1-84D1-4E7B33035CD6}" dt="2024-11-22T01:28:38.938" v="0" actId="1076"/>
        <pc:sldMkLst>
          <pc:docMk/>
          <pc:sldMk cId="1639169372" sldId="389"/>
        </pc:sldMkLst>
        <pc:spChg chg="mod">
          <ac:chgData name="Palaniappan Ramanathan" userId="373ff485e5389a12" providerId="LiveId" clId="{0EE8C929-4A21-4CB1-84D1-4E7B33035CD6}" dt="2024-11-22T01:28:38.938" v="0" actId="1076"/>
          <ac:spMkLst>
            <pc:docMk/>
            <pc:sldMk cId="1639169372" sldId="389"/>
            <ac:spMk id="3" creationId="{89684A2D-5E9C-3745-93C9-E814805E90C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8T21:39:04.910"/>
    </inkml:context>
    <inkml:brush xml:id="br0">
      <inkml:brushProperty name="width" value="0.025" units="cm"/>
      <inkml:brushProperty name="height" value="0.02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8T21:45:09.199"/>
    </inkml:context>
    <inkml:brush xml:id="br0">
      <inkml:brushProperty name="width" value="0.2" units="cm"/>
      <inkml:brushProperty name="height" value="0.2" units="cm"/>
      <inkml:brushProperty name="color" value="#FFFFFF"/>
    </inkml:brush>
  </inkml:definitions>
  <inkml:trace contextRef="#ctx0" brushRef="#br0">2639 755 24575,'-154'11'0,"86"-3"0,-246 26 0,-522 126 0,789-149 0,2 2 0,0 3 0,-68 32 0,88-30 0,25-18 0,-1 0 0,1 0 0,0 1 0,0-1 0,0 0 0,-1 0 0,1 1 0,0-1 0,0 0 0,0 0 0,0 1 0,0-1 0,-1 0 0,1 1 0,0-1 0,0 0 0,0 0 0,0 1 0,0-1 0,0 0 0,0 1 0,0-1 0,0 0 0,0 1 0,0-1 0,1 0 0,-1 1 0,0-1 0,0 1 0,1-1 0,0 1 0,0 0 0,-1-1 0,1 1 0,0-1 0,0 1 0,0-1 0,0 0 0,0 1 0,0-1 0,0 0 0,0 0 0,0 1 0,2-1 0,44 4 0,1-2 0,92-7 0,-87 1 0,290-23 0,526-109 0,-845 131 0,121-30 0,-117 27 0,-1-1 0,1-2 0,27-15 0,-53 25 0,-1 1 0,1-1 0,0 0 0,-1 0 0,1 0 0,-1-1 0,1 1 0,-1 0 0,0-1 0,1 1 0,0-2 0,-2 2 0,0 0 0,0 1 0,0-1 0,0 0 0,0 0 0,0 1 0,0-1 0,0 0 0,0 0 0,-1 1 0,1-1 0,0 0 0,-1 1 0,1-1 0,0 0 0,-1 1 0,1-1 0,-1 1 0,1-1 0,-1 1 0,1-1 0,-1 1 0,1-1 0,-1 1 0,1-1 0,-1 1 0,0-1 0,1 1 0,-2-1 0,-6-4 0,0 1 0,-1 0 0,1 0 0,-1 0 0,0 1 0,-10-2 0,-60-10 0,56 12 0,-126-17 0,-1 7 0,0 7 0,0 6 0,0 7 0,-203 35 0,-41 31 0,471-85 0,-23 5 0,332-50 0,232-39 0,-574 89 0,2-1 0,81-23 0,-110 22 0,-17 9 0,0-1 0,0 1 0,0 0 0,0 0 0,0 0 0,0-1 0,0 1 0,0 0 0,-1 0 0,1 0 0,0-1 0,0 1 0,0 0 0,0 0 0,0-1 0,0 1 0,0 0 0,0 0 0,-1 0 0,1 0 0,0-1 0,0 1 0,0 0 0,0 0 0,-1 0 0,1 0 0,0 0 0,0 0 0,0 0 0,-1-1 0,1 1 0,0 0 0,0 0 0,-1 0 0,1 0 0,0 0 0,0 0 0,0 0 0,-1 0 0,-38-5 0,37 5 0,-153-7 0,-177 14 0,-157 37 0,438-39 0,-560 66 0,590-68 0,-187 11 0,262-5 0,62-3 0,0-5 0,0-5 0,169-27 0,-256 26 0,69-12 0,-84 14 0,-1-1 0,0 0 0,0-1 0,0 0 0,12-8 0,-23 12 0,-1 0 0,1 0 0,-1 0 0,1 0 0,-1 0 0,0 0 0,1 0 0,-1-1 0,0 1 0,0 0 0,0-1 0,0 1 0,0-1 0,0 1 0,0-1 0,1-3 0,-2 4 0,0 0 0,0 0 0,0 0 0,0 0 0,0 0 0,0 0 0,-1 0 0,1 0 0,0 0 0,-1 0 0,1 0 0,0 0 0,-1 0 0,1 0 0,-1 0 0,0 0 0,1 0 0,-1 0 0,0 0 0,-1 0 0,-3-4 0,0 2 0,0-1 0,-1 1 0,1-1 0,-1 1 0,0 1 0,-10-4 0,-18-4 0,-2 2 0,1 1 0,-1 1 0,-63-1 0,-147 15 0,235-7 0,-288 28 0,-74 3 0,365-32 0,3 1 0,1-1 0,-1 0 0,0 0 0,0 0 0,-8-3 0,13 3 0,-1 0 0,1 0 0,0 0 0,-1 0 0,1-1 0,-1 1 0,1 0 0,-1 0 0,1-1 0,0 1 0,-1 0 0,1-1 0,0 1 0,-1 0 0,1-1 0,0 1 0,0 0 0,-1-1 0,1 1 0,0-1 0,0 1 0,0-1 0,-1 1 0,1 0 0,0-1 0,0-1 0,0 1 0,1 0 0,-1 0 0,0-1 0,0 1 0,1 0 0,-1 0 0,1 0 0,-1 0 0,1-1 0,0 1 0,-1 0 0,1 0 0,1-1 0,18-20 0,0 1 0,1 0 0,41-29 0,2-2 0,-43 33 0,6-4 0,24-28 0,-45 45 0,0-1 0,-1 0 0,0 0 0,0 0 0,-1-1 0,0 0 0,0 0 0,-1 0 0,4-14 0,-6 20 0,0 0 0,-1 0 0,0 0 0,1 0 0,-1 0 0,0 0 0,0 0 0,0 0 0,0 0 0,0 0 0,-1 0 0,1 0 0,-1 0 0,1 1 0,-1-1 0,0 0 0,1 0 0,-1 0 0,0 0 0,0 1 0,0-1 0,-1 0 0,1 1 0,0-1 0,-1 1 0,1 0 0,-1-1 0,1 1 0,-1 0 0,1 0 0,-1 0 0,0 0 0,0 0 0,0 0 0,1 0 0,-1 1 0,0-1 0,0 1 0,0-1 0,0 1 0,-3 0 0,-7-1 0,0 0 0,0 1 0,0 0 0,-1 1 0,-16 4 0,-6 3 0,0 0 0,1 3 0,1 1 0,0 1 0,0 1 0,2 3 0,0 0 0,1 2 0,0 1 0,2 1 0,-48 47 0,72-64 0,1-2 0,1 1 0,-1-1 0,1 1 0,-1 0 0,1 0 0,0 0 0,0 1 0,0-1 0,0 0 0,1 1 0,-3 6 0,4-10 0,1 0 0,-1 1 0,0-1 0,0 0 0,0 0 0,0 1 0,0-1 0,1 0 0,-1 0 0,0 1 0,0-1 0,1 0 0,-1 0 0,0 1 0,0-1 0,1 0 0,-1 0 0,0 0 0,0 0 0,1 0 0,-1 1 0,0-1 0,1 0 0,-1 0 0,0 0 0,1 0 0,-1 0 0,0 0 0,0 0 0,1 0 0,-1 0 0,0 0 0,1 0 0,0 0 0,14-2 0,-13 2 0,21-4 0,-1-2 0,1 0 0,-1-1 0,0-2 0,30-14 0,-22 6 0,0 0 0,-1-2 0,27-24 0,-50 39 0,-1-1 0,0 1 0,-1-1 0,1 0 0,-1 0 0,0 0 0,5-10 0,-8 13 0,-1 1 0,1 0 0,-1 0 0,1-1 0,-1 1 0,0-1 0,1 1 0,-1 0 0,0-1 0,0 1 0,0 0 0,0-1 0,-1 1 0,1-1 0,0 1 0,-1-3 0,0 2 0,0 1 0,0-1 0,0 1 0,-1-1 0,1 1 0,0-1 0,-1 1 0,1 0 0,-1-1 0,1 1 0,-1 0 0,0 0 0,1 0 0,-1 0 0,-2-1 0,-2 0 0,0 0 0,0 1 0,0-1 0,0 1 0,0 0 0,0 1 0,0-1 0,0 1 0,-1 0 0,1 1 0,-11 2 0,7-1 0,1 0 0,0 1 0,-1 1 0,1 0 0,0 0 0,-14 9 0,59-13 0,-16-3 0,0 0 0,-1-1 0,0-1 0,22-9 0,-34 12 0,1-1 0,-1 0 0,0-1 0,-1 0 0,1 0 0,-1-1 0,1 1 0,-1-1 0,-1 0 0,1-1 0,-1 0 0,0 0 0,7-10 0,-11 14 0,0 1 0,0-1 0,0 1 0,-1-1 0,1 0 0,-1 1 0,1-1 0,-1 0 0,0 1 0,1-1 0,-1 0 0,0 0 0,0 1 0,0-1 0,0 0 0,-1 0 0,1 1 0,0-1 0,-1 0 0,1 1 0,-2-4 0,1 3 0,-1 0 0,0 0 0,1 0 0,-1 0 0,0 0 0,0 0 0,0 1 0,0-1 0,0 1 0,-1-1 0,1 1 0,-5-2 0,0 0 0,-1 0 0,1 1 0,-1 0 0,1 1 0,-1-1 0,0 2 0,0-1 0,-13 1 0,-15 8 0,27-6 0,0 0 0,0 0 0,-14 0 0,24-1 0,-1 0 0,1 0 0,-1 0 0,1 0 0,-1 0 0,1 0 0,0 0 0,-1 0 0,1 0 0,0 0 0,0-1 0,0 1 0,0 0 0,1 0 0,18 10 0,2-2 0,0-1 0,0 0 0,44 8 0,8 3 0,-60-15 0,-11-2 0,1 0 0,0-1 0,0 1 0,1-1 0,-1 0 0,0 0 0,0-1 0,0 1 0,1-1 0,5 0 0,-14 0 0,0 0 0,0 1 0,0-2 0,0 1 0,0 0 0,0-1 0,0 0 0,0 0 0,-4-1 0,-17-3 0,18 4 0,-1 1 0,0 1 0,0 0 0,0 0 0,1 0 0,-1 1 0,0 0 0,1 0 0,0 1 0,-1 0 0,1 0 0,0 1 0,1 0 0,-1 0 0,1 1 0,0-1 0,0 1 0,0 1 0,0-1 0,1 1 0,0 0 0,0 0 0,1 1 0,0-1 0,0 1 0,0 0 0,1 0 0,0 1 0,0-1 0,1 0 0,0 1 0,0 0 0,1-1 0,0 1 0,0 0 0,1 0 0,0 0 0,0-1 0,4 17 0,-2-16 0,1 0 0,1 0 0,0 0 0,0 0 0,0-1 0,1 0 0,0 0 0,1 0 0,0 0 0,0-1 0,0 0 0,0 0 0,13 8 0,6 3 0,0-1 0,45 20 0,-11-10 0,1-4 0,1-2 0,69 14 0,194 21 0,-323-54 0,1001 100 0,-986-100 0,197 9 0,-159-11 0,103-12 0,-148 12 0,-1-1 0,0 0 0,1 0 0,13-7 0,-59 6 0,-541 22 0,75 1 0,3-40 0,291-10 0,185 24 0,-1 0 0,1-1 0,0-2 0,1-1 0,0 0 0,-28-18 0,40 20 0,0 0 0,1-1 0,0 0 0,0 0 0,1-1 0,0 0 0,1-1 0,0 0 0,1 0 0,0-1 0,1 0 0,0 0 0,1 0 0,-6-19 0,4 0 0,0-1 0,2 0 0,2 0 0,1-59 0,2 79 0,0 0 0,-1 0 0,0 0 0,-1 0 0,0 1 0,-1-1 0,-1 1 0,1-1 0,-2 1 0,0 0 0,0 0 0,-1 1 0,-10-15 0,12 21 0,0 0 0,0 1 0,0 0 0,-1-1 0,-4-1 0,5 3 0,1 0 0,0 0 0,-1 0 0,1-1 0,0 1 0,0-1 0,0 1 0,1-1 0,-1 0 0,1 0 0,-3-5 0,3 2 0,0-1 0,1 1 0,0 0 0,0-1 0,1 1 0,0 0 0,1-12 0,-1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8T21:45:11.657"/>
    </inkml:context>
    <inkml:brush xml:id="br0">
      <inkml:brushProperty name="width" value="0.2" units="cm"/>
      <inkml:brushProperty name="height" value="0.2" units="cm"/>
      <inkml:brushProperty name="color" value="#FFFFFF"/>
    </inkml:brush>
  </inkml:definitions>
  <inkml:trace contextRef="#ctx0" brushRef="#br0">0 1 24575,'25'10'0,"54"3"0,152 6 0,-169-16 0,1168 102 0,-147 76 0,-843-138 0,-223-40 0,-2 1 0,1-2 0,-1 0 0,23 0 0,-113-5 0,8-1 0,-176 10 0,0 10 0,-352 69 0,564-79 0,3 0 0,-30 2 0,115-21 0,-14 3 0,788-151 0,13 63 0,-823 97 0,-8 0 0,-1 0 0,1 1 0,17 2 0,-51 10 0,15-7 0,-73 38 0,46-26 0,-46 32 0,78-49 0,1 0 0,-1 1 0,1-1 0,-1 0 0,0 1 0,1-1 0,-1 1 0,1-1 0,-1 1 0,1-1 0,-1 1 0,1-1 0,-1 1 0,1 0 0,0-1 0,-1 1 0,1-1 0,0 1 0,-1 0 0,1 0 0,0-1 0,0 1 0,0 0 0,0-1 0,0 1 0,-1 0 0,1 0 0,1 1 0,-1-1 0,1-1 0,0 1 0,-1 0 0,1 0 0,0 0 0,0-1 0,0 1 0,0 0 0,0-1 0,0 1 0,0 0 0,0-1 0,0 0 0,0 1 0,0-1 0,1 1 0,6 1 0,-1-1 0,1 1 0,-1-1 0,12 0 0,-4-2 0,-1 0 0,1-1 0,0-1 0,-1 0 0,0-1 0,0-1 0,0 0 0,0 0 0,-1-2 0,0 0 0,0 0 0,0-1 0,-1-1 0,19-17 0,-23 18 0,1-1 0,-1 0 0,-1-1 0,0 1 0,0-2 0,-1 1 0,0-1 0,-1 0 0,0 0 0,-1 0 0,0-1 0,0 1 0,-2-1 0,1 0 0,-2 0 0,1 0 0,-2 0 0,0-19 0,0 31 0,0 0 0,0 0 0,-1 0 0,1 0 0,0 1 0,0-1 0,0 0 0,0 0 0,0 0 0,0 0 0,0 0 0,0 0 0,-1 0 0,1 0 0,0 0 0,0 0 0,0 0 0,0 0 0,0 0 0,0 0 0,0 0 0,-1 0 0,1-1 0,0 1 0,0 0 0,0 0 0,0 0 0,0 0 0,0 0 0,0 0 0,0 0 0,0 0 0,0 0 0,-1 0 0,1 0 0,0 0 0,0 0 0,0-1 0,0 1 0,0 0 0,0 0 0,0 0 0,0 0 0,0 0 0,0 0 0,0 0 0,0 0 0,0-1 0,0 1 0,0 0 0,0 0 0,0 0 0,0 0 0,-7 17 0,-6 24 0,3-1 0,2 1 0,1-1 0,3 1 0,1 1 0,3 51 0,1-104 0,0 0 0,1 1 0,1-1 0,6-19 0,-3 12 0,-5 13 0,3-9 0,0 0 0,0 0 0,2 1 0,-1 0 0,2 0 0,0 0 0,15-20 0,-23 36 0,0 1 0,0 0 0,1-1 0,0 1 0,0 0 0,0-1 0,1 7 0,0 1 0,-2 2 0,1 0 0,4-23 0,4-21 0,-3 8 0,11-29 0,-15 47 0,1 0 0,1 0 0,-1 0 0,1 0 0,0 0 0,0 1 0,0-1 0,1 1 0,-1 0 0,1 0 0,5-4 0,-9 8 0,0 0 0,1 0 0,-1 0 0,0 0 0,0 0 0,0-1 0,0 1 0,0 0 0,0 0 0,0 0 0,1 0 0,-1 0 0,0 0 0,0 0 0,0 0 0,0 0 0,0 0 0,0 0 0,1 0 0,-1 0 0,0 0 0,0 0 0,0 0 0,0 0 0,0 0 0,0 0 0,0 0 0,1 0 0,-1 0 0,0 1 0,0-1 0,0 0 0,0 0 0,0 0 0,0 0 0,0 0 0,0 0 0,0 0 0,1 0 0,-1 0 0,0 1 0,0-1 0,0 0 0,0 0 0,0 0 0,0 0 0,0 0 0,0 0 0,0 1 0,1 9 0,-2 10 0,-1-6-1365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178944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276364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hyperlink" Target="https://us.norton.com/blog/how-to/how-to-block-websites" TargetMode="External"/><Relationship Id="rId4" Type="http://schemas.openxmlformats.org/officeDocument/2006/relationships/hyperlink" Target="https://docs.uipath.co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customXml" Target="../ink/ink2.xml"/><Relationship Id="rId11"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customXml" Target="../ink/ink1.xml"/><Relationship Id="rId9"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456756"/>
            <a:chOff x="-14748" y="986564"/>
            <a:chExt cx="9158748" cy="5456756"/>
          </a:xfrm>
        </p:grpSpPr>
        <p:sp>
          <p:nvSpPr>
            <p:cNvPr id="22" name="TextBox 21"/>
            <p:cNvSpPr txBox="1"/>
            <p:nvPr/>
          </p:nvSpPr>
          <p:spPr>
            <a:xfrm>
              <a:off x="177781" y="4812104"/>
              <a:ext cx="6806487" cy="1631216"/>
            </a:xfrm>
            <a:prstGeom prst="rect">
              <a:avLst/>
            </a:prstGeom>
            <a:noFill/>
          </p:spPr>
          <p:txBody>
            <a:bodyPr wrap="square" rtlCol="0">
              <a:spAutoFit/>
            </a:bodyPr>
            <a:lstStyle/>
            <a:p>
              <a:r>
                <a:rPr lang="en-US" sz="2000" b="1" dirty="0"/>
                <a:t>Register No   :  2116 220701007</a:t>
              </a:r>
            </a:p>
            <a:p>
              <a:r>
                <a:rPr lang="en-US" sz="2000" b="1" dirty="0"/>
                <a:t>Name             :  ABIRAMI.PL</a:t>
              </a:r>
            </a:p>
            <a:p>
              <a:r>
                <a:rPr lang="en-US" sz="2000" b="1" dirty="0"/>
                <a:t>Guide Name :  Mrs. J. JINU SOPHIA</a:t>
              </a:r>
            </a:p>
            <a:p>
              <a:r>
                <a:rPr lang="en-US" sz="2000" b="1" dirty="0"/>
                <a:t>Designation  :  Assistant Professor (SG)</a:t>
              </a:r>
            </a:p>
            <a:p>
              <a:r>
                <a:rPr lang="en-US" sz="2000" b="1" dirty="0"/>
                <a:t>Department</a:t>
              </a:r>
              <a:r>
                <a:rPr lang="en-US" sz="100" b="1" dirty="0"/>
                <a:t>                            </a:t>
              </a:r>
              <a:r>
                <a:rPr lang="en-US" sz="2000" b="1" dirty="0"/>
                <a:t>:  Computer Science &amp; Engineering</a:t>
              </a: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1" y="2259125"/>
                <a:ext cx="4474456" cy="1323439"/>
              </a:xfrm>
              <a:prstGeom prst="rect">
                <a:avLst/>
              </a:prstGeom>
              <a:noFill/>
            </p:spPr>
            <p:txBody>
              <a:bodyPr wrap="square" rtlCol="0">
                <a:spAutoFit/>
              </a:bodyPr>
              <a:lstStyle/>
              <a:p>
                <a:r>
                  <a:rPr lang="en-US" sz="4000" b="1" dirty="0">
                    <a:solidFill>
                      <a:schemeClr val="bg1"/>
                    </a:solidFill>
                    <a:ea typeface="Open Sans Bold" panose="020B0806030504020204" pitchFamily="34" charset="0"/>
                    <a:cs typeface="Open Sans Bold" panose="020B0806030504020204" pitchFamily="34" charset="0"/>
                  </a:rPr>
                  <a:t>AI DRIVEN CODE GENERATION</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99BAE-7743-61D3-4B1F-F29D928E4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F34BC7-83AC-3B38-A031-602077678899}"/>
              </a:ext>
            </a:extLst>
          </p:cNvPr>
          <p:cNvSpPr>
            <a:spLocks noGrp="1"/>
          </p:cNvSpPr>
          <p:nvPr>
            <p:ph type="title"/>
          </p:nvPr>
        </p:nvSpPr>
        <p:spPr/>
        <p:txBody>
          <a:bodyPr>
            <a:normAutofit/>
          </a:bodyPr>
          <a:lstStyle/>
          <a:p>
            <a:r>
              <a:rPr lang="en-IN" sz="4000" dirty="0"/>
              <a:t>Functional Description</a:t>
            </a:r>
          </a:p>
        </p:txBody>
      </p:sp>
      <p:sp>
        <p:nvSpPr>
          <p:cNvPr id="3" name="Content Placeholder 2">
            <a:extLst>
              <a:ext uri="{FF2B5EF4-FFF2-40B4-BE49-F238E27FC236}">
                <a16:creationId xmlns:a16="http://schemas.microsoft.com/office/drawing/2014/main" id="{F7275B13-CDD4-C5C5-B012-EDEF27C7A165}"/>
              </a:ext>
            </a:extLst>
          </p:cNvPr>
          <p:cNvSpPr>
            <a:spLocks noGrp="1"/>
          </p:cNvSpPr>
          <p:nvPr>
            <p:ph idx="1"/>
          </p:nvPr>
        </p:nvSpPr>
        <p:spPr/>
        <p:txBody>
          <a:bodyPr/>
          <a:lstStyle/>
          <a:p>
            <a:r>
              <a:rPr lang="en-US" sz="2000" b="1" dirty="0"/>
              <a:t>Module 2: Code generation &amp; uploading process</a:t>
            </a:r>
          </a:p>
          <a:p>
            <a:pPr marL="0" indent="0">
              <a:buNone/>
            </a:pPr>
            <a:r>
              <a:rPr lang="en-US" sz="1600" dirty="0"/>
              <a:t>This module automates the process of generating, saving, and sharing code. It begins by opening ChatGPT, where the problem statement provided by the user is inputted for code generation. After waiting for the generated code, the system copies it and opens Notepad to paste and save the code with the specified file name. Finally, the system attaches the saved file to an email and sends it to the recipient. Upon successful completion, a message box displays, confirming that the code has been sent.</a:t>
            </a:r>
          </a:p>
          <a:p>
            <a:pPr marL="0" indent="0">
              <a:buNone/>
            </a:pPr>
            <a:r>
              <a:rPr lang="en-IN" sz="1800" b="1" dirty="0"/>
              <a:t>Activity Diagram-Module 2:</a:t>
            </a:r>
          </a:p>
          <a:p>
            <a:pPr marL="0" indent="0">
              <a:buNone/>
            </a:pPr>
            <a:endParaRPr lang="en-IN" sz="1800" b="1" dirty="0"/>
          </a:p>
        </p:txBody>
      </p:sp>
      <p:pic>
        <p:nvPicPr>
          <p:cNvPr id="5" name="Picture 4">
            <a:extLst>
              <a:ext uri="{FF2B5EF4-FFF2-40B4-BE49-F238E27FC236}">
                <a16:creationId xmlns:a16="http://schemas.microsoft.com/office/drawing/2014/main" id="{D71E25EC-B21E-326A-FC17-5C3AB2ED8D0B}"/>
              </a:ext>
            </a:extLst>
          </p:cNvPr>
          <p:cNvPicPr>
            <a:picLocks noChangeAspect="1"/>
          </p:cNvPicPr>
          <p:nvPr/>
        </p:nvPicPr>
        <p:blipFill>
          <a:blip r:embed="rId2"/>
          <a:stretch>
            <a:fillRect/>
          </a:stretch>
        </p:blipFill>
        <p:spPr>
          <a:xfrm>
            <a:off x="3239852" y="3429000"/>
            <a:ext cx="3685997" cy="2826855"/>
          </a:xfrm>
          <a:prstGeom prst="rect">
            <a:avLst/>
          </a:prstGeom>
        </p:spPr>
      </p:pic>
    </p:spTree>
    <p:extLst>
      <p:ext uri="{BB962C8B-B14F-4D97-AF65-F5344CB8AC3E}">
        <p14:creationId xmlns:p14="http://schemas.microsoft.com/office/powerpoint/2010/main" val="409129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sp>
        <p:nvSpPr>
          <p:cNvPr id="3" name="Rectangle 1">
            <a:extLst>
              <a:ext uri="{FF2B5EF4-FFF2-40B4-BE49-F238E27FC236}">
                <a16:creationId xmlns:a16="http://schemas.microsoft.com/office/drawing/2014/main" id="{89684A2D-5E9C-3745-93C9-E814805E90C6}"/>
              </a:ext>
            </a:extLst>
          </p:cNvPr>
          <p:cNvSpPr>
            <a:spLocks noGrp="1" noChangeArrowheads="1"/>
          </p:cNvSpPr>
          <p:nvPr>
            <p:ph idx="1"/>
          </p:nvPr>
        </p:nvSpPr>
        <p:spPr bwMode="auto">
          <a:xfrm>
            <a:off x="323528" y="914400"/>
            <a:ext cx="849694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Problem Statement</a:t>
            </a:r>
            <a:r>
              <a:rPr kumimoji="0" lang="en-US" altLang="en-US" sz="2000" b="0" i="0" u="none" strike="noStrike" cap="none" normalizeH="0" baseline="0" dirty="0">
                <a:ln>
                  <a:noFill/>
                </a:ln>
                <a:solidFill>
                  <a:schemeClr val="tx1"/>
                </a:solidFill>
                <a:effectLst/>
                <a:latin typeface="Arial" panose="020B0604020202020204" pitchFamily="34" charset="0"/>
              </a:rPr>
              <a:t>: Stores the description of the coding task provided by the user for code generation.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Recipient Email</a:t>
            </a:r>
            <a:r>
              <a:rPr kumimoji="0" lang="en-US" altLang="en-US" sz="2000" b="0" i="0" u="none" strike="noStrike" cap="none" normalizeH="0" baseline="0" dirty="0">
                <a:ln>
                  <a:noFill/>
                </a:ln>
                <a:solidFill>
                  <a:schemeClr val="tx1"/>
                </a:solidFill>
                <a:effectLst/>
                <a:latin typeface="Arial" panose="020B0604020202020204" pitchFamily="34" charset="0"/>
              </a:rPr>
              <a:t>: Captures the email address where the generated code will be sent.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File Name</a:t>
            </a:r>
            <a:r>
              <a:rPr kumimoji="0" lang="en-US" altLang="en-US" sz="2000" b="0" i="0" u="none" strike="noStrike" cap="none" normalizeH="0" baseline="0" dirty="0">
                <a:ln>
                  <a:noFill/>
                </a:ln>
                <a:solidFill>
                  <a:schemeClr val="tx1"/>
                </a:solidFill>
                <a:effectLst/>
                <a:latin typeface="Arial" panose="020B0604020202020204" pitchFamily="34" charset="0"/>
              </a:rPr>
              <a:t>: Stores the user-defined name under which the generated code will be saved.</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Generated Code</a:t>
            </a:r>
            <a:r>
              <a:rPr kumimoji="0" lang="en-US" altLang="en-US" sz="2000" b="0" i="0" u="none" strike="noStrike" cap="none" normalizeH="0" baseline="0" dirty="0">
                <a:ln>
                  <a:noFill/>
                </a:ln>
                <a:solidFill>
                  <a:schemeClr val="tx1"/>
                </a:solidFill>
                <a:effectLst/>
                <a:latin typeface="Arial" panose="020B0604020202020204" pitchFamily="34" charset="0"/>
              </a:rPr>
              <a:t>: Holds the code generated by ChatGPT based on the provided problem statement.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File Path</a:t>
            </a:r>
            <a:r>
              <a:rPr kumimoji="0" lang="en-US" altLang="en-US" sz="2000" b="0" i="0" u="none" strike="noStrike" cap="none" normalizeH="0" baseline="0" dirty="0">
                <a:ln>
                  <a:noFill/>
                </a:ln>
                <a:solidFill>
                  <a:schemeClr val="tx1"/>
                </a:solidFill>
                <a:effectLst/>
                <a:latin typeface="Arial" panose="020B0604020202020204" pitchFamily="34" charset="0"/>
              </a:rPr>
              <a:t>: Specifies the location where the generated code file is saved.</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Email Status</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email with the attached code file was successfully sent. </a:t>
            </a:r>
          </a:p>
        </p:txBody>
      </p:sp>
    </p:spTree>
    <p:custDataLst>
      <p:tags r:id="rId1"/>
    </p:custDataLst>
    <p:extLst>
      <p:ext uri="{BB962C8B-B14F-4D97-AF65-F5344CB8AC3E}">
        <p14:creationId xmlns:p14="http://schemas.microsoft.com/office/powerpoint/2010/main" val="163916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Rectangle 1">
            <a:extLst>
              <a:ext uri="{FF2B5EF4-FFF2-40B4-BE49-F238E27FC236}">
                <a16:creationId xmlns:a16="http://schemas.microsoft.com/office/drawing/2014/main" id="{52587FB0-A442-E0F1-49A5-94E261F7A5DE}"/>
              </a:ext>
            </a:extLst>
          </p:cNvPr>
          <p:cNvSpPr>
            <a:spLocks noGrp="1" noChangeArrowheads="1"/>
          </p:cNvSpPr>
          <p:nvPr>
            <p:ph idx="1"/>
          </p:nvPr>
        </p:nvSpPr>
        <p:spPr bwMode="auto">
          <a:xfrm>
            <a:off x="190500" y="920622"/>
            <a:ext cx="856901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bot prompts the user to input the </a:t>
            </a:r>
            <a:r>
              <a:rPr kumimoji="0" lang="en-US" altLang="en-US" sz="1600" b="1" i="0" u="none" strike="noStrike" cap="none" normalizeH="0" baseline="0" dirty="0">
                <a:ln>
                  <a:noFill/>
                </a:ln>
                <a:solidFill>
                  <a:schemeClr val="tx1"/>
                </a:solidFill>
                <a:effectLst/>
                <a:latin typeface="Arial" panose="020B0604020202020204" pitchFamily="34" charset="0"/>
              </a:rPr>
              <a:t>problem statement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email address</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file name</a:t>
            </a:r>
            <a:r>
              <a:rPr kumimoji="0" lang="en-US" altLang="en-US" sz="1600" b="0" i="0" u="none" strike="noStrike" cap="none" normalizeH="0" baseline="0" dirty="0">
                <a:ln>
                  <a:noFill/>
                </a:ln>
                <a:solidFill>
                  <a:schemeClr val="tx1"/>
                </a:solidFill>
                <a:effectLst/>
                <a:latin typeface="Arial" panose="020B0604020202020204" pitchFamily="34" charset="0"/>
              </a:rPr>
              <a:t> as the required details for the process.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Once the inputs are provided, the bot opens the </a:t>
            </a:r>
            <a:r>
              <a:rPr kumimoji="0" lang="en-US" altLang="en-US" sz="1600" b="1" i="0" u="none" strike="noStrike" cap="none" normalizeH="0" baseline="0" dirty="0">
                <a:ln>
                  <a:noFill/>
                </a:ln>
                <a:solidFill>
                  <a:schemeClr val="tx1"/>
                </a:solidFill>
                <a:effectLst/>
                <a:latin typeface="Arial" panose="020B0604020202020204" pitchFamily="34" charset="0"/>
              </a:rPr>
              <a:t>ChatGPT webpage</a:t>
            </a:r>
            <a:r>
              <a:rPr kumimoji="0" lang="en-US" altLang="en-US" sz="1600" b="0" i="0" u="none" strike="noStrike" cap="none" normalizeH="0" baseline="0" dirty="0">
                <a:ln>
                  <a:noFill/>
                </a:ln>
                <a:solidFill>
                  <a:schemeClr val="tx1"/>
                </a:solidFill>
                <a:effectLst/>
                <a:latin typeface="Arial" panose="020B0604020202020204" pitchFamily="34" charset="0"/>
              </a:rPr>
              <a:t> in the browser, maximizes the browser window for better visibility, and prepares for interaction.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problem statement</a:t>
            </a:r>
            <a:r>
              <a:rPr kumimoji="0" lang="en-US" altLang="en-US" sz="1600" b="0" i="0" u="none" strike="noStrike" cap="none" normalizeH="0" baseline="0" dirty="0">
                <a:ln>
                  <a:noFill/>
                </a:ln>
                <a:solidFill>
                  <a:schemeClr val="tx1"/>
                </a:solidFill>
                <a:effectLst/>
                <a:latin typeface="Arial" panose="020B0604020202020204" pitchFamily="34" charset="0"/>
              </a:rPr>
              <a:t> entered by the user is automatically typed into the text area on ChatGPT, and the process is executed to generate the output.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After a </a:t>
            </a:r>
            <a:r>
              <a:rPr kumimoji="0" lang="en-US" altLang="en-US" sz="1600" b="1" i="0" u="none" strike="noStrike" cap="none" normalizeH="0" baseline="0" dirty="0">
                <a:ln>
                  <a:noFill/>
                </a:ln>
                <a:solidFill>
                  <a:schemeClr val="tx1"/>
                </a:solidFill>
                <a:effectLst/>
                <a:latin typeface="Arial" panose="020B0604020202020204" pitchFamily="34" charset="0"/>
              </a:rPr>
              <a:t>20-second delay</a:t>
            </a:r>
            <a:r>
              <a:rPr kumimoji="0" lang="en-US" altLang="en-US" sz="1600" b="0" i="0" u="none" strike="noStrike" cap="none" normalizeH="0" baseline="0" dirty="0">
                <a:ln>
                  <a:noFill/>
                </a:ln>
                <a:solidFill>
                  <a:schemeClr val="tx1"/>
                </a:solidFill>
                <a:effectLst/>
                <a:latin typeface="Arial" panose="020B0604020202020204" pitchFamily="34" charset="0"/>
              </a:rPr>
              <a:t>, the system waits for the code generation to complete. The generated output is then copied from the ChatGPT interface.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bot opens </a:t>
            </a:r>
            <a:r>
              <a:rPr kumimoji="0" lang="en-US" altLang="en-US" sz="1600" b="1" i="0" u="none" strike="noStrike" cap="none" normalizeH="0" baseline="0" dirty="0">
                <a:ln>
                  <a:noFill/>
                </a:ln>
                <a:solidFill>
                  <a:schemeClr val="tx1"/>
                </a:solidFill>
                <a:effectLst/>
                <a:latin typeface="Arial" panose="020B0604020202020204" pitchFamily="34" charset="0"/>
              </a:rPr>
              <a:t>Notepad</a:t>
            </a:r>
            <a:r>
              <a:rPr kumimoji="0" lang="en-US" altLang="en-US" sz="1600" b="0" i="0" u="none" strike="noStrike" cap="none" normalizeH="0" baseline="0" dirty="0">
                <a:ln>
                  <a:noFill/>
                </a:ln>
                <a:solidFill>
                  <a:schemeClr val="tx1"/>
                </a:solidFill>
                <a:effectLst/>
                <a:latin typeface="Arial" panose="020B0604020202020204" pitchFamily="34" charset="0"/>
              </a:rPr>
              <a:t>, pastes the generated code into it, and saves the file using the </a:t>
            </a:r>
            <a:r>
              <a:rPr kumimoji="0" lang="en-US" altLang="en-US" sz="1600" b="1" i="0" u="none" strike="noStrike" cap="none" normalizeH="0" baseline="0" dirty="0">
                <a:ln>
                  <a:noFill/>
                </a:ln>
                <a:solidFill>
                  <a:schemeClr val="tx1"/>
                </a:solidFill>
                <a:effectLst/>
                <a:latin typeface="Arial" panose="020B0604020202020204" pitchFamily="34" charset="0"/>
              </a:rPr>
              <a:t>file name</a:t>
            </a:r>
            <a:r>
              <a:rPr kumimoji="0" lang="en-US" altLang="en-US" sz="1600" b="0" i="0" u="none" strike="noStrike" cap="none" normalizeH="0" baseline="0" dirty="0">
                <a:ln>
                  <a:noFill/>
                </a:ln>
                <a:solidFill>
                  <a:schemeClr val="tx1"/>
                </a:solidFill>
                <a:effectLst/>
                <a:latin typeface="Arial" panose="020B0604020202020204" pitchFamily="34" charset="0"/>
              </a:rPr>
              <a:t> provided by the user.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saved file is attached to an email and sent to the </a:t>
            </a:r>
            <a:r>
              <a:rPr kumimoji="0" lang="en-US" altLang="en-US" sz="1600" b="1" i="0" u="none" strike="noStrike" cap="none" normalizeH="0" baseline="0" dirty="0">
                <a:ln>
                  <a:noFill/>
                </a:ln>
                <a:solidFill>
                  <a:schemeClr val="tx1"/>
                </a:solidFill>
                <a:effectLst/>
                <a:latin typeface="Arial" panose="020B0604020202020204" pitchFamily="34" charset="0"/>
              </a:rPr>
              <a:t>recipient's email address</a:t>
            </a:r>
            <a:r>
              <a:rPr kumimoji="0" lang="en-US" altLang="en-US" sz="1600" b="0" i="0" u="none" strike="noStrike" cap="none" normalizeH="0" baseline="0" dirty="0">
                <a:ln>
                  <a:noFill/>
                </a:ln>
                <a:solidFill>
                  <a:schemeClr val="tx1"/>
                </a:solidFill>
                <a:effectLst/>
                <a:latin typeface="Arial" panose="020B0604020202020204" pitchFamily="34" charset="0"/>
              </a:rPr>
              <a:t> specified by the user.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Upon successful email delivery, a </a:t>
            </a:r>
            <a:r>
              <a:rPr kumimoji="0" lang="en-US" altLang="en-US" sz="1600" b="1" i="0" u="none" strike="noStrike" cap="none" normalizeH="0" baseline="0" dirty="0">
                <a:ln>
                  <a:noFill/>
                </a:ln>
                <a:solidFill>
                  <a:schemeClr val="tx1"/>
                </a:solidFill>
                <a:effectLst/>
                <a:latin typeface="Arial" panose="020B0604020202020204" pitchFamily="34" charset="0"/>
              </a:rPr>
              <a:t>notification</a:t>
            </a:r>
            <a:r>
              <a:rPr kumimoji="0" lang="en-US" altLang="en-US" sz="1600" b="0" i="0" u="none" strike="noStrike" cap="none" normalizeH="0" baseline="0" dirty="0">
                <a:ln>
                  <a:noFill/>
                </a:ln>
                <a:solidFill>
                  <a:schemeClr val="tx1"/>
                </a:solidFill>
                <a:effectLst/>
                <a:latin typeface="Arial" panose="020B0604020202020204" pitchFamily="34" charset="0"/>
              </a:rPr>
              <a:t> appears, confirming to the sender that the “email has been sent successfully.”</a:t>
            </a:r>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pic>
        <p:nvPicPr>
          <p:cNvPr id="7" name="Picture 6">
            <a:extLst>
              <a:ext uri="{FF2B5EF4-FFF2-40B4-BE49-F238E27FC236}">
                <a16:creationId xmlns:a16="http://schemas.microsoft.com/office/drawing/2014/main" id="{1E9A4794-56F2-4AA0-AE27-6BAD978679FA}"/>
              </a:ext>
            </a:extLst>
          </p:cNvPr>
          <p:cNvPicPr>
            <a:picLocks noChangeAspect="1"/>
          </p:cNvPicPr>
          <p:nvPr/>
        </p:nvPicPr>
        <p:blipFill>
          <a:blip r:embed="rId4"/>
          <a:stretch>
            <a:fillRect/>
          </a:stretch>
        </p:blipFill>
        <p:spPr>
          <a:xfrm>
            <a:off x="559321" y="1304764"/>
            <a:ext cx="2644527" cy="1260858"/>
          </a:xfrm>
          <a:prstGeom prst="rect">
            <a:avLst/>
          </a:prstGeom>
        </p:spPr>
      </p:pic>
      <p:pic>
        <p:nvPicPr>
          <p:cNvPr id="8" name="Picture 7">
            <a:extLst>
              <a:ext uri="{FF2B5EF4-FFF2-40B4-BE49-F238E27FC236}">
                <a16:creationId xmlns:a16="http://schemas.microsoft.com/office/drawing/2014/main" id="{96C34C07-24D2-6701-AD50-B589250B8A63}"/>
              </a:ext>
            </a:extLst>
          </p:cNvPr>
          <p:cNvPicPr>
            <a:picLocks noChangeAspect="1"/>
          </p:cNvPicPr>
          <p:nvPr/>
        </p:nvPicPr>
        <p:blipFill>
          <a:blip r:embed="rId5"/>
          <a:stretch>
            <a:fillRect/>
          </a:stretch>
        </p:blipFill>
        <p:spPr>
          <a:xfrm>
            <a:off x="3386644" y="1278733"/>
            <a:ext cx="2286000" cy="1704975"/>
          </a:xfrm>
          <a:prstGeom prst="rect">
            <a:avLst/>
          </a:prstGeom>
        </p:spPr>
      </p:pic>
      <p:pic>
        <p:nvPicPr>
          <p:cNvPr id="10" name="Picture 9">
            <a:extLst>
              <a:ext uri="{FF2B5EF4-FFF2-40B4-BE49-F238E27FC236}">
                <a16:creationId xmlns:a16="http://schemas.microsoft.com/office/drawing/2014/main" id="{7EFD6F18-A5D8-3798-960C-9F84127D45AA}"/>
              </a:ext>
            </a:extLst>
          </p:cNvPr>
          <p:cNvPicPr>
            <a:picLocks noChangeAspect="1"/>
          </p:cNvPicPr>
          <p:nvPr/>
        </p:nvPicPr>
        <p:blipFill>
          <a:blip r:embed="rId6"/>
          <a:stretch>
            <a:fillRect/>
          </a:stretch>
        </p:blipFill>
        <p:spPr>
          <a:xfrm>
            <a:off x="5868144" y="1313676"/>
            <a:ext cx="2912853" cy="1510517"/>
          </a:xfrm>
          <a:prstGeom prst="rect">
            <a:avLst/>
          </a:prstGeom>
        </p:spPr>
      </p:pic>
      <p:pic>
        <p:nvPicPr>
          <p:cNvPr id="4" name="Picture 3">
            <a:extLst>
              <a:ext uri="{FF2B5EF4-FFF2-40B4-BE49-F238E27FC236}">
                <a16:creationId xmlns:a16="http://schemas.microsoft.com/office/drawing/2014/main" id="{B77127AD-C81B-55FD-3D75-E51850E6F8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596" y="2983708"/>
            <a:ext cx="7524836" cy="3111359"/>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4D95-8388-6960-EAA7-BD3F87806EB4}"/>
              </a:ext>
            </a:extLst>
          </p:cNvPr>
          <p:cNvSpPr>
            <a:spLocks noGrp="1"/>
          </p:cNvSpPr>
          <p:nvPr>
            <p:ph type="title"/>
          </p:nvPr>
        </p:nvSpPr>
        <p:spPr/>
        <p:txBody>
          <a:bodyPr/>
          <a:lstStyle/>
          <a:p>
            <a:r>
              <a:rPr lang="en-IN" dirty="0"/>
              <a:t>Implementation</a:t>
            </a:r>
          </a:p>
        </p:txBody>
      </p:sp>
      <p:pic>
        <p:nvPicPr>
          <p:cNvPr id="4" name="Picture 3">
            <a:extLst>
              <a:ext uri="{FF2B5EF4-FFF2-40B4-BE49-F238E27FC236}">
                <a16:creationId xmlns:a16="http://schemas.microsoft.com/office/drawing/2014/main" id="{D8CB58FF-0F81-74F7-E405-2E31885D6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96752"/>
            <a:ext cx="3649985" cy="2986745"/>
          </a:xfrm>
          <a:prstGeom prst="rect">
            <a:avLst/>
          </a:prstGeom>
        </p:spPr>
      </p:pic>
      <p:pic>
        <p:nvPicPr>
          <p:cNvPr id="6" name="Picture 5">
            <a:extLst>
              <a:ext uri="{FF2B5EF4-FFF2-40B4-BE49-F238E27FC236}">
                <a16:creationId xmlns:a16="http://schemas.microsoft.com/office/drawing/2014/main" id="{F0E1F429-6AE1-BD39-03E8-AAFE225BA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730" y="2690124"/>
            <a:ext cx="4401770" cy="2743770"/>
          </a:xfrm>
          <a:prstGeom prst="rect">
            <a:avLst/>
          </a:prstGeom>
        </p:spPr>
      </p:pic>
    </p:spTree>
    <p:extLst>
      <p:ext uri="{BB962C8B-B14F-4D97-AF65-F5344CB8AC3E}">
        <p14:creationId xmlns:p14="http://schemas.microsoft.com/office/powerpoint/2010/main" val="132573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18BD9-085B-5AB7-1C2D-10EE7B4AE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9E1B9-4373-340B-C6D5-2B6C6204924E}"/>
              </a:ext>
            </a:extLst>
          </p:cNvPr>
          <p:cNvSpPr>
            <a:spLocks noGrp="1"/>
          </p:cNvSpPr>
          <p:nvPr>
            <p:ph type="title"/>
          </p:nvPr>
        </p:nvSpPr>
        <p:spPr/>
        <p:txBody>
          <a:bodyPr/>
          <a:lstStyle/>
          <a:p>
            <a:r>
              <a:rPr lang="en-IN" dirty="0"/>
              <a:t>Implementation</a:t>
            </a:r>
          </a:p>
        </p:txBody>
      </p:sp>
      <p:pic>
        <p:nvPicPr>
          <p:cNvPr id="4" name="Picture 3">
            <a:extLst>
              <a:ext uri="{FF2B5EF4-FFF2-40B4-BE49-F238E27FC236}">
                <a16:creationId xmlns:a16="http://schemas.microsoft.com/office/drawing/2014/main" id="{F911D4AF-86E1-F93E-A779-A52D825EF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68760"/>
            <a:ext cx="3638550" cy="1714500"/>
          </a:xfrm>
          <a:prstGeom prst="rect">
            <a:avLst/>
          </a:prstGeom>
        </p:spPr>
      </p:pic>
      <p:pic>
        <p:nvPicPr>
          <p:cNvPr id="6" name="Picture 5">
            <a:extLst>
              <a:ext uri="{FF2B5EF4-FFF2-40B4-BE49-F238E27FC236}">
                <a16:creationId xmlns:a16="http://schemas.microsoft.com/office/drawing/2014/main" id="{599F36F8-C49B-D814-367B-37F169307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614" y="3176972"/>
            <a:ext cx="7776356" cy="2966316"/>
          </a:xfrm>
          <a:prstGeom prst="rect">
            <a:avLst/>
          </a:prstGeom>
        </p:spPr>
      </p:pic>
    </p:spTree>
    <p:extLst>
      <p:ext uri="{BB962C8B-B14F-4D97-AF65-F5344CB8AC3E}">
        <p14:creationId xmlns:p14="http://schemas.microsoft.com/office/powerpoint/2010/main" val="242818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a:xfrm>
            <a:off x="190500" y="1484784"/>
            <a:ext cx="8763000" cy="4839816"/>
          </a:xfrm>
        </p:spPr>
        <p:txBody>
          <a:bodyPr>
            <a:normAutofit lnSpcReduction="10000"/>
          </a:bodyPr>
          <a:lstStyle/>
          <a:p>
            <a:endParaRPr lang="en-US" dirty="0"/>
          </a:p>
          <a:p>
            <a:r>
              <a:rPr lang="en-US" dirty="0"/>
              <a:t>Test Description: Verify if the generated code is saved as a file and sent to the recipient with a confirmation.</a:t>
            </a:r>
          </a:p>
          <a:p>
            <a:r>
              <a:rPr lang="en-US" dirty="0" err="1"/>
              <a:t>qInput</a:t>
            </a:r>
            <a:r>
              <a:rPr lang="en-US" dirty="0"/>
              <a:t>: Problem statement: "Create a Python program to reverse a string," recipient email: "test@example.com," file name: "reverse_string.py.“</a:t>
            </a:r>
          </a:p>
          <a:p>
            <a:r>
              <a:rPr lang="en-US" dirty="0"/>
              <a:t>Expected Output: Code is saved as reverse_string.py, sent to test@example.com, and a notification appears: "Email has been sent successfully.“</a:t>
            </a:r>
          </a:p>
          <a:p>
            <a:r>
              <a:rPr lang="en-US" dirty="0"/>
              <a:t>Actual Output: Code saved as reverse_string.py, emailed to test@example.com, and confirmation notification displayed.</a:t>
            </a:r>
          </a:p>
        </p:txBody>
      </p:sp>
    </p:spTree>
    <p:custDataLst>
      <p:tags r:id="rId1"/>
    </p:custDataLst>
    <p:extLst>
      <p:ext uri="{BB962C8B-B14F-4D97-AF65-F5344CB8AC3E}">
        <p14:creationId xmlns:p14="http://schemas.microsoft.com/office/powerpoint/2010/main" val="192132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t>	The "AI-Driven Code Generator" project effectively streamlines the process of code generation, saving, and sharing. By leveraging ChatGPT for automatic code generation based on user-provided problem statements, and integrating file saving and email functionality, the system reduces manual effort and ensures quick, accurate delivery of code. This automation enhances productivity, making it easier for users to generate and share solutions efficiently, with a clear focus on accuracy and user experience. The project demonstrates the potential of combining AI with automation tools to optimize workflows.</a:t>
            </a:r>
          </a:p>
          <a:p>
            <a:endParaRPr lang="en-US" dirty="0"/>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Rectangle 1">
            <a:extLst>
              <a:ext uri="{FF2B5EF4-FFF2-40B4-BE49-F238E27FC236}">
                <a16:creationId xmlns:a16="http://schemas.microsoft.com/office/drawing/2014/main" id="{9F070A2D-BCFE-7DB6-66A2-448C36547196}"/>
              </a:ext>
            </a:extLst>
          </p:cNvPr>
          <p:cNvSpPr>
            <a:spLocks noGrp="1" noChangeArrowheads="1"/>
          </p:cNvSpPr>
          <p:nvPr>
            <p:ph idx="1"/>
          </p:nvPr>
        </p:nvSpPr>
        <p:spPr bwMode="auto">
          <a:xfrm>
            <a:off x="238918" y="1196752"/>
            <a:ext cx="866616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Multi-Language Support</a:t>
            </a:r>
            <a:r>
              <a:rPr kumimoji="0" lang="en-US" altLang="en-US" b="0" i="0" u="none" strike="noStrike" cap="none" normalizeH="0" baseline="0" dirty="0">
                <a:ln>
                  <a:noFill/>
                </a:ln>
                <a:solidFill>
                  <a:schemeClr val="tx1"/>
                </a:solidFill>
                <a:effectLst/>
                <a:latin typeface="Arial" panose="020B0604020202020204" pitchFamily="34" charset="0"/>
              </a:rPr>
              <a:t>: Extend the system to support multiple programming languages, allowing users to choose the language for code generation.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User Interface (UI)</a:t>
            </a:r>
            <a:r>
              <a:rPr kumimoji="0" lang="en-US" altLang="en-US" b="0" i="0" u="none" strike="noStrike" cap="none" normalizeH="0" baseline="0" dirty="0">
                <a:ln>
                  <a:noFill/>
                </a:ln>
                <a:solidFill>
                  <a:schemeClr val="tx1"/>
                </a:solidFill>
                <a:effectLst/>
                <a:latin typeface="Arial" panose="020B0604020202020204" pitchFamily="34" charset="0"/>
              </a:rPr>
              <a:t>: Develop a user-friendly interface for seamless interaction, where users can input details and track progress easily.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Code Validation</a:t>
            </a:r>
            <a:r>
              <a:rPr kumimoji="0" lang="en-US" altLang="en-US" b="0" i="0" u="none" strike="noStrike" cap="none" normalizeH="0" baseline="0" dirty="0">
                <a:ln>
                  <a:noFill/>
                </a:ln>
                <a:solidFill>
                  <a:schemeClr val="tx1"/>
                </a:solidFill>
                <a:effectLst/>
                <a:latin typeface="Arial" panose="020B0604020202020204" pitchFamily="34" charset="0"/>
              </a:rPr>
              <a:t>: Integrate code validation to ensure the generated code is error-free and meets predefined standards before saving and sending it.</a:t>
            </a:r>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4" name="Rectangle 1">
            <a:extLst>
              <a:ext uri="{FF2B5EF4-FFF2-40B4-BE49-F238E27FC236}">
                <a16:creationId xmlns:a16="http://schemas.microsoft.com/office/drawing/2014/main" id="{97121109-C47F-1F25-2E7E-2346A5B1AE47}"/>
              </a:ext>
            </a:extLst>
          </p:cNvPr>
          <p:cNvSpPr>
            <a:spLocks noGrp="1" noChangeArrowheads="1"/>
          </p:cNvSpPr>
          <p:nvPr>
            <p:ph idx="1"/>
          </p:nvPr>
        </p:nvSpPr>
        <p:spPr bwMode="auto">
          <a:xfrm>
            <a:off x="305526" y="2116870"/>
            <a:ext cx="8532948" cy="271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IN" sz="2200" b="0" i="0" u="none" strike="noStrike" baseline="0" dirty="0">
                <a:solidFill>
                  <a:srgbClr val="000000"/>
                </a:solidFill>
                <a:latin typeface="Times New Roman" panose="02020603050405020304" pitchFamily="18" charset="0"/>
              </a:rPr>
              <a:t>[1]     </a:t>
            </a:r>
            <a:r>
              <a:rPr lang="en-IN" sz="2200" b="0" i="0" u="none" strike="noStrike" baseline="0" dirty="0">
                <a:solidFill>
                  <a:srgbClr val="000000"/>
                </a:solidFill>
                <a:latin typeface="Times New Roman" panose="02020603050405020304" pitchFamily="18" charset="0"/>
                <a:hlinkClick r:id="rId4"/>
              </a:rPr>
              <a:t>UiPath Documentation </a:t>
            </a:r>
            <a:endParaRPr lang="en-IN" sz="2200" b="0" i="0" u="none" strike="noStrike" baseline="0" dirty="0">
              <a:solidFill>
                <a:srgbClr val="000000"/>
              </a:solidFill>
              <a:latin typeface="Times New Roman" panose="02020603050405020304" pitchFamily="18" charset="0"/>
            </a:endParaRPr>
          </a:p>
          <a:p>
            <a:pPr marL="0" indent="0">
              <a:buNone/>
            </a:pPr>
            <a:endParaRPr lang="en-IN" sz="2200" b="0" i="0" u="none" strike="noStrike" baseline="0" dirty="0">
              <a:solidFill>
                <a:srgbClr val="000000"/>
              </a:solidFill>
              <a:latin typeface="Times New Roman" panose="02020603050405020304" pitchFamily="18" charset="0"/>
            </a:endParaRPr>
          </a:p>
          <a:p>
            <a:pPr marL="0" indent="0">
              <a:buNone/>
            </a:pPr>
            <a:r>
              <a:rPr lang="en-US" sz="2200" b="0" i="0" u="none" strike="noStrike" baseline="0" dirty="0">
                <a:solidFill>
                  <a:srgbClr val="000000"/>
                </a:solidFill>
                <a:latin typeface="Times New Roman" panose="02020603050405020304" pitchFamily="18" charset="0"/>
              </a:rPr>
              <a:t>[2]</a:t>
            </a:r>
            <a:r>
              <a:rPr lang="en-IN" sz="2200" b="0" i="0" u="none" strike="noStrike" baseline="0" dirty="0">
                <a:solidFill>
                  <a:srgbClr val="000000"/>
                </a:solidFill>
                <a:latin typeface="Times New Roman" panose="02020603050405020304" pitchFamily="18" charset="0"/>
              </a:rPr>
              <a:t>     </a:t>
            </a:r>
            <a:r>
              <a:rPr lang="en-US" sz="2200" b="0" i="0" u="none" strike="noStrike" baseline="0" dirty="0">
                <a:solidFill>
                  <a:srgbClr val="000000"/>
                </a:solidFill>
                <a:latin typeface="Times New Roman" panose="02020603050405020304" pitchFamily="18" charset="0"/>
                <a:hlinkClick r:id="rId5"/>
              </a:rPr>
              <a:t>How to block websites on Chrome, Safari, and more </a:t>
            </a:r>
            <a:endParaRPr lang="en-US" sz="2200" b="0" i="0" u="none" strike="noStrike" baseline="0" dirty="0">
              <a:solidFill>
                <a:srgbClr val="000000"/>
              </a:solidFill>
              <a:latin typeface="Times New Roman" panose="02020603050405020304" pitchFamily="18" charset="0"/>
            </a:endParaRPr>
          </a:p>
          <a:p>
            <a:pPr marL="0" indent="0">
              <a:buNone/>
            </a:pPr>
            <a:endParaRPr lang="en-US" sz="2200" b="0" i="0" u="none" strike="noStrike" baseline="0" dirty="0">
              <a:solidFill>
                <a:srgbClr val="000000"/>
              </a:solidFill>
              <a:latin typeface="Times New Roman" panose="02020603050405020304" pitchFamily="18" charset="0"/>
            </a:endParaRPr>
          </a:p>
          <a:p>
            <a:pPr marL="0" indent="0">
              <a:buNone/>
            </a:pPr>
            <a:r>
              <a:rPr lang="en-US" sz="2200" b="0" i="0" u="none" strike="noStrike" baseline="0" dirty="0">
                <a:solidFill>
                  <a:srgbClr val="000000"/>
                </a:solidFill>
                <a:latin typeface="Times New Roman" panose="02020603050405020304" pitchFamily="18" charset="0"/>
              </a:rPr>
              <a:t>. </a:t>
            </a:r>
          </a:p>
          <a:p>
            <a:pPr marL="0" indent="0">
              <a:buNone/>
            </a:pPr>
            <a:endParaRPr lang="en-US" sz="2200" b="0" i="0" u="none" strike="noStrike" baseline="0" dirty="0">
              <a:solidFill>
                <a:srgbClr val="000000"/>
              </a:solidFill>
              <a:latin typeface="Times New Roman" panose="02020603050405020304" pitchFamily="18" charset="0"/>
            </a:endParaRP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normAutofit/>
          </a:bodyPr>
          <a:lstStyle/>
          <a:p>
            <a:pPr marL="0" indent="0" algn="just">
              <a:buNone/>
            </a:pPr>
            <a:r>
              <a:rPr lang="en-US" dirty="0">
                <a:latin typeface="+mj-lt"/>
                <a:cs typeface="Dubai Medium" panose="020B0603030403030204" pitchFamily="34" charset="-78"/>
              </a:rPr>
              <a:t>The AI-Driven Code Generator is an advanced IRPA project that automates code creation and distribution with efficiency and precision. By </a:t>
            </a:r>
            <a:r>
              <a:rPr lang="en-US" b="1" dirty="0">
                <a:latin typeface="+mj-lt"/>
                <a:cs typeface="Dubai Medium" panose="020B0603030403030204" pitchFamily="34" charset="-78"/>
              </a:rPr>
              <a:t>integrating AI with RPA</a:t>
            </a:r>
            <a:r>
              <a:rPr lang="en-US" dirty="0">
                <a:latin typeface="+mj-lt"/>
                <a:cs typeface="Dubai Medium" panose="020B0603030403030204" pitchFamily="34" charset="-78"/>
              </a:rPr>
              <a:t>, it streamlines repetitive coding tasks, allowing users to focus on strategic activities. The process involves user input for a problem statement, recipient email, and desired filename, followed by automation interacting with ChatGPT to generate code. The code is then saved in Notepad and emailed to the recipient using UiPath's email automation. Built on UiPath’s RE Framework, the solution ensures structured workflows, robust exception handling, and scalability, offering a cutting-edge approach to intelligent automation in software development</a:t>
            </a:r>
          </a:p>
          <a:p>
            <a:pPr marL="0" indent="0" algn="just">
              <a:buNone/>
            </a:pPr>
            <a:endParaRPr lang="en-US" sz="2300" dirty="0"/>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r>
              <a:rPr lang="en-US" dirty="0">
                <a:latin typeface="+mj-lt"/>
              </a:rPr>
              <a:t>The proposed system automates code generation and distribution, </a:t>
            </a:r>
            <a:r>
              <a:rPr lang="en-US" b="1" dirty="0">
                <a:latin typeface="+mj-lt"/>
              </a:rPr>
              <a:t>replacing manual efforts</a:t>
            </a:r>
            <a:r>
              <a:rPr lang="en-US" dirty="0">
                <a:latin typeface="+mj-lt"/>
              </a:rPr>
              <a:t> with a streamlined, efficient process. Leveraging UiPath's automation capabilities, it collects user inputs, interacts with ChatGPT to generate code, saves it in Notepad, and emails it to the recipient. Built on the RE Framework, it ensures scalability, structured workflows, and robust exception handling, enhancing efficiency, reducing errors, and delivering a seamless experience for developers and stakeholders.</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2636"/>
            <a:ext cx="8763000" cy="808037"/>
          </a:xfrm>
        </p:spPr>
        <p:txBody>
          <a:bodyPr>
            <a:normAutofit/>
          </a:bodyPr>
          <a:lstStyle/>
          <a:p>
            <a:r>
              <a:rPr lang="en-US" dirty="0"/>
              <a:t>Advantages of the Proposed System</a:t>
            </a:r>
            <a:endParaRPr lang="en-IN" dirty="0">
              <a:latin typeface="+mj-lt"/>
            </a:endParaRPr>
          </a:p>
        </p:txBody>
      </p:sp>
      <p:sp>
        <p:nvSpPr>
          <p:cNvPr id="3" name="Rectangle 1">
            <a:extLst>
              <a:ext uri="{FF2B5EF4-FFF2-40B4-BE49-F238E27FC236}">
                <a16:creationId xmlns:a16="http://schemas.microsoft.com/office/drawing/2014/main" id="{6EA957FF-5C35-7DD7-13A5-E9A14EF42871}"/>
              </a:ext>
            </a:extLst>
          </p:cNvPr>
          <p:cNvSpPr>
            <a:spLocks noGrp="1" noChangeArrowheads="1"/>
          </p:cNvSpPr>
          <p:nvPr>
            <p:ph idx="1"/>
          </p:nvPr>
        </p:nvSpPr>
        <p:spPr bwMode="auto">
          <a:xfrm>
            <a:off x="143446" y="1166842"/>
            <a:ext cx="885710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repetitive coding tasks, significantly reducing time and effort.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Minimizes human errors in code generation and distribution.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Built on UiPath’s RE Framework, ensuring adaptability for future enhancements.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Seamless Integration:</a:t>
            </a:r>
            <a:r>
              <a:rPr kumimoji="0" lang="en-US" altLang="en-US" sz="1800" b="0" i="0" u="none" strike="noStrike" cap="none" normalizeH="0" baseline="0" dirty="0">
                <a:ln>
                  <a:noFill/>
                </a:ln>
                <a:solidFill>
                  <a:schemeClr val="tx1"/>
                </a:solidFill>
                <a:effectLst/>
                <a:latin typeface="Arial" panose="020B0604020202020204" pitchFamily="34" charset="0"/>
              </a:rPr>
              <a:t> Combines AI and RPA for a streamlined workflow.</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a:t>
            </a:r>
            <a:r>
              <a:rPr kumimoji="0" lang="en-US" altLang="en-US" sz="1800" b="0" i="0" u="none" strike="noStrike" cap="none" normalizeH="0" baseline="0" dirty="0">
                <a:ln>
                  <a:noFill/>
                </a:ln>
                <a:solidFill>
                  <a:schemeClr val="tx1"/>
                </a:solidFill>
                <a:effectLst/>
                <a:latin typeface="Arial" panose="020B0604020202020204" pitchFamily="34" charset="0"/>
              </a:rPr>
              <a:t> Simplifies the process with minimal user intervention.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Consistency:</a:t>
            </a:r>
            <a:r>
              <a:rPr kumimoji="0" lang="en-US" altLang="en-US" sz="1800" b="0" i="0" u="none" strike="noStrike" cap="none" normalizeH="0" baseline="0" dirty="0">
                <a:ln>
                  <a:noFill/>
                </a:ln>
                <a:solidFill>
                  <a:schemeClr val="tx1"/>
                </a:solidFill>
                <a:effectLst/>
                <a:latin typeface="Arial" panose="020B0604020202020204" pitchFamily="34" charset="0"/>
              </a:rPr>
              <a:t> Delivers structured and reliable outputs every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Productivity:</a:t>
            </a:r>
            <a:r>
              <a:rPr kumimoji="0" lang="en-US" altLang="en-US" sz="1800" b="0" i="0" u="none" strike="noStrike" cap="none" normalizeH="0" baseline="0" dirty="0">
                <a:ln>
                  <a:noFill/>
                </a:ln>
                <a:solidFill>
                  <a:schemeClr val="tx1"/>
                </a:solidFill>
                <a:effectLst/>
                <a:latin typeface="Arial" panose="020B0604020202020204" pitchFamily="34" charset="0"/>
              </a:rPr>
              <a:t> Frees up users to focus on strategic, high-value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a:t>
            </a:r>
            <a:r>
              <a:rPr kumimoji="0" lang="en-US" altLang="en-US" sz="1800" b="0" i="0" u="none" strike="noStrike" cap="none" normalizeH="0" baseline="0" dirty="0">
                <a:ln>
                  <a:noFill/>
                </a:ln>
                <a:solidFill>
                  <a:schemeClr val="tx1"/>
                </a:solidFill>
                <a:effectLst/>
                <a:latin typeface="Arial" panose="020B0604020202020204" pitchFamily="34" charset="0"/>
              </a:rPr>
              <a:t> Reduces manual labor and operational inefficiencies </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Literature Survey</a:t>
            </a:r>
            <a:br>
              <a:rPr lang="en-US" dirty="0"/>
            </a:br>
            <a:endParaRPr lang="en-IN" dirty="0">
              <a:latin typeface="+mj-lt"/>
            </a:endParaRPr>
          </a:p>
        </p:txBody>
      </p:sp>
      <p:sp>
        <p:nvSpPr>
          <p:cNvPr id="6" name="TextBox 5">
            <a:extLst>
              <a:ext uri="{FF2B5EF4-FFF2-40B4-BE49-F238E27FC236}">
                <a16:creationId xmlns:a16="http://schemas.microsoft.com/office/drawing/2014/main" id="{EF90351D-3863-51C2-289E-13EDE7A1EA09}"/>
              </a:ext>
            </a:extLst>
          </p:cNvPr>
          <p:cNvSpPr txBox="1"/>
          <p:nvPr/>
        </p:nvSpPr>
        <p:spPr>
          <a:xfrm>
            <a:off x="454132" y="1142999"/>
            <a:ext cx="8114312" cy="830997"/>
          </a:xfrm>
          <a:prstGeom prst="rect">
            <a:avLst/>
          </a:prstGeom>
          <a:noFill/>
        </p:spPr>
        <p:txBody>
          <a:bodyPr wrap="square" rtlCol="0">
            <a:spAutoFit/>
          </a:bodyPr>
          <a:lstStyle/>
          <a:p>
            <a:r>
              <a:rPr lang="en-IN" sz="2400" b="1" i="0" dirty="0">
                <a:solidFill>
                  <a:srgbClr val="222222"/>
                </a:solidFill>
                <a:effectLst/>
                <a:latin typeface="Arial" panose="020B0604020202020204" pitchFamily="34" charset="0"/>
              </a:rPr>
              <a:t>Paper: </a:t>
            </a:r>
            <a:r>
              <a:rPr lang="en-US" sz="2400" dirty="0"/>
              <a:t>A. Kumar and R. Singh, "AI and RPA Integration for Software Development Automation," 2023</a:t>
            </a:r>
          </a:p>
        </p:txBody>
      </p:sp>
      <p:sp>
        <p:nvSpPr>
          <p:cNvPr id="4" name="Content Placeholder 2">
            <a:extLst>
              <a:ext uri="{FF2B5EF4-FFF2-40B4-BE49-F238E27FC236}">
                <a16:creationId xmlns:a16="http://schemas.microsoft.com/office/drawing/2014/main" id="{CA493921-79CF-B224-E7EB-ED6C9055A44F}"/>
              </a:ext>
            </a:extLst>
          </p:cNvPr>
          <p:cNvSpPr txBox="1">
            <a:spLocks/>
          </p:cNvSpPr>
          <p:nvPr/>
        </p:nvSpPr>
        <p:spPr>
          <a:xfrm>
            <a:off x="4644008" y="2150566"/>
            <a:ext cx="4297434" cy="44327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sz="2200" b="1" u="sng" dirty="0"/>
              <a:t>Disadvantages</a:t>
            </a:r>
            <a:r>
              <a:rPr lang="en-US" sz="2200" b="1" dirty="0"/>
              <a:t>:</a:t>
            </a:r>
          </a:p>
          <a:p>
            <a:pPr algn="just"/>
            <a:endParaRPr lang="en-US" sz="1050" b="1" dirty="0"/>
          </a:p>
        </p:txBody>
      </p:sp>
      <p:sp>
        <p:nvSpPr>
          <p:cNvPr id="7" name="Rectangle 2">
            <a:extLst>
              <a:ext uri="{FF2B5EF4-FFF2-40B4-BE49-F238E27FC236}">
                <a16:creationId xmlns:a16="http://schemas.microsoft.com/office/drawing/2014/main" id="{3000FD8D-4245-5371-EBDD-3A7A67B9E42F}"/>
              </a:ext>
            </a:extLst>
          </p:cNvPr>
          <p:cNvSpPr>
            <a:spLocks noChangeArrowheads="1"/>
          </p:cNvSpPr>
          <p:nvPr/>
        </p:nvSpPr>
        <p:spPr bwMode="auto">
          <a:xfrm>
            <a:off x="351891" y="2066529"/>
            <a:ext cx="417376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sng" strike="noStrike" cap="none" normalizeH="0" baseline="0" dirty="0">
                <a:ln>
                  <a:noFill/>
                </a:ln>
                <a:solidFill>
                  <a:schemeClr val="tx1"/>
                </a:solidFill>
                <a:effectLst/>
                <a:latin typeface="Arial" panose="020B0604020202020204" pitchFamily="34" charset="0"/>
              </a:rPr>
              <a:t>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Demonstrates effective </a:t>
            </a:r>
            <a:r>
              <a:rPr kumimoji="0" lang="en-US" altLang="en-US" sz="2100" b="1" i="0" u="none" strike="noStrike" cap="none" normalizeH="0" baseline="0" dirty="0">
                <a:ln>
                  <a:noFill/>
                </a:ln>
                <a:solidFill>
                  <a:schemeClr val="tx1"/>
                </a:solidFill>
                <a:effectLst/>
                <a:latin typeface="Arial" panose="020B0604020202020204" pitchFamily="34" charset="0"/>
              </a:rPr>
              <a:t>integration of AI and RPA </a:t>
            </a:r>
            <a:r>
              <a:rPr kumimoji="0" lang="en-US" altLang="en-US" sz="2100" b="0" i="0" u="none" strike="noStrike" cap="none" normalizeH="0" baseline="0" dirty="0">
                <a:ln>
                  <a:noFill/>
                </a:ln>
                <a:solidFill>
                  <a:schemeClr val="tx1"/>
                </a:solidFill>
                <a:effectLst/>
                <a:latin typeface="Arial" panose="020B0604020202020204" pitchFamily="34" charset="0"/>
              </a:rPr>
              <a:t>for automating software development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Provides case studies </a:t>
            </a:r>
            <a:r>
              <a:rPr kumimoji="0" lang="en-US" altLang="en-US" sz="2100" b="0" i="0" u="none" strike="noStrike" cap="none" normalizeH="0" baseline="0" dirty="0">
                <a:ln>
                  <a:noFill/>
                </a:ln>
                <a:solidFill>
                  <a:schemeClr val="tx1"/>
                </a:solidFill>
                <a:effectLst/>
                <a:latin typeface="Arial" panose="020B0604020202020204" pitchFamily="34" charset="0"/>
              </a:rPr>
              <a:t>that showcase real-world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Highlights the </a:t>
            </a:r>
            <a:r>
              <a:rPr kumimoji="0" lang="en-US" altLang="en-US" sz="2100" b="1" i="0" u="none" strike="noStrike" cap="none" normalizeH="0" baseline="0" dirty="0">
                <a:ln>
                  <a:noFill/>
                </a:ln>
                <a:solidFill>
                  <a:schemeClr val="tx1"/>
                </a:solidFill>
                <a:effectLst/>
                <a:latin typeface="Arial" panose="020B0604020202020204" pitchFamily="34" charset="0"/>
              </a:rPr>
              <a:t>reduction in time </a:t>
            </a:r>
            <a:r>
              <a:rPr kumimoji="0" lang="en-US" altLang="en-US" sz="2100" b="0" i="0" u="none" strike="noStrike" cap="none" normalizeH="0" baseline="0" dirty="0">
                <a:ln>
                  <a:noFill/>
                </a:ln>
                <a:solidFill>
                  <a:schemeClr val="tx1"/>
                </a:solidFill>
                <a:effectLst/>
                <a:latin typeface="Arial" panose="020B0604020202020204" pitchFamily="34" charset="0"/>
              </a:rPr>
              <a:t>spent on repetitive coding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Proposes an </a:t>
            </a:r>
            <a:r>
              <a:rPr kumimoji="0" lang="en-US" altLang="en-US" sz="2100" b="1" i="0" u="none" strike="noStrike" cap="none" normalizeH="0" baseline="0" dirty="0">
                <a:ln>
                  <a:noFill/>
                </a:ln>
                <a:solidFill>
                  <a:schemeClr val="tx1"/>
                </a:solidFill>
                <a:effectLst/>
                <a:latin typeface="Arial" panose="020B0604020202020204" pitchFamily="34" charset="0"/>
              </a:rPr>
              <a:t>innovative workflow </a:t>
            </a:r>
            <a:r>
              <a:rPr kumimoji="0" lang="en-US" altLang="en-US" sz="2100" b="0" i="0" u="none" strike="noStrike" cap="none" normalizeH="0" baseline="0" dirty="0">
                <a:ln>
                  <a:noFill/>
                </a:ln>
                <a:solidFill>
                  <a:schemeClr val="tx1"/>
                </a:solidFill>
                <a:effectLst/>
                <a:latin typeface="Arial" panose="020B0604020202020204" pitchFamily="34" charset="0"/>
              </a:rPr>
              <a:t>that improves code quality and consistency. </a:t>
            </a:r>
          </a:p>
        </p:txBody>
      </p:sp>
      <p:sp>
        <p:nvSpPr>
          <p:cNvPr id="8" name="Rectangle 3">
            <a:extLst>
              <a:ext uri="{FF2B5EF4-FFF2-40B4-BE49-F238E27FC236}">
                <a16:creationId xmlns:a16="http://schemas.microsoft.com/office/drawing/2014/main" id="{351ED4B1-0A35-6D6F-B2AB-00799D7205F3}"/>
              </a:ext>
            </a:extLst>
          </p:cNvPr>
          <p:cNvSpPr>
            <a:spLocks noChangeArrowheads="1"/>
          </p:cNvSpPr>
          <p:nvPr/>
        </p:nvSpPr>
        <p:spPr bwMode="auto">
          <a:xfrm>
            <a:off x="4896036" y="2308338"/>
            <a:ext cx="439248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Limited analysis </a:t>
            </a:r>
            <a:r>
              <a:rPr kumimoji="0" lang="en-US" altLang="en-US" sz="2100" b="0" i="0" u="none" strike="noStrike" cap="none" normalizeH="0" baseline="0" dirty="0">
                <a:ln>
                  <a:noFill/>
                </a:ln>
                <a:solidFill>
                  <a:schemeClr val="tx1"/>
                </a:solidFill>
                <a:effectLst/>
                <a:latin typeface="Arial" panose="020B0604020202020204" pitchFamily="34" charset="0"/>
              </a:rPr>
              <a:t>of the performance metrics of the integrated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Focuses primarily on </a:t>
            </a:r>
            <a:r>
              <a:rPr kumimoji="0" lang="en-US" altLang="en-US" sz="2100" b="1" i="0" u="none" strike="noStrike" cap="none" normalizeH="0" baseline="0" dirty="0">
                <a:ln>
                  <a:noFill/>
                </a:ln>
                <a:solidFill>
                  <a:schemeClr val="tx1"/>
                </a:solidFill>
                <a:effectLst/>
                <a:latin typeface="Arial" panose="020B0604020202020204" pitchFamily="34" charset="0"/>
              </a:rPr>
              <a:t>large-scale applications</a:t>
            </a:r>
            <a:r>
              <a:rPr kumimoji="0" lang="en-US" altLang="en-US" sz="2100" b="0" i="0" u="none" strike="noStrike" cap="none" normalizeH="0" baseline="0" dirty="0">
                <a:ln>
                  <a:noFill/>
                </a:ln>
                <a:solidFill>
                  <a:schemeClr val="tx1"/>
                </a:solidFill>
                <a:effectLst/>
                <a:latin typeface="Arial" panose="020B0604020202020204" pitchFamily="34" charset="0"/>
              </a:rPr>
              <a:t>, limiting insights for smaller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Arial" panose="020B0604020202020204" pitchFamily="34" charset="0"/>
              </a:rPr>
              <a:t>Potential challenges with integrating legacy systems into the automated workflow. </a:t>
            </a:r>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The main objective of the proposed system is to </a:t>
            </a:r>
            <a:r>
              <a:rPr lang="en-US" b="1" dirty="0">
                <a:latin typeface="+mj-lt"/>
              </a:rPr>
              <a:t>automate the process of code generation </a:t>
            </a:r>
            <a:r>
              <a:rPr lang="en-US" dirty="0">
                <a:latin typeface="+mj-lt"/>
              </a:rPr>
              <a:t>and distribution using AI and RPA, ensuring efficiency, accuracy, and scalability. By leveraging UiPath's capabilities and ChatGPT, the system simplifies coding tasks, minimizes human intervention, and enhances productivity, enabling users to focus on high-value activities.</a:t>
            </a:r>
            <a:endParaRPr lang="en-US" dirty="0">
              <a:latin typeface="+mj-lt"/>
              <a:cs typeface="Dubai Medium" panose="020B0603030403030204" pitchFamily="34" charset="-78"/>
            </a:endParaRP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D86DA9F-473A-1C3B-2BAF-8DF09C810F22}"/>
                  </a:ext>
                </a:extLst>
              </p14:cNvPr>
              <p14:cNvContentPartPr/>
              <p14:nvPr/>
            </p14:nvContentPartPr>
            <p14:xfrm>
              <a:off x="6999613" y="4258703"/>
              <a:ext cx="360" cy="360"/>
            </p14:xfrm>
          </p:contentPart>
        </mc:Choice>
        <mc:Fallback xmlns="">
          <p:pic>
            <p:nvPicPr>
              <p:cNvPr id="6" name="Ink 5">
                <a:extLst>
                  <a:ext uri="{FF2B5EF4-FFF2-40B4-BE49-F238E27FC236}">
                    <a16:creationId xmlns:a16="http://schemas.microsoft.com/office/drawing/2014/main" id="{0D86DA9F-473A-1C3B-2BAF-8DF09C810F22}"/>
                  </a:ext>
                </a:extLst>
              </p:cNvPr>
              <p:cNvPicPr/>
              <p:nvPr/>
            </p:nvPicPr>
            <p:blipFill>
              <a:blip r:embed="rId5"/>
              <a:stretch>
                <a:fillRect/>
              </a:stretch>
            </p:blipFill>
            <p:spPr>
              <a:xfrm>
                <a:off x="6995293" y="4254383"/>
                <a:ext cx="9000" cy="9000"/>
              </a:xfrm>
              <a:prstGeom prst="rect">
                <a:avLst/>
              </a:prstGeom>
            </p:spPr>
          </p:pic>
        </mc:Fallback>
      </mc:AlternateContent>
      <p:grpSp>
        <p:nvGrpSpPr>
          <p:cNvPr id="44" name="Group 43">
            <a:extLst>
              <a:ext uri="{FF2B5EF4-FFF2-40B4-BE49-F238E27FC236}">
                <a16:creationId xmlns:a16="http://schemas.microsoft.com/office/drawing/2014/main" id="{D530ED59-7E6B-5F60-7683-2E92D8B43C36}"/>
              </a:ext>
            </a:extLst>
          </p:cNvPr>
          <p:cNvGrpSpPr/>
          <p:nvPr/>
        </p:nvGrpSpPr>
        <p:grpSpPr>
          <a:xfrm>
            <a:off x="6825473" y="4301329"/>
            <a:ext cx="1532520" cy="394560"/>
            <a:chOff x="6825473" y="4301329"/>
            <a:chExt cx="1532520" cy="394560"/>
          </a:xfrm>
        </p:grpSpPr>
        <mc:AlternateContent xmlns:mc="http://schemas.openxmlformats.org/markup-compatibility/2006" xmlns:p14="http://schemas.microsoft.com/office/powerpoint/2010/main">
          <mc:Choice Requires="p14">
            <p:contentPart p14:bwMode="auto" r:id="rId6">
              <p14:nvContentPartPr>
                <p14:cNvPr id="42" name="Ink 41">
                  <a:extLst>
                    <a:ext uri="{FF2B5EF4-FFF2-40B4-BE49-F238E27FC236}">
                      <a16:creationId xmlns:a16="http://schemas.microsoft.com/office/drawing/2014/main" id="{1135217D-507D-92B8-2A64-AA358AD82FB9}"/>
                    </a:ext>
                  </a:extLst>
                </p14:cNvPr>
                <p14:cNvContentPartPr/>
                <p14:nvPr/>
              </p14:nvContentPartPr>
              <p14:xfrm>
                <a:off x="6825473" y="4301329"/>
                <a:ext cx="1019880" cy="394560"/>
              </p14:xfrm>
            </p:contentPart>
          </mc:Choice>
          <mc:Fallback xmlns="">
            <p:pic>
              <p:nvPicPr>
                <p:cNvPr id="42" name="Ink 41">
                  <a:extLst>
                    <a:ext uri="{FF2B5EF4-FFF2-40B4-BE49-F238E27FC236}">
                      <a16:creationId xmlns:a16="http://schemas.microsoft.com/office/drawing/2014/main" id="{1135217D-507D-92B8-2A64-AA358AD82FB9}"/>
                    </a:ext>
                  </a:extLst>
                </p:cNvPr>
                <p:cNvPicPr/>
                <p:nvPr/>
              </p:nvPicPr>
              <p:blipFill>
                <a:blip r:embed="rId8"/>
                <a:stretch>
                  <a:fillRect/>
                </a:stretch>
              </p:blipFill>
              <p:spPr>
                <a:xfrm>
                  <a:off x="6789473" y="4265689"/>
                  <a:ext cx="109152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3" name="Ink 42">
                  <a:extLst>
                    <a:ext uri="{FF2B5EF4-FFF2-40B4-BE49-F238E27FC236}">
                      <a16:creationId xmlns:a16="http://schemas.microsoft.com/office/drawing/2014/main" id="{E5C98344-E626-FD7F-283C-A15B491CEAC7}"/>
                    </a:ext>
                  </a:extLst>
                </p14:cNvPr>
                <p14:cNvContentPartPr/>
                <p14:nvPr/>
              </p14:nvContentPartPr>
              <p14:xfrm>
                <a:off x="6979913" y="4452169"/>
                <a:ext cx="1378080" cy="182880"/>
              </p14:xfrm>
            </p:contentPart>
          </mc:Choice>
          <mc:Fallback xmlns="">
            <p:pic>
              <p:nvPicPr>
                <p:cNvPr id="43" name="Ink 42">
                  <a:extLst>
                    <a:ext uri="{FF2B5EF4-FFF2-40B4-BE49-F238E27FC236}">
                      <a16:creationId xmlns:a16="http://schemas.microsoft.com/office/drawing/2014/main" id="{E5C98344-E626-FD7F-283C-A15B491CEAC7}"/>
                    </a:ext>
                  </a:extLst>
                </p:cNvPr>
                <p:cNvPicPr/>
                <p:nvPr/>
              </p:nvPicPr>
              <p:blipFill>
                <a:blip r:embed="rId10"/>
                <a:stretch>
                  <a:fillRect/>
                </a:stretch>
              </p:blipFill>
              <p:spPr>
                <a:xfrm>
                  <a:off x="6943913" y="4416529"/>
                  <a:ext cx="1449720" cy="254520"/>
                </a:xfrm>
                <a:prstGeom prst="rect">
                  <a:avLst/>
                </a:prstGeom>
              </p:spPr>
            </p:pic>
          </mc:Fallback>
        </mc:AlternateContent>
      </p:grpSp>
      <p:pic>
        <p:nvPicPr>
          <p:cNvPr id="4" name="Picture 3">
            <a:extLst>
              <a:ext uri="{FF2B5EF4-FFF2-40B4-BE49-F238E27FC236}">
                <a16:creationId xmlns:a16="http://schemas.microsoft.com/office/drawing/2014/main" id="{F3439224-923F-7ABF-D73E-5948DB933EA4}"/>
              </a:ext>
            </a:extLst>
          </p:cNvPr>
          <p:cNvPicPr>
            <a:picLocks noChangeAspect="1"/>
          </p:cNvPicPr>
          <p:nvPr/>
        </p:nvPicPr>
        <p:blipFill>
          <a:blip r:embed="rId11"/>
          <a:stretch>
            <a:fillRect/>
          </a:stretch>
        </p:blipFill>
        <p:spPr>
          <a:xfrm>
            <a:off x="2442249" y="1132490"/>
            <a:ext cx="4259502" cy="4593020"/>
          </a:xfrm>
          <a:prstGeom prst="rect">
            <a:avLst/>
          </a:prstGeo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Hardware:</a:t>
            </a:r>
            <a:endParaRPr lang="en-IN" dirty="0"/>
          </a:p>
          <a:p>
            <a:pPr>
              <a:buFont typeface="Arial" panose="020B0604020202020204" pitchFamily="34" charset="0"/>
              <a:buChar char="•"/>
            </a:pPr>
            <a:r>
              <a:rPr lang="en-IN" b="1" dirty="0"/>
              <a:t>Processor:</a:t>
            </a:r>
            <a:r>
              <a:rPr lang="en-IN" dirty="0"/>
              <a:t> Dual-Core or higher (Intel i3/AMD equivalent).</a:t>
            </a:r>
          </a:p>
          <a:p>
            <a:pPr>
              <a:buFont typeface="Arial" panose="020B0604020202020204" pitchFamily="34" charset="0"/>
              <a:buChar char="•"/>
            </a:pPr>
            <a:r>
              <a:rPr lang="en-IN" b="1" dirty="0"/>
              <a:t>RAM:</a:t>
            </a:r>
            <a:r>
              <a:rPr lang="en-IN" dirty="0"/>
              <a:t> 4 GB (8 GB recommended).</a:t>
            </a:r>
          </a:p>
          <a:p>
            <a:pPr>
              <a:buFont typeface="Arial" panose="020B0604020202020204" pitchFamily="34" charset="0"/>
              <a:buChar char="•"/>
            </a:pPr>
            <a:r>
              <a:rPr lang="en-IN" b="1" dirty="0"/>
              <a:t>Storage:</a:t>
            </a:r>
            <a:r>
              <a:rPr lang="en-IN" dirty="0"/>
              <a:t> 100 GB free space (SSD preferred for better performance).</a:t>
            </a:r>
          </a:p>
          <a:p>
            <a:pPr>
              <a:buFont typeface="Arial" panose="020B0604020202020204" pitchFamily="34" charset="0"/>
              <a:buChar char="•"/>
            </a:pPr>
            <a:r>
              <a:rPr lang="en-IN" b="1" dirty="0"/>
              <a:t>Network:</a:t>
            </a:r>
            <a:r>
              <a:rPr lang="en-IN" dirty="0"/>
              <a:t> Stable internet connection (5 Mbps or higher) for smooth interaction with AI tools like ChatGPT.</a:t>
            </a:r>
          </a:p>
          <a:p>
            <a:pPr marL="0" indent="0">
              <a:buNone/>
            </a:pPr>
            <a:r>
              <a:rPr lang="en-IN" b="1" dirty="0"/>
              <a:t>Software:</a:t>
            </a:r>
            <a:endParaRPr lang="en-IN" dirty="0"/>
          </a:p>
          <a:p>
            <a:pPr>
              <a:buFont typeface="Arial" panose="020B0604020202020204" pitchFamily="34" charset="0"/>
              <a:buChar char="•"/>
            </a:pPr>
            <a:r>
              <a:rPr lang="en-IN" b="1" dirty="0"/>
              <a:t>Operating System:</a:t>
            </a:r>
            <a:r>
              <a:rPr lang="en-IN" dirty="0"/>
              <a:t> Windows 10/11, macOS, or Linux.</a:t>
            </a:r>
          </a:p>
          <a:p>
            <a:pPr>
              <a:buFont typeface="Arial" panose="020B0604020202020204" pitchFamily="34" charset="0"/>
              <a:buChar char="•"/>
            </a:pPr>
            <a:r>
              <a:rPr lang="en-IN" b="1" dirty="0"/>
              <a:t>Tools:</a:t>
            </a:r>
            <a:r>
              <a:rPr lang="en-IN" dirty="0"/>
              <a:t> UiPath Studio, UiPath Robot, UiPath Orchestrator for RPA automation tasks.</a:t>
            </a:r>
          </a:p>
          <a:p>
            <a:pPr>
              <a:buFont typeface="Arial" panose="020B0604020202020204" pitchFamily="34" charset="0"/>
              <a:buChar char="•"/>
            </a:pPr>
            <a:r>
              <a:rPr lang="en-IN" b="1" dirty="0"/>
              <a:t>Development Platform:</a:t>
            </a:r>
            <a:r>
              <a:rPr lang="en-IN" dirty="0"/>
              <a:t> .NET (or any suitable environment for integrating with UiPath and external APIs like ChatGPT).</a:t>
            </a:r>
          </a:p>
          <a:p>
            <a:pPr>
              <a:buFont typeface="Arial" panose="020B0604020202020204" pitchFamily="34" charset="0"/>
              <a:buChar char="•"/>
            </a:pPr>
            <a:r>
              <a:rPr lang="en-IN" b="1" dirty="0"/>
              <a:t>Data Source:</a:t>
            </a:r>
            <a:r>
              <a:rPr lang="en-IN" dirty="0"/>
              <a:t> Excel or a database for storing user inputs (e.g., email addresses, problem statements, file names).</a:t>
            </a:r>
          </a:p>
          <a:p>
            <a:pPr>
              <a:buFont typeface="Arial" panose="020B0604020202020204" pitchFamily="34" charset="0"/>
              <a:buChar char="•"/>
            </a:pPr>
            <a:endParaRPr lang="en-IN" dirty="0"/>
          </a:p>
          <a:p>
            <a:pPr marL="0" indent="0">
              <a:buNone/>
            </a:pPr>
            <a:endParaRPr lang="en-US" dirty="0"/>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D073-AF0F-C06A-A733-54B5601D56C5}"/>
              </a:ext>
            </a:extLst>
          </p:cNvPr>
          <p:cNvSpPr>
            <a:spLocks noGrp="1"/>
          </p:cNvSpPr>
          <p:nvPr>
            <p:ph type="title"/>
          </p:nvPr>
        </p:nvSpPr>
        <p:spPr/>
        <p:txBody>
          <a:bodyPr>
            <a:normAutofit/>
          </a:bodyPr>
          <a:lstStyle/>
          <a:p>
            <a:r>
              <a:rPr lang="en-IN" sz="4000" dirty="0"/>
              <a:t>Functional Description</a:t>
            </a:r>
          </a:p>
        </p:txBody>
      </p:sp>
      <p:pic>
        <p:nvPicPr>
          <p:cNvPr id="6" name="Picture 5">
            <a:extLst>
              <a:ext uri="{FF2B5EF4-FFF2-40B4-BE49-F238E27FC236}">
                <a16:creationId xmlns:a16="http://schemas.microsoft.com/office/drawing/2014/main" id="{5F2242C3-E614-4276-947A-93FC9888FF32}"/>
              </a:ext>
            </a:extLst>
          </p:cNvPr>
          <p:cNvPicPr>
            <a:picLocks noChangeAspect="1"/>
          </p:cNvPicPr>
          <p:nvPr/>
        </p:nvPicPr>
        <p:blipFill>
          <a:blip r:embed="rId2"/>
          <a:stretch>
            <a:fillRect/>
          </a:stretch>
        </p:blipFill>
        <p:spPr>
          <a:xfrm>
            <a:off x="3041830" y="3861048"/>
            <a:ext cx="3060340" cy="2439859"/>
          </a:xfrm>
          <a:prstGeom prst="rect">
            <a:avLst/>
          </a:prstGeom>
        </p:spPr>
      </p:pic>
      <p:sp>
        <p:nvSpPr>
          <p:cNvPr id="10" name="Content Placeholder 9">
            <a:extLst>
              <a:ext uri="{FF2B5EF4-FFF2-40B4-BE49-F238E27FC236}">
                <a16:creationId xmlns:a16="http://schemas.microsoft.com/office/drawing/2014/main" id="{472B80E0-AF7A-7055-9CAE-23256ADAB8A9}"/>
              </a:ext>
            </a:extLst>
          </p:cNvPr>
          <p:cNvSpPr>
            <a:spLocks noGrp="1"/>
          </p:cNvSpPr>
          <p:nvPr>
            <p:ph idx="1"/>
          </p:nvPr>
        </p:nvSpPr>
        <p:spPr>
          <a:xfrm>
            <a:off x="251520" y="1016732"/>
            <a:ext cx="8763000" cy="5658036"/>
          </a:xfrm>
        </p:spPr>
        <p:txBody>
          <a:bodyPr>
            <a:normAutofit/>
          </a:bodyPr>
          <a:lstStyle/>
          <a:p>
            <a:r>
              <a:rPr lang="en-US" sz="2000" b="1" dirty="0"/>
              <a:t>Module 1: Getting inputs</a:t>
            </a:r>
          </a:p>
          <a:p>
            <a:pPr marL="0" indent="0">
              <a:buNone/>
            </a:pPr>
            <a:r>
              <a:rPr lang="en-US" sz="2000" dirty="0"/>
              <a:t>This module collects essential inputs from the user to automate the code generation and sharing process. The user provides a problem statement for AI-driven code generation, the recipient's email address to send the generated code, and a file name for saving the code. Once these inputs are entered, the system processes them to generate the code, save it with the specified name, and email it to the recipient efficiently.</a:t>
            </a:r>
            <a:endParaRPr lang="en-IN" sz="2000" dirty="0"/>
          </a:p>
        </p:txBody>
      </p:sp>
    </p:spTree>
    <p:extLst>
      <p:ext uri="{BB962C8B-B14F-4D97-AF65-F5344CB8AC3E}">
        <p14:creationId xmlns:p14="http://schemas.microsoft.com/office/powerpoint/2010/main" val="32298387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9892</TotalTime>
  <Words>1429</Words>
  <Application>Microsoft Office PowerPoint</Application>
  <PresentationFormat>On-screen Show (4:3)</PresentationFormat>
  <Paragraphs>126</Paragraphs>
  <Slides>20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Open Sans Bold</vt:lpstr>
      <vt:lpstr>Open Sans Extrabold</vt:lpstr>
      <vt:lpstr>Open Sans Light</vt:lpstr>
      <vt:lpstr>Times New Roman</vt:lpstr>
      <vt:lpstr>Wingdings</vt:lpstr>
      <vt:lpstr>Office Theme</vt:lpstr>
      <vt:lpstr>PowerPoint Presentation</vt:lpstr>
      <vt:lpstr>Abstract</vt:lpstr>
      <vt:lpstr>Need for the Proposed System</vt:lpstr>
      <vt:lpstr>Advantages of the Proposed System</vt:lpstr>
      <vt:lpstr>Literature Survey </vt:lpstr>
      <vt:lpstr>Main Objective</vt:lpstr>
      <vt:lpstr>Architecture</vt:lpstr>
      <vt:lpstr>System Requirements</vt:lpstr>
      <vt:lpstr>Functional Description</vt:lpstr>
      <vt:lpstr>Functional Description</vt:lpstr>
      <vt:lpstr>Table Design</vt:lpstr>
      <vt:lpstr>Process Design</vt:lpstr>
      <vt:lpstr>Implementation</vt:lpstr>
      <vt:lpstr>Implementation</vt:lpstr>
      <vt:lpstr>Implementation</vt:lpstr>
      <vt:lpstr>Testing</vt:lpstr>
      <vt:lpstr>Conclusions</vt:lpstr>
      <vt:lpstr>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ASHMITA</dc:creator>
  <cp:lastModifiedBy>Palaniappan Ramanathan</cp:lastModifiedBy>
  <cp:revision>1772</cp:revision>
  <dcterms:created xsi:type="dcterms:W3CDTF">2013-05-17T03:00:03Z</dcterms:created>
  <dcterms:modified xsi:type="dcterms:W3CDTF">2024-11-22T03:08:41Z</dcterms:modified>
</cp:coreProperties>
</file>