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380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0" d="100"/>
          <a:sy n="100" d="100"/>
        </p:scale>
        <p:origin x="0" y="0"/>
      </p:cViewPr>
      <p:guideLst>
        <p:guide orient="horz" pos="2160"/>
        <p:guide pos="3801"/>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4" name="Google Shape;15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3" name="Google Shape;1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0" name="Google Shape;1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panose="020F0502020204030204"/>
              <a:buNone/>
              <a:defRPr sz="6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ctr"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ctr" rtl="0">
              <a:lnSpc>
                <a:spcPct val="90000"/>
              </a:lnSpc>
              <a:spcBef>
                <a:spcPts val="50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1" name="Google Shape;21;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7" name="Google Shape;77;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8" name="Google Shape;7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3" name="Google Shape;83;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4" name="Google Shape;8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7" name="Google Shape;27;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2" name="Google Shape;3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panose="020F0502020204030204"/>
              <a:buNone/>
              <a:defRPr sz="6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panose="020B0604020202020204"/>
              <a:buNone/>
              <a:defRPr sz="2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rgbClr val="888888"/>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3" name="Google Shape;43;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4" name="Google Shape;44;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5" name="Google Shape;4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0" name="Google Shape;50;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panose="020B0604020202020204"/>
              <a:buNone/>
              <a:defRPr sz="2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chemeClr val="dk1"/>
              </a:buClr>
              <a:buSzPts val="2000"/>
              <a:buFont typeface="Arial" panose="020B0604020202020204"/>
              <a:buNone/>
              <a:defRPr sz="20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800"/>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1" name="Google Shape;51;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2" name="Google Shape;52;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panose="020B0604020202020204"/>
              <a:buNone/>
              <a:defRPr sz="2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chemeClr val="dk1"/>
              </a:buClr>
              <a:buSzPts val="2000"/>
              <a:buFont typeface="Arial" panose="020B0604020202020204"/>
              <a:buNone/>
              <a:defRPr sz="20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800"/>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3" name="Google Shape;53;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4" name="Google Shape;5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panose="020F050202020403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Google Shape;63;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90000"/>
              </a:lnSpc>
              <a:spcBef>
                <a:spcPts val="5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4" name="Google Shape;64;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chemeClr val="dk1"/>
              </a:buClr>
              <a:buSzPts val="14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5" name="Google Shape;6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panose="020F050202020403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Google Shape;70;p10"/>
          <p:cNvSpPr>
            <a:spLocks noGrp="1"/>
          </p:cNvSpPr>
          <p:nvPr>
            <p:ph type="pic" idx="2"/>
          </p:nvPr>
        </p:nvSpPr>
        <p:spPr>
          <a:xfrm>
            <a:off x="5183188" y="987425"/>
            <a:ext cx="6172200" cy="4873625"/>
          </a:xfrm>
          <a:prstGeom prst="rect">
            <a:avLst/>
          </a:prstGeom>
          <a:noFill/>
          <a:ln>
            <a:noFill/>
          </a:ln>
        </p:spPr>
      </p:sp>
      <p:sp>
        <p:nvSpPr>
          <p:cNvPr id="71" name="Google Shape;71;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chemeClr val="dk1"/>
              </a:buClr>
              <a:buSzPts val="14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2" name="Google Shape;7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5.png"/><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 name="Google Shape;11;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
        <p:nvSpPr>
          <p:cNvPr id="13" name="Google Shape;13;p1"/>
          <p:cNvSpPr/>
          <p:nvPr/>
        </p:nvSpPr>
        <p:spPr>
          <a:xfrm>
            <a:off x="9525" y="0"/>
            <a:ext cx="12192000" cy="10001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4" name="Google Shape;14;p1" descr="A black and grey logo&#10;&#10;Description automatically generated"/>
          <p:cNvPicPr preferRelativeResize="0"/>
          <p:nvPr/>
        </p:nvPicPr>
        <p:blipFill rotWithShape="1">
          <a:blip r:embed="rId13"/>
          <a:srcRect/>
          <a:stretch>
            <a:fillRect/>
          </a:stretch>
        </p:blipFill>
        <p:spPr>
          <a:xfrm>
            <a:off x="276225" y="281781"/>
            <a:ext cx="1990990" cy="423863"/>
          </a:xfrm>
          <a:prstGeom prst="rect">
            <a:avLst/>
          </a:prstGeom>
          <a:noFill/>
          <a:ln>
            <a:noFill/>
          </a:ln>
        </p:spPr>
      </p:pic>
      <p:pic>
        <p:nvPicPr>
          <p:cNvPr id="15" name="Google Shape;15;p1" descr="A close up of a logo&#10;&#10;Description automatically generated"/>
          <p:cNvPicPr preferRelativeResize="0"/>
          <p:nvPr/>
        </p:nvPicPr>
        <p:blipFill rotWithShape="1">
          <a:blip r:embed="rId14"/>
          <a:srcRect/>
          <a:stretch>
            <a:fillRect/>
          </a:stretch>
        </p:blipFill>
        <p:spPr>
          <a:xfrm>
            <a:off x="10280899" y="226297"/>
            <a:ext cx="1644402" cy="534830"/>
          </a:xfrm>
          <a:prstGeom prst="rect">
            <a:avLst/>
          </a:prstGeom>
          <a:noFill/>
          <a:ln>
            <a:noFill/>
          </a:ln>
        </p:spPr>
      </p:pic>
      <p:pic>
        <p:nvPicPr>
          <p:cNvPr id="16" name="Google Shape;16;p1" descr="A blue and black logo&#10;&#10;Description automatically generated"/>
          <p:cNvPicPr preferRelativeResize="0"/>
          <p:nvPr/>
        </p:nvPicPr>
        <p:blipFill rotWithShape="1">
          <a:blip r:embed="rId15"/>
          <a:srcRect/>
          <a:stretch>
            <a:fillRect/>
          </a:stretch>
        </p:blipFill>
        <p:spPr>
          <a:xfrm>
            <a:off x="4321983" y="281780"/>
            <a:ext cx="1135004" cy="423864"/>
          </a:xfrm>
          <a:prstGeom prst="rect">
            <a:avLst/>
          </a:prstGeom>
          <a:noFill/>
          <a:ln>
            <a:noFill/>
          </a:ln>
        </p:spPr>
      </p:pic>
      <p:pic>
        <p:nvPicPr>
          <p:cNvPr id="17" name="Google Shape;17;p1" descr="A circular logo with people and map&#10;&#10;Description automatically generated"/>
          <p:cNvPicPr preferRelativeResize="0"/>
          <p:nvPr/>
        </p:nvPicPr>
        <p:blipFill rotWithShape="1">
          <a:blip r:embed="rId16"/>
          <a:srcRect/>
          <a:stretch>
            <a:fillRect/>
          </a:stretch>
        </p:blipFill>
        <p:spPr>
          <a:xfrm>
            <a:off x="7511755" y="136525"/>
            <a:ext cx="714375" cy="7143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1281661" y="2256449"/>
            <a:ext cx="9144000" cy="97777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4000"/>
              <a:buFont typeface="Arial" panose="020B0604020202020204"/>
              <a:buNone/>
            </a:pPr>
            <a:r>
              <a:rPr lang="en-US" sz="4000" b="1">
                <a:solidFill>
                  <a:schemeClr val="accent1"/>
                </a:solidFill>
                <a:latin typeface="Arial" panose="020B0604020202020204"/>
                <a:ea typeface="Arial" panose="020B0604020202020204"/>
                <a:cs typeface="Arial" panose="020B0604020202020204"/>
                <a:sym typeface="Arial" panose="020B0604020202020204"/>
              </a:rPr>
              <a:t>An End-to-End Data Science Project with ChatGPT</a:t>
            </a:r>
            <a:endParaRPr lang="en-US" sz="4000" b="1">
              <a:solidFill>
                <a:schemeClr val="accent1"/>
              </a:solidFill>
              <a:latin typeface="Arial" panose="020B0604020202020204"/>
              <a:ea typeface="Arial" panose="020B0604020202020204"/>
              <a:cs typeface="Arial" panose="020B0604020202020204"/>
              <a:sym typeface="Arial" panose="020B0604020202020204"/>
            </a:endParaRPr>
          </a:p>
        </p:txBody>
      </p:sp>
      <p:sp>
        <p:nvSpPr>
          <p:cNvPr id="92" name="Google Shape;92;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2F5496"/>
                </a:solidFill>
                <a:latin typeface="Arial" panose="020B0604020202020204"/>
                <a:ea typeface="Arial" panose="020B0604020202020204"/>
                <a:cs typeface="Arial" panose="020B0604020202020204"/>
                <a:sym typeface="Arial" panose="020B0604020202020204"/>
              </a:rPr>
              <a:t>TSP- AI ML Fundamentals (Capstone Project)</a:t>
            </a:r>
            <a:endParaRPr lang="en-US" sz="3200" b="1" i="0" u="none" strike="noStrike" cap="none">
              <a:solidFill>
                <a:srgbClr val="2F5496"/>
              </a:solidFill>
              <a:latin typeface="Arial" panose="020B0604020202020204"/>
              <a:ea typeface="Arial" panose="020B0604020202020204"/>
              <a:cs typeface="Arial" panose="020B0604020202020204"/>
              <a:sym typeface="Arial" panose="020B0604020202020204"/>
            </a:endParaRPr>
          </a:p>
        </p:txBody>
      </p:sp>
      <p:sp>
        <p:nvSpPr>
          <p:cNvPr id="93" name="Google Shape;93;p13"/>
          <p:cNvSpPr txBox="1"/>
          <p:nvPr/>
        </p:nvSpPr>
        <p:spPr>
          <a:xfrm>
            <a:off x="1723871" y="3683404"/>
            <a:ext cx="9039066" cy="70548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2F5496"/>
                </a:solidFill>
                <a:latin typeface="Arial" panose="020B0604020202020204"/>
                <a:ea typeface="Arial" panose="020B0604020202020204"/>
                <a:cs typeface="Arial" panose="020B0604020202020204"/>
                <a:sym typeface="Arial" panose="020B0604020202020204"/>
              </a:rPr>
              <a:t>Presented By:</a:t>
            </a:r>
            <a:endParaRPr lang="en-US" sz="2000" b="1" i="0" u="none" strike="noStrike" cap="none">
              <a:solidFill>
                <a:srgbClr val="2F5496"/>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2000" b="1">
                <a:solidFill>
                  <a:srgbClr val="2F5496"/>
                </a:solidFill>
                <a:latin typeface="Arial" panose="020B0604020202020204"/>
                <a:ea typeface="Arial" panose="020B0604020202020204"/>
                <a:cs typeface="Arial" panose="020B0604020202020204"/>
                <a:sym typeface="Arial" panose="020B0604020202020204"/>
              </a:rPr>
              <a:t>ABISHEK C  – AU810021127002</a:t>
            </a:r>
            <a:endParaRPr sz="2000" b="1">
              <a:solidFill>
                <a:srgbClr val="2F5496"/>
              </a:solidFill>
              <a:latin typeface="Arial" panose="020B0604020202020204"/>
              <a:ea typeface="Arial" panose="020B0604020202020204"/>
              <a:cs typeface="Arial" panose="020B0604020202020204"/>
              <a:sym typeface="Arial" panose="020B0604020202020204"/>
            </a:endParaRPr>
          </a:p>
        </p:txBody>
      </p:sp>
      <p:sp>
        <p:nvSpPr>
          <p:cNvPr id="94" name="Google Shape;94;p13"/>
          <p:cNvSpPr txBox="1"/>
          <p:nvPr/>
        </p:nvSpPr>
        <p:spPr>
          <a:xfrm>
            <a:off x="1723871" y="5194410"/>
            <a:ext cx="825958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2F5496"/>
                </a:solidFill>
                <a:latin typeface="Arial" panose="020B0604020202020204"/>
                <a:ea typeface="Arial" panose="020B0604020202020204"/>
                <a:cs typeface="Arial" panose="020B0604020202020204"/>
                <a:sym typeface="Arial" panose="020B0604020202020204"/>
              </a:rPr>
              <a:t>Guided By: Ramar Bose Sr. AI Master Trainer   </a:t>
            </a:r>
            <a:endParaRPr lang="en-US" sz="2000" b="1">
              <a:solidFill>
                <a:srgbClr val="2F5496"/>
              </a:solidFill>
              <a:latin typeface="Arial" panose="020B0604020202020204"/>
              <a:ea typeface="Arial" panose="020B0604020202020204"/>
              <a:cs typeface="Arial" panose="020B0604020202020204"/>
              <a:sym typeface="Arial" panose="020B0604020202020204"/>
            </a:endParaRPr>
          </a:p>
        </p:txBody>
      </p:sp>
      <p:sp>
        <p:nvSpPr>
          <p:cNvPr id="95" name="Google Shape;95;p13"/>
          <p:cNvSpPr txBox="1">
            <a:spLocks noGrp="1"/>
          </p:cNvSpPr>
          <p:nvPr>
            <p:ph type="ftr" idx="11"/>
          </p:nvPr>
        </p:nvSpPr>
        <p:spPr>
          <a:xfrm>
            <a:off x="4248462"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References</a:t>
            </a:r>
            <a:endParaRPr lang="en-US" sz="4400" b="1">
              <a:solidFill>
                <a:schemeClr val="accent1"/>
              </a:solidFill>
              <a:latin typeface="Arial" panose="020B0604020202020204"/>
              <a:ea typeface="Arial" panose="020B0604020202020204"/>
              <a:cs typeface="Arial" panose="020B0604020202020204"/>
              <a:sym typeface="Arial" panose="020B0604020202020204"/>
            </a:endParaRPr>
          </a:p>
        </p:txBody>
      </p:sp>
      <p:sp>
        <p:nvSpPr>
          <p:cNvPr id="157" name="Google Shape;157;p22"/>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2400"/>
              <a:buFont typeface="Calibri" panose="020F0502020204030204"/>
              <a:buAutoNum type="arabicPeriod"/>
            </a:pPr>
            <a:r>
              <a:rPr lang="en-US">
                <a:latin typeface="Times New Roman" panose="02020603050405020304"/>
                <a:ea typeface="Times New Roman" panose="02020603050405020304"/>
                <a:cs typeface="Times New Roman" panose="02020603050405020304"/>
                <a:sym typeface="Times New Roman" panose="02020603050405020304"/>
              </a:rPr>
              <a:t>Project Github link, Ramar Bose , 2024</a:t>
            </a:r>
            <a:endParaRPr>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50000"/>
              </a:lnSpc>
              <a:spcBef>
                <a:spcPts val="1000"/>
              </a:spcBef>
              <a:spcAft>
                <a:spcPts val="0"/>
              </a:spcAft>
              <a:buClr>
                <a:schemeClr val="dk1"/>
              </a:buClr>
              <a:buSzPts val="2400"/>
              <a:buFont typeface="Calibri" panose="020F0502020204030204"/>
              <a:buAutoNum type="arabicPeriod"/>
            </a:pPr>
            <a:r>
              <a:rPr lang="en-US">
                <a:latin typeface="Times New Roman" panose="02020603050405020304"/>
                <a:ea typeface="Times New Roman" panose="02020603050405020304"/>
                <a:cs typeface="Times New Roman" panose="02020603050405020304"/>
                <a:sym typeface="Times New Roman" panose="02020603050405020304"/>
              </a:rPr>
              <a:t>Project video recorded link (youtube/github), Ramar Bose , 2024</a:t>
            </a:r>
            <a:endParaRPr>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50000"/>
              </a:lnSpc>
              <a:spcBef>
                <a:spcPts val="1000"/>
              </a:spcBef>
              <a:spcAft>
                <a:spcPts val="0"/>
              </a:spcAft>
              <a:buClr>
                <a:schemeClr val="dk1"/>
              </a:buClr>
              <a:buSzPts val="2400"/>
              <a:buFont typeface="Calibri" panose="020F0502020204030204"/>
              <a:buAutoNum type="arabicPeriod"/>
            </a:pPr>
            <a:r>
              <a:rPr lang="en-US">
                <a:latin typeface="Times New Roman" panose="02020603050405020304"/>
                <a:ea typeface="Times New Roman" panose="02020603050405020304"/>
                <a:cs typeface="Times New Roman" panose="02020603050405020304"/>
                <a:sym typeface="Times New Roman" panose="02020603050405020304"/>
              </a:rPr>
              <a:t>Project PPT &amp; Report github link, Ramar Bose , 2024 </a:t>
            </a: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2600"/>
              <a:buFont typeface="Arial" panose="020B0604020202020204"/>
              <a:buNone/>
            </a:pPr>
            <a:endParaRPr sz="2600">
              <a:latin typeface="Arial" panose="020B0604020202020204"/>
              <a:ea typeface="Arial" panose="020B0604020202020204"/>
              <a:cs typeface="Arial" panose="020B0604020202020204"/>
              <a:sym typeface="Arial" panose="020B0604020202020204"/>
            </a:endParaRPr>
          </a:p>
        </p:txBody>
      </p:sp>
      <p:sp>
        <p:nvSpPr>
          <p:cNvPr id="158" name="Google Shape;158;p22"/>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4400"/>
              <a:buFont typeface="Arial" panose="020B0604020202020204"/>
              <a:buNone/>
            </a:pPr>
            <a:r>
              <a:rPr lang="en-US" b="1">
                <a:solidFill>
                  <a:srgbClr val="002060"/>
                </a:solidFill>
                <a:latin typeface="Arial" panose="020B0604020202020204"/>
                <a:ea typeface="Arial" panose="020B0604020202020204"/>
                <a:cs typeface="Arial" panose="020B0604020202020204"/>
                <a:sym typeface="Arial" panose="020B0604020202020204"/>
              </a:rPr>
              <a:t>THANK YOU</a:t>
            </a:r>
            <a:endParaRPr lang="en-US" b="1">
              <a:solidFill>
                <a:srgbClr val="002060"/>
              </a:solidFill>
              <a:latin typeface="Arial" panose="020B0604020202020204"/>
              <a:ea typeface="Arial" panose="020B0604020202020204"/>
              <a:cs typeface="Arial" panose="020B0604020202020204"/>
              <a:sym typeface="Arial" panose="020B0604020202020204"/>
            </a:endParaRPr>
          </a:p>
        </p:txBody>
      </p:sp>
      <p:sp>
        <p:nvSpPr>
          <p:cNvPr id="164" name="Google Shape;164;p23"/>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838530" y="823512"/>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2060"/>
              </a:buClr>
              <a:buSzPts val="4400"/>
              <a:buFont typeface="Arial" panose="020B0604020202020204"/>
              <a:buNone/>
            </a:pPr>
            <a:r>
              <a:rPr lang="en-US" b="1">
                <a:solidFill>
                  <a:srgbClr val="002060"/>
                </a:solidFill>
                <a:latin typeface="Arial" panose="020B0604020202020204"/>
                <a:ea typeface="Arial" panose="020B0604020202020204"/>
                <a:cs typeface="Arial" panose="020B0604020202020204"/>
                <a:sym typeface="Arial" panose="020B0604020202020204"/>
              </a:rPr>
              <a:t>OUTLINE</a:t>
            </a:r>
            <a:endParaRPr lang="en-US" b="1">
              <a:solidFill>
                <a:srgbClr val="002060"/>
              </a:solidFill>
              <a:latin typeface="Arial" panose="020B0604020202020204"/>
              <a:ea typeface="Arial" panose="020B0604020202020204"/>
              <a:cs typeface="Arial" panose="020B0604020202020204"/>
              <a:sym typeface="Arial" panose="020B0604020202020204"/>
            </a:endParaRPr>
          </a:p>
        </p:txBody>
      </p:sp>
      <p:sp>
        <p:nvSpPr>
          <p:cNvPr id="101" name="Google Shape;101;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endParaRPr>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Problem Statement </a:t>
            </a:r>
            <a:endParaRPr lang="en-US" sz="2000" b="1">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Proposed System/Solution</a:t>
            </a:r>
            <a:endParaRPr>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Algorithm &amp; Deployment  </a:t>
            </a:r>
            <a:endParaRPr lang="en-US" sz="2000" b="1">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GitHub Link</a:t>
            </a:r>
            <a:endParaRPr lang="en-US" sz="2000" b="1">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Project Demo(photos / videos)</a:t>
            </a:r>
            <a:endParaRPr>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Conclusion</a:t>
            </a:r>
            <a:endParaRPr>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Future Scope</a:t>
            </a:r>
            <a:endParaRPr lang="en-US" sz="2000" b="1">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References</a:t>
            </a:r>
            <a:endParaRPr lang="en-US" sz="2000" b="1">
              <a:latin typeface="Arial" panose="020B0604020202020204"/>
              <a:ea typeface="Arial" panose="020B0604020202020204"/>
              <a:cs typeface="Arial" panose="020B0604020202020204"/>
              <a:sym typeface="Arial" panose="020B0604020202020204"/>
            </a:endParaRPr>
          </a:p>
        </p:txBody>
      </p:sp>
      <p:sp>
        <p:nvSpPr>
          <p:cNvPr id="102" name="Google Shape;102;p14"/>
          <p:cNvSpPr txBox="1">
            <a:spLocks noGrp="1"/>
          </p:cNvSpPr>
          <p:nvPr>
            <p:ph type="ftr" idx="11"/>
          </p:nvPr>
        </p:nvSpPr>
        <p:spPr>
          <a:xfrm>
            <a:off x="4083571"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Problem Statement</a:t>
            </a:r>
            <a:endParaRPr sz="4400"/>
          </a:p>
        </p:txBody>
      </p:sp>
      <p:sp>
        <p:nvSpPr>
          <p:cNvPr id="108" name="Google Shape;108;p15"/>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panose="020B0604020202020204"/>
                <a:ea typeface="Arial" panose="020B0604020202020204"/>
                <a:cs typeface="Arial" panose="020B0604020202020204"/>
                <a:sym typeface="Arial" panose="020B0604020202020204"/>
              </a:rPr>
              <a:t>This project aims to create a loan approval system using machine learning and ChatGPT's NLP. It will analyze past loan data to predict creditworthiness for new applicants. Integrating ChatGPT automates customer interactions, improving the loan application process. By combining analytics with conversational AI, it aims to boost accuracy and speed of approvals, enhancing the user experience for applicants and loan officers.</a:t>
            </a:r>
            <a:endParaRPr lang="en-US" sz="2600">
              <a:latin typeface="Arial" panose="020B0604020202020204"/>
              <a:ea typeface="Arial" panose="020B0604020202020204"/>
              <a:cs typeface="Arial" panose="020B0604020202020204"/>
              <a:sym typeface="Arial" panose="020B0604020202020204"/>
            </a:endParaRPr>
          </a:p>
        </p:txBody>
      </p:sp>
      <p:sp>
        <p:nvSpPr>
          <p:cNvPr id="109" name="Google Shape;109;p15"/>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Proposed Solution</a:t>
            </a:r>
            <a:endParaRPr sz="4400"/>
          </a:p>
        </p:txBody>
      </p:sp>
      <p:sp>
        <p:nvSpPr>
          <p:cNvPr id="115" name="Google Shape;115;p16"/>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panose="020B0604020202020204"/>
                <a:ea typeface="Arial" panose="020B0604020202020204"/>
                <a:cs typeface="Arial" panose="020B0604020202020204"/>
                <a:sym typeface="Arial" panose="020B0604020202020204"/>
              </a:rPr>
              <a:t>The proposed end-to-end data science project with ChatGPT and a loan dataset involves data preprocessing, feature engineering, and training a machine learning model for loan approval prediction. Integration of ChatGPT enables a conversational interface for user inquiries and assistance. Thorough testing ensures model accuracy in real-world scenarios.</a:t>
            </a:r>
            <a:endParaRPr lang="en-US" sz="2600">
              <a:latin typeface="Arial" panose="020B0604020202020204"/>
              <a:ea typeface="Arial" panose="020B0604020202020204"/>
              <a:cs typeface="Arial" panose="020B0604020202020204"/>
              <a:sym typeface="Arial" panose="020B0604020202020204"/>
            </a:endParaRPr>
          </a:p>
        </p:txBody>
      </p:sp>
      <p:sp>
        <p:nvSpPr>
          <p:cNvPr id="116" name="Google Shape;116;p16"/>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Algorithm &amp; Deployment</a:t>
            </a:r>
            <a:endParaRPr lang="en-US" sz="4400" b="1">
              <a:solidFill>
                <a:schemeClr val="accent1"/>
              </a:solidFill>
              <a:latin typeface="Arial" panose="020B0604020202020204"/>
              <a:ea typeface="Arial" panose="020B0604020202020204"/>
              <a:cs typeface="Arial" panose="020B0604020202020204"/>
              <a:sym typeface="Arial" panose="020B0604020202020204"/>
            </a:endParaRPr>
          </a:p>
        </p:txBody>
      </p:sp>
      <p:sp>
        <p:nvSpPr>
          <p:cNvPr id="122" name="Google Shape;122;p17"/>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lnSpcReduction="10000"/>
          </a:bodyPr>
          <a:lstStyle/>
          <a:p>
            <a:pPr marL="457200" lvl="0" indent="-457200" algn="l" rtl="0">
              <a:lnSpc>
                <a:spcPct val="90000"/>
              </a:lnSpc>
              <a:spcBef>
                <a:spcPts val="0"/>
              </a:spcBef>
              <a:spcAft>
                <a:spcPts val="0"/>
              </a:spcAft>
              <a:buClr>
                <a:schemeClr val="dk1"/>
              </a:buClr>
              <a:buSzPts val="2600"/>
              <a:buFont typeface="Arial" panose="020B0604020202020204"/>
              <a:buChar char="•"/>
            </a:pPr>
            <a:r>
              <a:rPr lang="en-US" sz="2600">
                <a:latin typeface="Arial" panose="020B0604020202020204"/>
                <a:ea typeface="Arial" panose="020B0604020202020204"/>
                <a:cs typeface="Arial" panose="020B0604020202020204"/>
                <a:sym typeface="Arial" panose="020B0604020202020204"/>
              </a:rPr>
              <a:t>Data preprocessing: Clean and prepare loan dataset, handle missing values and outliers.</a:t>
            </a:r>
            <a:endParaRPr lang="en-US" sz="2600">
              <a:latin typeface="Arial" panose="020B0604020202020204"/>
              <a:ea typeface="Arial" panose="020B0604020202020204"/>
              <a:cs typeface="Arial" panose="020B0604020202020204"/>
              <a:sym typeface="Arial" panose="020B0604020202020204"/>
            </a:endParaRPr>
          </a:p>
          <a:p>
            <a:pPr marL="457200" lvl="0" indent="-457200" algn="l" rtl="0">
              <a:lnSpc>
                <a:spcPct val="90000"/>
              </a:lnSpc>
              <a:spcBef>
                <a:spcPts val="1000"/>
              </a:spcBef>
              <a:spcAft>
                <a:spcPts val="0"/>
              </a:spcAft>
              <a:buClr>
                <a:schemeClr val="dk1"/>
              </a:buClr>
              <a:buSzPts val="2600"/>
              <a:buFont typeface="Arial" panose="020B0604020202020204"/>
              <a:buChar char="•"/>
            </a:pPr>
            <a:r>
              <a:rPr lang="en-US" sz="2600">
                <a:latin typeface="Arial" panose="020B0604020202020204"/>
                <a:ea typeface="Arial" panose="020B0604020202020204"/>
                <a:cs typeface="Arial" panose="020B0604020202020204"/>
                <a:sym typeface="Arial" panose="020B0604020202020204"/>
              </a:rPr>
              <a:t>Feature engineering: Extract relevant information to enhance model performance.</a:t>
            </a:r>
            <a:endParaRPr lang="en-US" sz="2600">
              <a:latin typeface="Arial" panose="020B0604020202020204"/>
              <a:ea typeface="Arial" panose="020B0604020202020204"/>
              <a:cs typeface="Arial" panose="020B0604020202020204"/>
              <a:sym typeface="Arial" panose="020B0604020202020204"/>
            </a:endParaRPr>
          </a:p>
          <a:p>
            <a:pPr marL="457200" lvl="0" indent="-457200" algn="l" rtl="0">
              <a:lnSpc>
                <a:spcPct val="90000"/>
              </a:lnSpc>
              <a:spcBef>
                <a:spcPts val="1000"/>
              </a:spcBef>
              <a:spcAft>
                <a:spcPts val="0"/>
              </a:spcAft>
              <a:buClr>
                <a:schemeClr val="dk1"/>
              </a:buClr>
              <a:buSzPts val="2600"/>
              <a:buFont typeface="Arial" panose="020B0604020202020204"/>
              <a:buChar char="•"/>
            </a:pPr>
            <a:r>
              <a:rPr lang="en-US" sz="2600">
                <a:latin typeface="Arial" panose="020B0604020202020204"/>
                <a:ea typeface="Arial" panose="020B0604020202020204"/>
                <a:cs typeface="Arial" panose="020B0604020202020204"/>
                <a:sym typeface="Arial" panose="020B0604020202020204"/>
              </a:rPr>
              <a:t>Machine learning model training: Train model (e.g., logistic regression, random forest) to predict loan approval/rejection based on historical data.</a:t>
            </a:r>
            <a:endParaRPr lang="en-US" sz="2600">
              <a:latin typeface="Arial" panose="020B0604020202020204"/>
              <a:ea typeface="Arial" panose="020B0604020202020204"/>
              <a:cs typeface="Arial" panose="020B0604020202020204"/>
              <a:sym typeface="Arial" panose="020B0604020202020204"/>
            </a:endParaRPr>
          </a:p>
          <a:p>
            <a:pPr marL="457200" lvl="0" indent="-457200" algn="l" rtl="0">
              <a:lnSpc>
                <a:spcPct val="90000"/>
              </a:lnSpc>
              <a:spcBef>
                <a:spcPts val="1000"/>
              </a:spcBef>
              <a:spcAft>
                <a:spcPts val="0"/>
              </a:spcAft>
              <a:buClr>
                <a:schemeClr val="dk1"/>
              </a:buClr>
              <a:buSzPts val="2600"/>
              <a:buFont typeface="Arial" panose="020B0604020202020204"/>
              <a:buChar char="•"/>
            </a:pPr>
            <a:r>
              <a:rPr lang="en-US" sz="2600">
                <a:latin typeface="Arial" panose="020B0604020202020204"/>
                <a:ea typeface="Arial" panose="020B0604020202020204"/>
                <a:cs typeface="Arial" panose="020B0604020202020204"/>
                <a:sym typeface="Arial" panose="020B0604020202020204"/>
              </a:rPr>
              <a:t>Integration of ChatGPT: Enable conversational interface for user inquiries and assistance.</a:t>
            </a:r>
            <a:endParaRPr lang="en-US" sz="2600">
              <a:latin typeface="Arial" panose="020B0604020202020204"/>
              <a:ea typeface="Arial" panose="020B0604020202020204"/>
              <a:cs typeface="Arial" panose="020B0604020202020204"/>
              <a:sym typeface="Arial" panose="020B0604020202020204"/>
            </a:endParaRPr>
          </a:p>
          <a:p>
            <a:pPr marL="457200" lvl="0" indent="-457200" algn="l" rtl="0">
              <a:lnSpc>
                <a:spcPct val="90000"/>
              </a:lnSpc>
              <a:spcBef>
                <a:spcPts val="1000"/>
              </a:spcBef>
              <a:spcAft>
                <a:spcPts val="0"/>
              </a:spcAft>
              <a:buClr>
                <a:schemeClr val="dk1"/>
              </a:buClr>
              <a:buSzPts val="2600"/>
              <a:buFont typeface="Arial" panose="020B0604020202020204"/>
              <a:buChar char="•"/>
            </a:pPr>
            <a:r>
              <a:rPr lang="en-US" sz="2600">
                <a:latin typeface="Arial" panose="020B0604020202020204"/>
                <a:ea typeface="Arial" panose="020B0604020202020204"/>
                <a:cs typeface="Arial" panose="020B0604020202020204"/>
                <a:sym typeface="Arial" panose="020B0604020202020204"/>
              </a:rPr>
              <a:t>Testing and evaluation: Ensure model accuracy and effectiveness in real-world scenarios.</a:t>
            </a:r>
            <a:endParaRPr lang="en-US" sz="2600">
              <a:latin typeface="Arial" panose="020B0604020202020204"/>
              <a:ea typeface="Arial" panose="020B0604020202020204"/>
              <a:cs typeface="Arial" panose="020B0604020202020204"/>
              <a:sym typeface="Arial" panose="020B0604020202020204"/>
            </a:endParaRPr>
          </a:p>
        </p:txBody>
      </p:sp>
      <p:sp>
        <p:nvSpPr>
          <p:cNvPr id="123" name="Google Shape;123;p17"/>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GitHub Link</a:t>
            </a:r>
            <a:endParaRPr lang="en-US" sz="4400" b="1">
              <a:solidFill>
                <a:schemeClr val="accent1"/>
              </a:solidFill>
              <a:latin typeface="Arial" panose="020B0604020202020204"/>
              <a:ea typeface="Arial" panose="020B0604020202020204"/>
              <a:cs typeface="Arial" panose="020B0604020202020204"/>
              <a:sym typeface="Arial" panose="020B0604020202020204"/>
            </a:endParaRPr>
          </a:p>
        </p:txBody>
      </p:sp>
      <p:sp>
        <p:nvSpPr>
          <p:cNvPr id="130" name="Google Shape;130;p18"/>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
        <p:nvSpPr>
          <p:cNvPr id="2" name="Subtitle 1"/>
          <p:cNvSpPr/>
          <p:nvPr>
            <p:ph type="subTitle" idx="1"/>
          </p:nvPr>
        </p:nvSpPr>
        <p:spPr>
          <a:xfrm>
            <a:off x="1524000" y="3649663"/>
            <a:ext cx="9144000" cy="1655762"/>
          </a:xfrm>
        </p:spPr>
        <p:txBody>
          <a:bodyPr/>
          <a:p>
            <a:r>
              <a:rPr lang="en-US"/>
              <a:t>https://github.com/ABISHEAK810021127002/ABISHEK810021127002</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ctrTitle"/>
          </p:nvPr>
        </p:nvSpPr>
        <p:spPr>
          <a:xfrm>
            <a:off x="1479030" y="51881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600"/>
              <a:buFont typeface="Arial" panose="020B0604020202020204"/>
              <a:buNone/>
            </a:pPr>
            <a:r>
              <a:rPr lang="en-US" sz="3600" b="1">
                <a:solidFill>
                  <a:schemeClr val="accent1"/>
                </a:solidFill>
                <a:latin typeface="Arial" panose="020B0604020202020204"/>
                <a:ea typeface="Arial" panose="020B0604020202020204"/>
                <a:cs typeface="Arial" panose="020B0604020202020204"/>
                <a:sym typeface="Arial" panose="020B0604020202020204"/>
              </a:rPr>
              <a:t>Project Demo(Recorded Video)</a:t>
            </a:r>
            <a:endParaRPr sz="3600">
              <a:solidFill>
                <a:schemeClr val="accent1"/>
              </a:solidFill>
            </a:endParaRPr>
          </a:p>
        </p:txBody>
      </p:sp>
      <p:sp>
        <p:nvSpPr>
          <p:cNvPr id="136" name="Google Shape;136;p19"/>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pic>
        <p:nvPicPr>
          <p:cNvPr id="4" name="Picture 3" descr="Screenshot (143)"/>
          <p:cNvPicPr>
            <a:picLocks noChangeAspect="1"/>
          </p:cNvPicPr>
          <p:nvPr/>
        </p:nvPicPr>
        <p:blipFill>
          <a:blip r:embed="rId1"/>
          <a:stretch>
            <a:fillRect/>
          </a:stretch>
        </p:blipFill>
        <p:spPr>
          <a:xfrm>
            <a:off x="2490470" y="1633855"/>
            <a:ext cx="8218805" cy="462343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Conclusion</a:t>
            </a:r>
            <a:endParaRPr lang="en-US" sz="4400" b="1">
              <a:solidFill>
                <a:schemeClr val="accent1"/>
              </a:solidFill>
              <a:latin typeface="Arial" panose="020B0604020202020204"/>
              <a:ea typeface="Arial" panose="020B0604020202020204"/>
              <a:cs typeface="Arial" panose="020B0604020202020204"/>
              <a:sym typeface="Arial" panose="020B0604020202020204"/>
            </a:endParaRPr>
          </a:p>
        </p:txBody>
      </p:sp>
      <p:sp>
        <p:nvSpPr>
          <p:cNvPr id="143" name="Google Shape;143;p20"/>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panose="020B0604020202020204"/>
                <a:ea typeface="Arial" panose="020B0604020202020204"/>
                <a:cs typeface="Arial" panose="020B0604020202020204"/>
                <a:sym typeface="Arial" panose="020B0604020202020204"/>
              </a:rPr>
              <a:t>Implementing an end-to-end data project with ChatGPT for a loan dataset enhances customer engagement and service efficiency in lending. Through NLP, it facilitates seamless communication, providing instant assistance and guidance. Meticulous data preprocessing, model training, integration, and deployment ensure accurate and relevant responses, streamlining the user experience. Continuous monitoring and updates make the system adaptive and responsive to evolving user needs, optimizing loan management processes.</a:t>
            </a:r>
            <a:endParaRPr lang="en-US" sz="2600">
              <a:latin typeface="Arial" panose="020B0604020202020204"/>
              <a:ea typeface="Arial" panose="020B0604020202020204"/>
              <a:cs typeface="Arial" panose="020B0604020202020204"/>
              <a:sym typeface="Arial" panose="020B0604020202020204"/>
            </a:endParaRPr>
          </a:p>
        </p:txBody>
      </p:sp>
      <p:sp>
        <p:nvSpPr>
          <p:cNvPr id="144" name="Google Shape;144;p20"/>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Future Scope</a:t>
            </a:r>
            <a:endParaRPr lang="en-US" sz="4400" b="1">
              <a:solidFill>
                <a:schemeClr val="accent1"/>
              </a:solidFill>
              <a:latin typeface="Arial" panose="020B0604020202020204"/>
              <a:ea typeface="Arial" panose="020B0604020202020204"/>
              <a:cs typeface="Arial" panose="020B0604020202020204"/>
              <a:sym typeface="Arial" panose="020B0604020202020204"/>
            </a:endParaRPr>
          </a:p>
        </p:txBody>
      </p:sp>
      <p:sp>
        <p:nvSpPr>
          <p:cNvPr id="150" name="Google Shape;150;p21"/>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panose="020B0604020202020204"/>
                <a:ea typeface="Arial" panose="020B0604020202020204"/>
                <a:cs typeface="Arial" panose="020B0604020202020204"/>
                <a:sym typeface="Arial" panose="020B0604020202020204"/>
              </a:rPr>
              <a:t>In the future, leveraging ChatGPT for loan datasets offers exciting prospects. Advancements in NLP and ML will enable sophisticated loan application systems. Integration of diverse data sources like social media or transaction history can enhance risk assessment. Voice recognition can improve accessibility. Collaboration with financial institutions and regulators can ensure trust and compliance. Overall, the future of ChatGPT in loan management holds great promise for innovation and financial inclusion.</a:t>
            </a:r>
            <a:endParaRPr lang="en-US" sz="2600">
              <a:latin typeface="Arial" panose="020B0604020202020204"/>
              <a:ea typeface="Arial" panose="020B0604020202020204"/>
              <a:cs typeface="Arial" panose="020B0604020202020204"/>
              <a:sym typeface="Arial" panose="020B0604020202020204"/>
            </a:endParaRPr>
          </a:p>
        </p:txBody>
      </p:sp>
      <p:sp>
        <p:nvSpPr>
          <p:cNvPr id="151" name="Google Shape;151;p21"/>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3412</Words>
  <Application>WPS Presentation</Application>
  <PresentationFormat>Widescreen</PresentationFormat>
  <Paragraphs>81</Paragraphs>
  <Slides>11</Slides>
  <Notes>11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SimSun</vt:lpstr>
      <vt:lpstr>Wingdings</vt:lpstr>
      <vt:lpstr>Arial</vt:lpstr>
      <vt:lpstr>Calibri</vt:lpstr>
      <vt:lpstr>Times New Roman</vt:lpstr>
      <vt:lpstr>Microsoft YaHei</vt:lpstr>
      <vt:lpstr>Arial Unicode MS</vt:lpstr>
      <vt:lpstr>Office Theme</vt:lpstr>
      <vt:lpstr>An End-to-End Data Science Project with ChatGPT</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End-to-End Data Science Project with ChatGPT</dc:title>
  <dc:creator/>
  <cp:lastModifiedBy>veera bhai</cp:lastModifiedBy>
  <cp:revision>5</cp:revision>
  <dcterms:created xsi:type="dcterms:W3CDTF">2024-04-24T06:01:00Z</dcterms:created>
  <dcterms:modified xsi:type="dcterms:W3CDTF">2024-04-24T16:36:17Z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802DC601F0914E69BCCE1BE169C94AA5_12</vt:lpwstr>
  </property>
  <property fmtid="{D5CDD505-2E9C-101B-9397-08002B2CF9AE}" pid="3" name="KSOProductBuildVer">
    <vt:lpwstr>1033-12.2.0.13472</vt:lpwstr>
  </property>
</Properties>
</file>