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976312" y="3046528"/>
            <a:ext cx="1030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STUDENT NAME:ABISHEIK.S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DEPARTMENT:ARTIFICIAL INTELLIGENCE AND DATA SCIENCE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COLLEGE:SIR ISSAC NEWTON COLLEGE OF ENGINEERING AND TECHNOLOGY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NAAN MUDHALVAN ID:au821721243004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1800" y="11675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10615534" y="5397500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93" y="1981200"/>
            <a:ext cx="7019925" cy="210379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Rectangle 11"/>
          <p:cNvSpPr/>
          <p:nvPr/>
        </p:nvSpPr>
        <p:spPr>
          <a:xfrm>
            <a:off x="757472" y="116756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err="1" smtClean="0">
                <a:solidFill>
                  <a:srgbClr val="111111"/>
                </a:solidFill>
                <a:effectLst/>
                <a:latin typeface="-apple-system"/>
              </a:rPr>
              <a:t>LinearSVC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Accuracy: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0.82</a:t>
            </a: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Precision: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0.85</a:t>
            </a: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Recall: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0.78</a:t>
            </a: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Random Forest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Accuracy: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0.79</a:t>
            </a: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Precision: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0.81</a:t>
            </a: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Recall: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0.76</a:t>
            </a: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Logistic Regression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Accuracy: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0.75</a:t>
            </a: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Precision: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0.77</a:t>
            </a: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Recall: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0.72</a:t>
            </a: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K-Nearest Neighbors (KNN)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Accuracy: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0.70</a:t>
            </a: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Precision: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0.72</a:t>
            </a: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Recall: 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0.68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719" y="-33593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05038" y="8767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90865" y="1981610"/>
            <a:ext cx="8712014" cy="1773241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Prediction using deep learning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69095" y="1619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2424059" y="1792383"/>
            <a:ext cx="10972800" cy="329320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8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800" spc="-7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8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6268" y="3416301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128649" y="10341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25373"/>
            <a:ext cx="73914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42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752600"/>
            <a:ext cx="74526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     The </a:t>
            </a:r>
            <a:r>
              <a:rPr lang="en-US" sz="2400" dirty="0"/>
              <a:t>task at hand is to develop a predictive model that can accurately determine whether a loan application should be approved or denied based on various applicant characteristics and financial information</a:t>
            </a:r>
            <a:r>
              <a:rPr lang="en-US" sz="2400" dirty="0" smtClean="0"/>
              <a:t>.</a:t>
            </a:r>
          </a:p>
          <a:p>
            <a:pPr marL="342900" lvl="1" indent="-342900" algn="l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lvl="1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     This </a:t>
            </a:r>
            <a:r>
              <a:rPr lang="en-US" sz="2400" dirty="0"/>
              <a:t>model aims to assist financial institutions in automating their loan approval process, reducing manual intervention, and ensuring consistent and fair decision-making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425112" y="7835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520" y="606336"/>
            <a:ext cx="594512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2025546"/>
            <a:ext cx="7905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 algn="l">
              <a:buFont typeface="Wingdings" panose="05000000000000000000" pitchFamily="2" charset="2"/>
              <a:buChar char="Ø"/>
            </a:pPr>
            <a:r>
              <a:rPr lang="en-US" sz="3200" dirty="0" smtClean="0"/>
              <a:t>The goal is to predict whether a loan application will be approved or not based on various features</a:t>
            </a:r>
          </a:p>
          <a:p>
            <a:pPr marL="457200" lvl="1" indent="-457200" algn="l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457200" lvl="1" indent="-457200" algn="l">
              <a:buFont typeface="Wingdings" panose="05000000000000000000" pitchFamily="2" charset="2"/>
              <a:buChar char="Ø"/>
            </a:pPr>
            <a:r>
              <a:rPr lang="en-US" sz="3200" dirty="0" smtClean="0"/>
              <a:t>This task is essential for financial institutions to make informed decisions and manage risk effectively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68000" y="132069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0439400" y="5257800"/>
            <a:ext cx="457200" cy="714375"/>
            <a:chOff x="9353550" y="5362575"/>
            <a:chExt cx="457200" cy="714375"/>
          </a:xfrm>
        </p:grpSpPr>
        <p:sp>
          <p:nvSpPr>
            <p:cNvPr id="2" name="object 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202" y="313688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200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2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1813664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Applicants (Borrowers)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These are individuals or businesses seeking loans.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They submit loan applications and await approval decisions.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4771072"/>
            <a:ext cx="67056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2.Loan Officers and Underwriters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Loan officers evaluate applications, verify information, and make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Underwriters assess risk and determine whether to approve or reject loans.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31242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smtClean="0">
                <a:solidFill>
                  <a:srgbClr val="111111"/>
                </a:solidFill>
                <a:effectLst/>
                <a:latin typeface="-apple-system"/>
              </a:rPr>
              <a:t>Financial Institutions (Banks, Credit Unions)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Banks and credit unions use the system to streamline loan approval processes.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-apple-system"/>
              </a:rPr>
              <a:t>Accurate predictions help manage risk and optimize loan portfolios.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544" y="218078"/>
            <a:ext cx="10896218" cy="982961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AutoShape 2" descr="data:image/png;base64,iVBORw0KGgoAAAANSUhEUgAABb4AAAI/CAYAAAC4UM+LAAAAOXRFWHRTb2Z0d2FyZQBNYXRwbG90bGliIHZlcnNpb24zLjcuMSwgaHR0cHM6Ly9tYXRwbG90bGliLm9yZy/bCgiHAAAACXBIWXMAAA9hAAAPYQGoP6dpAACelklEQVR4nOzdeVTV1f7/8dcBBBTkICqQOaeppKZiyrGyUhKVnOD+0jLntAytJE251zRHzErLRC1zvGWmZpOZQzhdFU1xIjUrs7ArQ0mClILA+f3h9Xw94oAIfOD4fKz1WYvP3pvPeX3Wwo+HN/vsbbJarVYBAAAAAAAAAOAgnIwOAAAAAAAAAABAUaLwDQAAAAAAAABwKBS+AQAAAAAAAAAOhcI3AAAAAAAAAMChUPgGAAAAAAAAADgUCt8AAAAAAAAAAIdC4RsAAAAAAAAA4FAofAMAAAAAAAAAHAqFbwAAAAAAAACAQ3ExOkBpkJeXp1OnTqlixYoymUxGxwGAArFarTp79qyqVasmJ6fb4++YPK8BlEW32/OaZzWAsornNQCUDQV+XlthPXnypFUSBwcHR5k8Tp48WaLPzOjoaKsk6wsvvGBrO3funPW5556z+vj4WD08PKxhYWHW5ORku+/79ddfrZ07d7aWL1/eWrVqVevIkSOtFy5cuKnX5nnNwcFRlo+Sfl4bhWc1BwdHWT94XnNwcHCUjeNGz2tDZ3y/+uqrmjBhgl1bgwYN9P3330uSzp8/r5deeknLly9XVlaWQkJCNGfOHPn5+dnGJyYmaujQodq8ebM8PT3Vr18/RUdHy8Wl4LdWsWJFSdLJkyfl5eVVBHcGAMUvIyNDNWrUsD3DSsKePXv07rvvqmnTpnbtI0aM0FdffaWVK1fKbDZr2LBhCgsL044dOyRJubm5Cg0Nlb+/v3bu3KmkpCT17dtX5cqV09SpUwv8+jyvAZRFRjyvjcSzGkBZVVLPa2ohAHBrCvq8Nnypk3vuuUfffPON7fzyh3RJFVIufaTHy8uLhz2AMqekPpaYmZmp3r17a/78+Zo8ebKtPT09XQsWLNCyZcvUrl07SdKiRYvUqFEj7dq1S0FBQdqwYYOOHDmib775Rn5+fmrWrJkmTZqk0aNH69VXX5Wrq2uBMvC8BlCW3S4fI+dZDaCsK4nnNbUQALh1N3peG75olYuLi/z9/W1HlSpVJP1fIWXGjBlq166dAgMDtWjRIu3cuVO7du2SJFsh5YMPPlCzZs3UqVMnTZo0STExMcrOzjbytgDA4URERCg0NFTBwcF27fHx8bpw4YJde8OGDVWzZk3FxcVJkuLi4tSkSRO7WSohISHKyMjQ4cOHr/maWVlZysjIsDsAAACAso5aCAAUP8ML3z/++KOqVaumunXrqnfv3kpMTJREIQUASpPly5dr3759io6OzteXnJwsV1dXeXt727X7+fkpOTnZNubyZ/Wl/kt91xIdHS2z2Ww7atSocYt3AgAAABiPWggAFD9DC9+tW7fW4sWLtW7dOs2dO1cnTpzQgw8+qLNnz1JIAYBS4uTJk3rhhRf04Ycfyt3dvURfOyoqSunp6bbj5MmTJfr6AAAAQFGjFgIAJcPQNb47depk+7pp06Zq3bq1atWqpRUrVqh8+fLF9rpRUVGKjIy0nV9aEB0AkF98fLxSU1PVokULW1tubq62bdum2bNna/369crOztaZM2fs3qCnpKTI399fkuTv769vv/3W7ropKSm2vmtxc3OTm5tbEd4NAAAAYCxqIQBQMgxf6uRy3t7euvvuu/XTTz/J39/fVki53JWFlEuFk8v7L/Vdi5ubm23zBjZxAIDra9++vRISEnTgwAHb0bJlS/Xu3dv2dbly5RQbG2v7nmPHjikxMVEWi0WSZLFYlJCQoNTUVNuYjRs3ysvLSwEBASV+TwAAAEBpQS0EAIpHqSp8Z2Zm6vjx47rjjjsUGBhIIQUASoGKFSuqcePGdoeHh4cqV66sxo0by2w2a9CgQYqMjNTmzZsVHx+vAQMGyGKxKCgoSJLUoUMHBQQEqE+fPjp48KDWr1+vsWPHKiIighndAAAAuK1RCwGA4mHoUicjR45Uly5dVKtWLZ06dUrjx4+Xs7OznnjiCbtCio+Pj7y8vDR8+PBrFlKmT5+u5ORkCikAYICZM2fKyclJ4eHhysrKUkhIiObMmWPrd3Z21po1azR06FBZLBZ5eHioX79+mjhxooGpAQAAgJJHLQQASoahhe/ffvtNTzzxhE6fPq2qVavqgQce0K5du1S1alVJZaeQEjhqaYm+Hkpe/Ot9jY4AlCpbtmyxO3d3d1dMTIxiYmKu+T21atXS2rVriznZ9fG8dnw8rwHHwPPa8fG8xu3MUWohEs/r2wHPa5Rlhha+ly9fft3+slJIAQAAAAAAKAhqIQBQMkrVGt8AAAAAAAAAANwqCt8AAAAAAAAAAIdC4RsAAAAAAAAA4FAofAMAAAAAAAAAHAqFbwAAAAAAAACAQ6HwDQAAAAAAAABwKBS+AQAAAAAAAAAOhcI3AAAAAAAAAMChUPgGAAAAAAAAADgUCt8AAAAAAAAAAIdC4RsAAAAAAAAA4FAofAMAAAAAAAAAHAqFbwAAAAAAAACAQ6HwDQAAAAAAAABwKBS+AQAAAAAAAAAOhcI3AAAAAAAAAMChUPgGAAAAAAAAADgUCt8AAAAAAAAAAIdC4RsAAAAAAAAA4FAofAMAAAAAAAAAHAqFbwAAAAAAAACAQ6HwDQAAAAAAAABwKBS+AQAAAAAAAAAOhcI3AAAA4ICmTZsmk8mkF1980dZ2/vx5RUREqHLlyvL09FR4eLhSUlLsvi8xMVGhoaGqUKGCfH19NWrUKOXk5JRwegAAAODWUPgGAAAAHMyePXv07rvvqmnTpnbtI0aM0JdffqmVK1dq69atOnXqlMLCwmz9ubm5Cg0NVXZ2tnbu3KklS5Zo8eLFGjduXEnfAgAAAHBLKHwDAAAADiQzM1O9e/fW/PnzValSJVt7enq6FixYoBkzZqhdu3YKDAzUokWLtHPnTu3atUuStGHDBh05ckQffPCBmjVrpk6dOmnSpEmKiYlRdnb2VV8vKytLGRkZdgcAAABgNArfAAAAgAOJiIhQaGiogoOD7drj4+N14cIFu/aGDRuqZs2aiouLkyTFxcWpSZMm8vPzs40JCQlRRkaGDh8+fNXXi46Oltlsth01atQohrsCAAAAbg6FbwAAAMBBLF++XPv27VN0dHS+vuTkZLm6usrb29uu3c/PT8nJybYxlxe9L/Vf6ruaqKgopaen246TJ08WwZ0AAAAAt8bF6AAAAAAAbt3Jkyf1wgsvaOPGjXJ3dy+x13Vzc5Obm1uJvR4AAABQEMz4BgAAABxAfHy8UlNT1aJFC7m4uMjFxUVbt27VrFmz5OLiIj8/P2VnZ+vMmTN235eSkiJ/f39Jkr+/v1JSUvL1X+oDAAAAygoK3wAAAIADaN++vRISEnTgwAHb0bJlS/Xu3dv2dbly5RQbG2v7nmPHjikxMVEWi0WSZLFYlJCQoNTUVNuYjRs3ysvLSwEBASV+TwAAAEBhlZrC97Rp02QymfTiiy/a2s6fP6+IiAhVrlxZnp6eCg8PzzcDJTExUaGhoapQoYJ8fX01atQo5eTklHB6AAAAwFgVK1ZU48aN7Q4PDw9VrlxZjRs3ltls1qBBgxQZGanNmzcrPj5eAwYMkMViUVBQkCSpQ4cOCggIUJ8+fXTw4EGtX79eY8eOVUREBMuZAEAxoR4CAMWjVBS+9+zZo3fffVdNmza1ax8xYoS+/PJLrVy5Ulu3btWpU6cUFhZm68/NzVVoaKiys7O1c+dOLVmyRIsXL9a4ceNK+hYAAACAUm/mzJl67LHHFB4errZt28rf31+rV6+29Ts7O2vNmjVydnaWxWLRU089pb59+2rixIkGpgYAx0U9BACKj+GbW2ZmZqp3796aP3++Jk+ebGtPT0/XggULtGzZMrVr106StGjRIjVq1Ei7du1SUFCQNmzYoCNHjuibb76Rn5+fmjVrpkmTJmn06NF69dVX5erqetXXzMrKUlZWlu08IyOjeG8SAAAAMMCWLVvszt3d3RUTE6OYmJhrfk+tWrW0du3aYk4GADCiHgIAtxPDZ3xHREQoNDRUwcHBdu3x8fG6cOGCXXvDhg1Vs2ZNxcXFSZLi4uLUpEkT+fn52caEhIQoIyNDhw8fvuZrRkdHy2w2244aNWoU8V0BAAAAAABcW0nXQ7KyspSRkWF3AIAjM7TwvXz5cu3bt0/R0dH5+pKTk+Xq6ipvb2+7dj8/PyUnJ9vGXP6Qv9R/qe9aoqKilJ6ebjtOnjx5i3cCAAAAAABQMEbUQ5gECOB2Y9hSJydPntQLL7ygjRs3yt3dvURf283Njc15AAAAAABAiTOqHhIVFaXIyEjbeUZGBsVvAA7NsBnf8fHxSk1NVYsWLeTi4iIXFxdt3bpVs2bNkouLi/z8/JSdna0zZ87YfV9KSor8/f0lSf7+/vl2Nb50fmkMAAAAAABAaWFUPcTNzU1eXl52BwA4MsMK3+3bt1dCQoIOHDhgO1q2bKnevXvbvi5XrpxiY2Nt33Ps2DElJibKYrFIkiwWixISEpSammobs3HjRnl5eSkgIKDE7wkAAAAAAOB6qIcAQMkwbKmTihUrqnHjxnZtHh4eqly5sq190KBBioyMlI+Pj7y8vDR8+HBZLBYFBQVJkjp06KCAgAD16dNH06dPV3JyssaOHauIiAiWMgEAAAAAAKUO9RAAKBmGbm55IzNnztRjjz2m8PBwtW3bVv7+/lq9erWt39nZWWvWrJGzs7MsFoueeuop9e3bVxMnTjQwNQA4nrlz56pp06a2j0RaLBZ9/fXXtv7z588rIiJClStXlqenp8LDw/N99DIxMVGhoaGqUKGCfH19NWrUKOXk5JT0rQAAAAClHvUQALh1hs34vpotW7bYnbu7uysmJkYxMTHX/J5atWpp7dq1xZwMAG5v1atX17Rp01S/fn1ZrVYtWbJE3bp10/79+3XPPfdoxIgR+uqrr7Ry5UqZzWYNGzZMYWFh2rFjhyQpNzdXoaGh8vf3186dO5WUlKS+ffuqXLlymjp1qsF3BwAAABiLeggAFL1SVfgGAJROXbp0sTufMmWK5s6dq127dql69epasGCBli1bpnbt2kmSFi1apEaNGmnXrl0KCgrShg0bdOTIEX3zzTfy8/NTs2bNNGnSJI0ePVqvvvqqXF1djbgtAAAAAADgoEr1UicAgNInNzdXy5cv119//SWLxaL4+HhduHBBwcHBtjENGzZUzZo1FRcXJ0mKi4tTkyZN5OfnZxsTEhKijIwMHT58+JqvlZWVpYyMDLsDAAAAAADgRih8AwAKJCEhQZ6ennJzc9Ozzz6rTz/9VAEBAUpOTparq6u8vb3txvv5+Sk5OVmSlJycbFf0vtR/qe9aoqOjZTabbUeNGjWK9qYAAAAAAIBDovANACiQBg0a6MCBA9q9e7eGDh2qfv366ciRI8X6mlFRUUpPT7cdJ0+eLNbXAwAAAAAAjoE1vgEABeLq6qp69epJkgIDA7Vnzx69/fbb6tmzp7Kzs3XmzBm7Wd8pKSny9/eXJPn7++vbb7+1u15KSoqt71rc3Nzk5uZWxHcCAAAAAAAcHTO+AQCFkpeXp6ysLAUGBqpcuXKKjY219R07dkyJiYmyWCySJIvFooSEBKWmptrGbNy4UV5eXgoICCjx7AAAAEBBVapUST4+PgU6AAClBzO+AQA3FBUVpU6dOqlmzZo6e/asli1bpi1btmj9+vUym80aNGiQIiMj5ePjIy8vLw0fPlwWi0VBQUGSpA4dOiggIEB9+vTR9OnTlZycrLFjxyoiIoIZ3QAAACjV3nrrLdvXp0+f1uTJkxUSEmKb5BEXF6f169frlVdeMSghAOBqKHwDAG4oNTVVffv2VVJSksxms5o2bar169fr0UcflSTNnDlTTk5OCg8PV1ZWlkJCQjRnzhzb9zs7O2vNmjUaOnSoLBaLPDw81K9fP02cONGoWwIAAAAKpF+/fravw8PDNXHiRA0bNszW9vzzz2v27Nn65ptvNGLECCMiAgCugsI3AOCGFixYcN1+d3d3xcTEKCYm5ppjatWqpbVr1xZ1NAAAAKDErF+/Xq+99lq+9o4dO2rMmDEGJAIAXAtrfAMAAAAAABRA5cqV9fnnn+dr//zzz1W5cmUDEgEAroUZ3wAAAAAAAAUwYcIEPf3009qyZYtat24tSdq9e7fWrVun+fPnG5wOAHA5Ct8AAAAAAAAF0L9/fzVq1EizZs3S6tWrJUmNGjXS9u3bbYVwAEDpQOEbAAAAAACggFq3bq0PP/zQ6BgAgBtgjW8AAAAAAIACOn78uMaOHasnn3xSqampkqSvv/5ahw8fNjgZAOByFL4BAAAAAAAKYOvWrWrSpIl2796tTz75RJmZmZKkgwcPavz48QanAwBcjsI3AAAAAABAAYwZM0aTJ0/Wxo0b5erqamtv166ddu3aZWAyAMCVKHwDAAAAAAAUQEJCgnr06JGv3dfXV3/88YcBiQAA10LhGwAAAAAAoAC8vb2VlJSUr33//v268847DUgEALgWCt8AAAAAAAAF0KtXL40ePVrJyckymUzKy8vTjh07NHLkSPXt29foeACAy1D4BgAAAAAAKICpU6eqYcOGqlGjhjIzMxUQEKC2bduqTZs2Gjt2rNHxAACXcTE6AAAAAAAAQFng6uqq+fPn65VXXtF3332nzMxMNW/eXPXr1zc6GgDgChS+AQAAAAAACmDz5s165JFHVLNmTdWsWdPoOACA66DwDQAAAJQS2dnZSk1NVV5enl07xRUAKB06duyo6tWra8CAAerXr59q1KhhdCQAwDWwxjcAAABgsB9//FEPPvigypcvr1q1aqlOnTqqU6eOateurTp16hgdDwDwP//97381bNgwrVq1SnXr1lVISIhWrFih7Oxso6MBAK5A4RsAAAAwWP/+/eXk5KQ1a9YoPj5e+/bt0759+7R//37t27evwNeZO3eumjZtKi8vL3l5eclisejrr7+29Z8/f14RERGqXLmyPD09FR4erpSUFLtrJCYmKjQ0VBUqVJCvr69GjRqlnJycIrtXACjLqlSpohEjRujAgQPavXu37r77bj333HOqVq2ann/+eR08eNDoiACA/2GpEwAAAMBgBw4cUHx8vBo2bHhL16levbqmTZum+vXry2q1asmSJerWrZv279+ve+65RyNGjNBXX32llStXymw2a9iwYQoLC9OOHTskSbm5uQoNDZW/v7927typpKQk9e3bV+XKldPUqVOL4lYBwGG0aNFC/v7+qly5sqZNm6aFCxdqzpw5slgsmjdvnu655x6jIwLAbY0Z3wAAAIDBAgIC9Mcff9zydbp06aLOnTurfv36uvvuuzVlyhR5enpq165dSk9P14IFCzRjxgy1a9dOgYGBWrRokXbu3Kldu3ZJkjZs2KAjR47ogw8+ULNmzdSpUydNmjRJMTExfIwfAP7nwoULWrVqlTp37qxatWpp/fr1mj17tlJSUvTTTz+pVq1a+n//7/8ZHRMAbnsUvgEAAACDvfbaa3r55Ze1ZcsWnT59WhkZGXZHYeTm5mr58uX666+/ZLFYFB8frwsXLig4ONg2pmHDhqpZs6bi4uIkSXFxcWrSpIn8/PxsY0JCQpSRkaHDhw9f9XWysrKKJC8AlAXDhw/XHXfcoWeeeUZ333239u/fr7i4OD399NPy8PBQ7dq19cYbb+j77783OioA3PZY6gQAAAAw2KVidPv27e3arVarTCaTcnNzC3ythIQEWSwWnT9/Xp6envr0008VEBCgAwcOyNXVVd7e3nbj/fz8lJycLElKTk62K3pf6r/UdzXR0dGaMGFCgfMBQFl25MgRvfPOOwoLC5Obm9tVx1SpUkWbN28u4WQAgCvddOHbarXq5MmT8vX1lbu7e3FkAgAAAG4rRVkgadCggQ4cOKD09HStWrVK/fr109atW4vs+leKiopSZGSk7TwjI0M1atQottcDACPFxsbecIyLi4seeuihEkgDALiem17qxGq1ql69ejp58uQtvzi7zgMAAADSQw89dN3jZri6uqpevXoKDAxUdHS07r33Xr399tvy9/dXdna2zpw5Yzc+JSVF/v7+kiR/f/9877cvnV8acyU3Nzfb+/lLBwA4suPHj2v48OEKDg5WcHCwnn/+eR0/ftzoWACAK9x04dvJyUn169fX6dOnb/nFL+06Hx8fr71796pdu3bq1q2bbf3AESNG6Msvv9TKlSu1detWnTp1SmFhYbbvv7TrfHZ2tnbu3KklS5Zo8eLFGjdu3C1nA4Cyqnnz5mrRokWBDgBA6XHmzBm9+eabevrpp/X0009r5syZSk9Pv+Xr5uXlKSsrS4GBgSpXrpzdbMVjx44pMTFRFotFkmSxWJSQkKDU1FTbmI0bN8rLy0sBAQG3nAUAyrr169crICBA3377rZo2baqmTZtq9+7duueee7Rx48YCXYNJgABQMgq1xve0adM0atQozZ07V40bNy70i3fp0sXufMqUKZo7d6527dql6tWra8GCBVq2bJnatWsnSVq0aJEaNWqkXbt2KSgoyLbr/DfffCM/Pz81a9ZMkyZN0ujRo/Xqq6/K1dW10NkAoKzq3r277evz589rzpw5CggIsBU1du3apcOHD+u5554zKCEA4Ep79+5VSEiIypcvr1atWkmSZsyYoSlTpmjDhg0F/mNlVFSUOnXqpJo1a+rs2bNatmyZtmzZovXr18tsNmvQoEGKjIyUj4+PvLy8NHz4cFksFgUFBUmSOnTooICAAPXp00fTp09XcnKyxo4dq4iIiGuuZQsAt5MxY8ZoxIgRmjZtWr720aNH69FHH73hNS5NAqxfv76sVquWLFmibt26af/+/brnnns0YsQIffXVV1q5cqXMZrOGDRumsLAw7dixQ9L/TQL09/fXzp07lZSUpL59+6pcuXKaOnVqsdw3AJRFhSp89+3bV3///bfuvfdeubq6qnz58nb9aWlpN33N3NxcrVy5ssC7zgcFBV1z1/mhQ4fq8OHDat68+VVfKysrS1lZWbZzdp4H4EjGjx9v+/rpp5/W888/r0mTJuUbUxRLVgEAisaIESPUtWtXzZ8/Xy4uF9+i5+Tk6Omnn9aLL76obdu2Feg6qamp6tu3r5KSkmQ2m9W0aVOtX7/eVoiZOXOmnJycFB4erqysLIWEhGjOnDm273d2dtaaNWs0dOhQWSwWeXh4qF+/fpo4cWLR3zQAlEFHjx7VihUr8rUPHDhQb731VoGuYdQkQGohAG43hSp8F/RhXhAlveu8xM7zAG4fK1eu1N69e/O1P/XUU2rZsqUWLlxoQCoAwJX27t1rV/SWLm6O9vLLL6tly5YFvs6CBQuu2+/u7q6YmBjFxMRcc0ytWrW0du3aAr8mANxOqlatqgMHDqh+/fp27QcOHJCvr+9NX68kJwFSCwFwuylU4btfv35FFqCkd52X2HkewO2jfPny2rFjR7435jt27JC7u7tBqQAAV/Ly8lJiYqIaNmxo137y5ElVrFjRoFQAgCsNHjxYQ4YM0c8//6w2bdpIuvje+rXXXrOrM9yIEZMAqYUAuN0UqvAtXdzFeNGiRTp+/Ljefvtt+fr66uuvv1bNmjV1zz33FPg6l3adl6TAwEDt2bNHb7/9tnr27Gnbdf7yB/6Vu85/++23dte70a7z0sWd51mjEMDt4MUXX9TQoUO1b98+25qxu3fv1sKFC/XKK68YnA4AcEnPnj01aNAgvfHGG3aFlFGjRumJJ54wOB0A4JJXXnlFFStW1JtvvqmoqChJUrVq1fTqq6/q+eefL/B1jJgESC0EwO2mUIXvrVu3qlOnTrr//vu1bds2TZkyRb6+vjp48KAWLFigVatWFTrQ1XadDw8Pl3T1XeenTJmi1NRU20eK2HUeAP7PmDFjVLduXb399tv64IMPJEmNGjXSokWL9PjjjxucDgBwyRtvvCGTyaS+ffsqJydHklSuXDkNHTo03wZqAADjmEwmjRgxQiNGjNDZs2clqVCfzDFiEiAA3G4KVfgeM2aMJk+erMjISLsHfLt27TR79uwCX4dd5wGg+D3++OMUuQGglHN1ddXbb7+t6OhoHT9+XJJ01113qUKFCgYnAwBcS1EuRcUkQAAoeoUqfCckJGjZsmX52n19ffXHH38U+DrsOg8Axe/MmTNatWqVfv75Z40cOVI+Pj7at2+f/Pz8dOeddxodDwBwmQoVKqhJkyZGxwAAXKZ58+YymUwFGrtv374bjmESIACUjEIVvr29vZWUlKQ6derYte/fv/+miijsOg8AxevQoUMKDg6W2WzWL7/8oqefflo+Pj5avXq1EhMTtXTpUqMjAsBtKywsTIsXL5aXl5fCwsKuO3b16tUllAoAcKXu3bsX6fWYBAgAJaNQhe9evXpp9OjRWrlypUwmk/Ly8rRjxw6NHDlSffv2LeqMAIBCioyMVP/+/TV9+nS7j2J27txZTz75pIHJAABms9k2g9DLy6vAswkBACVr/PjxRXo9JgECQMkoVOF76tSpioiIUI0aNZSbm6uAgADl5ubqySef1NixY4s6IwCgkPbs2aN33303X/udd96p5ORkAxIBAC5ZtGiR7evFixcbFwQAcNP27t2ro0ePSpICAgIUGBhocCIAwJUKVfh2dXXV/Pnz9corr+i7775TZmammjdvrvr16xd1PgDALXBzc1NGRka+9h9++EFVq1Y1IBEA4GratWun1atXy9vb2649IyND3bt316ZNm4wJBgCw89tvv+mJJ57Qjh07bM/sM2fOqE2bNlq+fLmqV69ubEAAgI3TrXxzzZo11blzZz3++OMUvQGgFOratasmTpyoCxcuSJJMJpMSExM1evRo2y7xAADjbdmyRdnZ2fnaz58/r//85z8GJAIAXM3TTz+tCxcu6OjRo0pLS1NaWpqOHj2qvLw8Pf3000bHAwBcpsAzviMjIwt80RkzZhQqDACgaL355pv6xz/+IV9fX507d04PPfSQkpOTZbFYNGXKFKPjAcBt79ChQ7avjxw5YrcMVW5urtatW3dTm8cDAIrX1q1btXPnTjVo0MDW1qBBA73zzjt68MEHDUwGALhSgQvf+/fvtzvft2+fcnJybA/7H374Qc7OzqxrBQCliNls1saNG7V9+3YdOnRImZmZatGihYKDg42OBgCQ1KxZM5lMJplMJrVr1y5ff/ny5fXOO+8YkAwAcDU1atSwfZrycrm5uapWrZoBiQAA11LgwvfmzZttX8+YMUMVK1bUkiVLVKlSJUnSn3/+qQEDBvAXTgAohR544AE98MADRscAAFzhxIkTslqtqlu3rr799lu7/RdcXV3l6+srZ2dnAxMCAC73+uuva/jw4YqJiVHLli0lXdzo8oUXXtAbb7xhcDoAwOUKtbnlm2++qQ0bNtiK3pJUqVIlTZ48WR06dNBLL71UZAEBADdn1qxZGjJkiNzd3TVr1qzrjn3++edLKBUA4Gpq1aolScrLyzM4CQCgIPr376+///5brVu3lovLxZJKTk6OXFxcNHDgQA0cONA2Ni0tzaiYAAAVsvCdkZGh33//PV/777//rrNnz95yKABA4c2cOVO9e/eWu7u7Zs6cec1xJpOJwjdQRAJHLTU6AkpA/Ot9i/01jhw5osTExHwbXXbt2rXYXxsAcGNvvfWW0REAAAVUqMJ3jx49NGDAAL355ptq1aqVJGn37t0aNWqUwsLCijQgAODmnDhx4qpfAwBKr59//lk9evRQQkKCTCaTrFarpIt/pJQurh0LADBev379jI4AACggp8J807x589SpUyc9+eSTqlWrlmrVqqUnn3xSHTt21Jw5c4o6IwCgEC5cuKC77rpLR48eveVrRUdH67777lPFihXl6+ur7t2769ixY3Zjzp8/r4iICFWuXFmenp4KDw9XSkqK3ZjExESFhoaqQoUK8vX11ahRo5STk3PL+QCgrHvhhRdUp04dpaamqkKFCjp8+LC2bdumli1basuWLUbHAwBcITU1Vd99950OHTpkdwAASo9CzfiuUKGC5syZo9dff13Hjx+XJN11113y8PAo0nAAgMIrV66czp8/XyTX2rp1qyIiInTfffcpJydH//znP9WhQwcdOXLE9uwfMWKEvvrqK61cuVJms1nDhg1TWFiYduzYIenibMXQ0FD5+/tr586dSkpKUt++fVWuXDlNnTq1SHICQFkVFxenTZs2qUqVKnJycpKTk5MeeOABRUdH6/nnn9f+/fuNjggAkBQfH69+/frp6NGjtk/nXGIymfiEDgCUIoUqfF/i4eGhpk2bFlUWAEARi4iI0Guvvab333/ftvlOYaxbt87ufPHixfL19VV8fLzatm2r9PR0LViwQMuWLVO7du0kSYsWLVKjRo20a9cuBQUFacOGDTpy5Ii++eYb+fn5qVmzZpo0aZJGjx6tV199Va6urvleNysrS1lZWbbzjIyMQt8DAJRmubm5qlixoiSpSpUqOnXqlBo0aKBatWrl+4QNAMA4AwcO1N13360FCxbIz8/PtiQVAKD0KVQV5K+//tK0adMUGxur1NTUfLvQ//zzz0USDgBwa/bs2aPY2Fht2LBBTZo0yffJnNWrVxfquunp6ZIkHx8fSRdnvly4cEHBwcG2MQ0bNlTNmjUVFxenoKAgxcXFqUmTJvLz87ONCQkJ0dChQ3X48GE1b9483+tER0drwoQJhcoIAGVJ48aNdfDgQdWpU0etW7fW9OnT5erqqvfee09169Y1Oh4A4H9+/vlnffLJJ6pXr57RUQAAN1CowvfTTz+trVu3qk+fPrrjjjv4CycAlFLe3t4KDw8v0mvm5eXpxRdf1P3336/GjRtLkpKTk+Xq6ipvb2+7sX5+fkpOTraNubzofan/Ut/VREVFKTIy0naekZGhGjVqFNWtAECpMXbsWP3111+SpIkTJ+qxxx7Tgw8+qMqVK+vjjz82OB0A4JL27dvr4MGDFL4BoAwoVOH766+/1ldffaX777+/qPMAAIpITk6OHnnkEXXo0EH+/v5Fdt2IiAh999132r59e5Fd81rc3Nzk5uZW7K8DAEYLCQmxfV2vXj19//33SktLU6VKlZhkAgClyPvvv69+/frpu+++U+PGjVWuXDm7/q5duxqUDABwpUIVvitVqmT7eDsAoHRycXHRs88+q6NHjxbZNYcNG6Y1a9Zo27Ztql69uq3d399f2dnZOnPmjN2s75SUFFvR3d/fX99++63d9VJSUmx9AHA7S09PV25urt17bB8fH6WlpcnFxUVeXl4GpgMAXBIXF6cdO3bo66+/ztfH5pYAULo4FeabJk2apHHjxunvv/8u6jwAgCLUqlUr7d+//5avY7VaNWzYMH366afatGmT6tSpY9cfGBiocuXKKTY21tZ27NgxJSYmymKxSJIsFosSEhKUmppqG7Nx40Z5eXkpICDgljMCQFnWq1cvLV++PF/7ihUr1KtXLwMSAQCuZvjw4XrqqaeUlJSkvLw8u4OiNwCULoWa8f3mm2/q+PHj8vPzU+3atfN9tGffvn1FEg4AcGuee+45vfTSS/rtt98UGBiYb3PLpk2bFug6ERERWrZsmT7//HNVrFjRtia32WxW+fLlZTabNWjQIEVGRsrHx0deXl4aPny4LBaLgoKCJEkdOnRQQECA+vTpo+nTpys5OVljx45VREQEy5kAuO3t3r1bM2bMyNf+8MMP61//+pcBiQAAV3P69GmNGDEi3941AIDSp1CF7+7duxdxDABAcbg0S/D555+3tZlMJlmt1pv6KObcuXMlXSzAXG7RokXq37+/JGnmzJlycnJSeHi4srKyFBISojlz5tjGOjs7a82aNRo6dKgsFos8PDzUr18/TZw48RbuEAAcQ1ZWlnJycvK1X7hwQefOnTMgEQDgasLCwrR582bdddddRkcBANxAoQrf48ePL+ocAIBicOLEiSK5jtVqveEYd3d3xcTEKCYm5ppjatWqpbVr1xZJJgBwJK1atdJ7772nd955x6593rx5CgwMNCgVAOBKd999t6KiorR9+3Y1adIk3yfgL59wAgAwVqEK35J05swZrVq1SsePH9eoUaPk4+Ojffv2yc/PT3feeWdRZgQAFFKtWrWMjgAAKIDJkycrODhYBw8eVPv27SVJsbGx2rNnjzZs2GBwOgDAJe+//748PT21detWbd261a7PZDJR+AaAUqRQhe9Dhw4pODhYZrNZv/zyiwYPHiwfHx+tXr1aiYmJWrp0aVHnBADcgiNHjigxMVHZ2dl27V27djUoEQDgcvfff7/i4uL0+uuva8WKFSpfvryaNm2qBQsWqH79+kbHAwD8T1F9ohIAUPwKVfiOjIxU//79NX36dFWsWNHW3rlzZz355JNFFg4AcGt+/vln9ejRQwkJCba1vaWLs1EksfM8AJQizZo104cffmh0DAAAAMAhOBXmm/bs2aNnnnkmX/udd96p5OTkWw4FACgaL7zwgurUqaPU1FRVqFBBhw8f1rZt29SyZUtt2bLF6HgAgP9JTEy87gEAMFZAQIDS0tJs588995z++OMP2/ml99sAgNKjUDO+3dzclJGRka/9hx9+UNWqVW85FACgaMTFxWnTpk2qUqWKnJyc5OTkpAceeEDR0dF6/vnntX//fqMjAgAk1a5d2/ZpnKvhEzoAYKzvv/9eOTk5tvMPPvhAI0eOVJUqVSRd3Az+/PnzRsUDAFxFoQrfXbt21cSJE7VixQpJFz8yn5iYqNGjRys8PLxIAwIACi83N9e2JFWVKlV06tQpNWjQQLVq1dKxY8cMTgcAuOTKP0ReuHBB+/fv14wZMzRlyhSDUgEAruXSEoKXu94fMAEAJa9QS528+eabyszMlK+vr86dO6eHHnpI9erVk6enJ2/MAaAUady4sQ4ePChJat26taZPn64dO3Zo4sSJqlu3rsHpAACX3HvvvXZHy5YtNXjwYL3xxhuaNWtWga8THR2t++67TxUrVpSvr6+6d++e7w+d58+fV0REhCpXrixPT0+Fh4crJSXFbkxiYqJCQ0NVoUIF+fr6atSoUXYzHQEAAIDSrlAzvs1mszZu3KgdO3bo4MGDyszMVIsWLRQcHFzU+QAAt2Ds2LH666+/JEkTJkxQly5d9OCDD6py5cpavny5wekAADfSoEED7dmzp8Djt27dqoiICN13333KycnRP//5T3Xo0EFHjhyRh4eHJGnEiBH66quvtHLlSpnNZg0bNkxhYWHasWOHpIufFgoNDZW/v7927typpKQk9e3bV+XKldPUqVOL5T4BoLQzmUz5ZnQzwxsASrebKnyfO3dOsbGxeuyxxyRJa9asUVZWliRp7dq12rBhgyZOnCh3d/eiTwoAuGkhISG2r+vXr6/vv/9eaWlpqlSpEm/UAaAUuXL/HKvVqqSkJL366quqX79+ga+zbt06u/PFixfL19dX8fHxatu2rdLT07VgwQItW7ZM7dq1kyQtWrRIjRo10q5duxQUFKQNGzboyJEj+uabb+Tn56dmzZpp0qRJGj16tF599VW5urre+g0DQBljtVrVvn17ubhcLKOcO3dOXbp0sT0T+VQMAJQ+N1X4XrJkib766itb4Xv27Nm65557VL58eUkXN3u44447NGLEiKJPCgAosIEDBxZo3MKFC4s5CQCgILy9vfP9QdJqtapGjRq39Amd9PR0SZKPj48kKT4+XhcuXLD7pGbDhg1Vs2ZNxcXFKSgoSHFxcWrSpIn8/PxsY0JCQjR06FAdPnxYzZs3t3uNrKws22QYKX8RHwAcwfjx4+3Ou3Xrlm8Me54BQOlyU4XvDz/8UC+//LJd27Jly2zrxH7wwQeKiYkpcOE7Ojpaq1ev1vfff6/y5curTZs2eu2119SgQQPbmPPnz+ull17S8uXLlZWVpZCQEM2ZM8fujXhiYqKGDh2qzZs3y9PTU/369VN0dLTtL7EAcLtZvHixatWqpebNm1914x0AQOmyefNmu3MnJydVrVpV9erVK/R72ry8PL344ou6//771bhxY0lScnKyXF1d5e3tbTfWz89PycnJtjGXv9e+1H+p70rR0dGaMGFCoTICQFlxZeH7Rnbs2KGWLVvKzc0tXx+1EAAoGTf1NPzpp5/UpEkT27m7u7ucnP5vf8xWrVopIiKiwNdjDUIAKB5Dhw7VRx99pBMnTmjAgAF66qmnbLP9AAClz0MPPVTk14yIiNB3332n7du3F/m1LxcVFaXIyEjbeUZGhmrUqFGsrwkApV2nTp104MCBq24oTy0EAErGTRW+z5w5Y/cxxt9//92uPy8vz67/RliDEACKR0xMjGbMmKHVq1dr4cKFioqKUmhoqAYNGqQOHTqwvjcAlAJffPFFgcd27dr1pq49bNgwrVmzRtu2bVP16tVt7f7+/srOztaZM2fsZn2npKTI39/fNubbb7+1u15KSoqt70pubm5XndEIALez633qkloIAJSMmyp8V69eXd99953dx28ud+jQIbs31jerJNYglFiHEMDtwc3NTU888YSeeOIJ/frrr1q8eLGee+455eTk6PDhw/L09DQ6IgDc1rp37253bjKZ7Aoll/+RMjc3t0DXtFqtGj58uD799FNt2bJFderUsesPDAxUuXLlFBsba1uL9tixY0pMTJTFYpEkWSwWTZkyRampqfL19ZUkbdy4UV5eXgoICLjp+wQAXB+1EAAoHk43HvJ/OnfurHHjxun8+fP5+s6dO6cJEyYoNDS0UEFKag1C6eJ6Wmaz2XbwUUwAjs7JyclWUClo8QQAULzy8vJsx4YNG9SsWTN9/fXXOnPmjM6cOaO1a9eqRYsW+WYGXk9ERIQ++OADLVu2TBUrVlRycrKSk5N17tw5SZLZbNagQYMUGRmpzZs3Kz4+XgMGDJDFYlFQUJAkqUOHDgoICFCfPn108OBBrV+/XmPHjlVERAQzuwGgiFELAYDic1Mzvv/5z39qxYoVatCggYYNG6a7775b0sVZIrNnz7atTVUYJbUGocQ6hABuD1lZWbalTrZv367HHntMs2fPVseOHe32ZwAAGO/FF1/UvHnz9MADD9jaQkJCVKFCBQ0ZMkRHjx4t0HXmzp0rSXr44Yft2hctWqT+/ftLkmbOnCknJyeFh4fbbZh2ibOzs9asWaOhQ4fKYrHIw8ND/fr108SJE2/tJgEA+VALAYDic1OFbz8/P+3cuVNDhw7VmDFjbB/FNJlMevTRR/PtMFxQJbkGocQ6hAAc33PPPafly5erRo0aGjhwoD766CNVqVLF6FgAgGs4fvx4vpl90sUZ2r/88kuBr3O9NWUvcXd3V0xMjGJiYq45platWlq7dm2BXxcAYK8ge+pQCwGA4nXTU/7q1KmjdevW6ffff9euXbu0a9cu/f7771q3bt1Vdyu+HqvVqmHDhunTTz/Vpk2brrsG4SVXW4MwISFBqamptjGsQQjgdjdv3jx5eXmpbt262rp1q4YMGaKwsLB8BwCgdLjvvvsUGRlpK1pIFwsYo0aNUqtWrQxMBgD44osvdOHChZv6nuv9IZJaCACUjJua8X05Hx+fW34THhERoWXLlunzzz+3rUEoXZzZUr58ebs1CH18fOTl5aXhw4dfcw3C6dOnKzk5mTUIAdz2+vbtW6BZJgCA0mHhwoXq0aOHatasafvY+cmTJ1W/fn19+umnBqcDgNtbjx49lJycrKpVq8rZ2VlJSUm2zX+v5ezZs9fsoxYCACWj0IXvosAahABQPBYvXmx0BADATahXr54OHTqkb775xraed6NGjRQcHMwfMgHAYFWrVtWuXbvUpUsXWa3WW34uUwsBgJJhaOGbNQgBAABwO+vcubM++ugjmc1mmUwmxcfH69lnn7Wt6Xr69Gk9+OCDOnLkiLFBAeA29uyzz6pbt24ymUwymUzXXENbknJzc294PWohAFAyDC18AwAAALez9evXKysry3Y+depUPf7447bCd05Ojo4dO2ZQOgCAJL366qvq1auXfvrpJ3Xt2lWLFi266obEAIDShcI3AAAAYJArZ/0VZBYgAKDkNWzYUA0bNtT48eP1//7f/1OFChWMjgQAuAEK3wAAAAAAAAUwfvx4oyMAAAqIwjcAAABgkEvrxV7ZBgAoPZo3b17gZ/O+ffuKOQ0AoKAofAMAAAAGsVqt6t+/v9zc3CRJ58+f17PPPisPDw9Jslv/GwBgjO7duxsdAQBQCBS+AQAAAIP069fP7vypp57KN6Zv374lFQcAcBUsbwIAZROFbwAAAMAgixYtMjoCAOAmnTlzRqtWrdLx48c1atQo+fj4aN++ffLz89Odd95pdDwAwP9Q+AYAAAAAACiAQ4cOKTg4WGazWb/88osGDx4sHx8frV69WomJiVq6dKnREQEA/+NkdAAAAAAAAICyIDIyUv3799ePP/4od3d3W3vnzp21bds2A5MBAK5E4RsAAAAAAKAA9uzZo2eeeSZf+5133qnk5GQDEgEAroXCNwAAAAAAQAG4ubkpIyMjX/sPP/ygqlWrGpAIAHAtFL4BAAAAAAAKoGvXrpo4caIuXLggSTKZTEpMTNTo0aMVHh5ucDoAwOUofAMAAAAAABTAm2++qczMTPn6+urcuXN66KGHdNddd8nT01NTpkwxOh4A4DIuRgcAAAAAAAAoC8xmszZu3Kjt27fr0KFDyszMVGBgoNq3b290NADAFZjxDQAAAAAAcB1xcXFas2aN7fyBBx6Qh4eH5syZoyeeeEJDhgxRVlaWgQkBAFei8A0AAAAAAHAdEydO1OHDh23nCQkJGjx4sB599FGNGTNGX375paKjow1MCAC4EoVvAAAAAACA6zhw4IDdcibLly9Xq1atNH/+fEVGRmrWrFlasWKFgQkBAFei8A0AAAAAAHAdf/75p/z8/GznW7duVadOnWzn9913n06ePGlENADANbC5JQAAAADgthA4aqnREVAC4l/vW+TX9PPz04kTJ1SjRg1lZ2dr3759mjBhgq3/7NmzKleuXJG/LgCg8JjxDQAAAAAAcB2dO3fWmDFj9J///EdRUVGqUKGCHnzwQVv/oUOHdNdddxmYEABwJQrfAIAb2rZtm7p06aJq1arJZDLps88+s+u3Wq0aN26c7rjjDpUvX17BwcH68ccf7cakpaWpd+/e8vLykre3twYNGqTMzMwSvAsAAACgcCZNmiQXFxc99NBDmj9/vubPny9XV1db/8KFC9WhQwcDEwIArkThGwBwQ3/99ZfuvfdexcTEXLV/+vTpmjVrlubNm6fdu3fLw8NDISEhOn/+vG1M7969dfjwYW3cuFFr1qzRtm3bNGTIkJK6BQAAAKDQqlSpom3btunPP//Un3/+qR49etj1r1y5UuPHjzcoHQDgaljjGwBwQ506dbLbvOdyVqtVb731lsaOHatu3bpJkpYuXSo/Pz999tln6tWrl44ePap169Zpz549atmypSTpnXfeUefOnfXGG2+oWrVqJXYvAAAAQGGZzeartvv4+JRwEgDAjTDjGwBwS06cOKHk5GQFBwfb2sxms1q3bq24uDhJUlxcnLy9vW1Fb0kKDg6Wk5OTdu/efc1rZ2VlKSMjw+4AAAAAAAC4EQrfAIBbkpycLOniTveX8/Pzs/UlJyfL19fXrt/FxUU+Pj62MVcTHR0ts9lsO2rUqFHE6QEAAAAAgCOi8A0AKLWioqKUnp5uO06ePGl0JAAAAAAAUAZQ+AYA3BJ/f39JUkpKil17SkqKrc/f31+pqal2/Tk5OUpLS7ONuRo3Nzd5eXnZHQAAAAAAADdC4RsAcEvq1Kkjf39/xcbG2toyMjK0e/duWSwWSZLFYtGZM2cUHx9vG7Np0ybl5eWpdevWJZ4ZAAAAAAA4NhejAwAASr/MzEz99NNPtvMTJ07owIED8vHxUc2aNfXiiy9q8uTJql+/vurUqaNXXnlF1apVU/fu3SVJjRo1UseOHTV48GDNmzdPFy5c0LBhw9SrVy9Vq1bNoLsCAAAAAACOihnfAIAb2rt3r5o3b67mzZtLkiIjI9W8eXONGzdOkvTyyy9r+PDhGjJkiO677z5lZmZq3bp1cnd3t13jww8/VMOGDdW+fXt17txZDzzwgN577z1D7gcAHNW2bdvUpUsXVatWTSaTSZ999pldv9Vq1bhx43THHXeofPnyCg4O1o8//mg3Ji0tTb1795aXl5e8vb01aNAgZWZmluBdAAAAALeOGd9AKRY4aqnREVAC4l/va3SEG3r44YdltVqv2W8ymTRx4kRNnDjxmmN8fHy0bNmy4ogHAPifv/76S/fee68GDhyosLCwfP3Tp0/XrFmztGTJEtsndEJCQnTkyBHbHyt79+6tpKQkbdy4URcuXNCAAQM0ZMgQnuEAAKDEUA9xfCVRCzF0xjczUgAAAICi06lTJ02ePFk9evTI12e1WvXWW29p7Nix6tatm5o2baqlS5fq1KlTtvfhR48e1bp16/T++++rdevWeuCBB/TOO+9o+fLlOnXq1FVfMysrSxkZGXYHAOD6qIcAQPEztPB9aUZKTEzMVfsvzUiZN2+edu/eLQ8PD4WEhOj8+fO2Mb1799bhw4e1ceNGrVmzRtu2bdOQIUNK6hYAAACAMuHEiRNKTk5WcHCwrc1sNqt169aKi4uTJMXFxcnb21stW7a0jQkODpaTk5N279591etGR0fLbDbbjho1ahTvjQCAA6AeAgDFz9ClTjp16qROnTpdte/KGSmStHTpUvn5+emzzz5Tr169bDNS9uzZY3tz/s4776hz58564403rrlhWlZWlrKysmznzEoBAACAo0tOTpYk+fn52bX7+fnZ+pKTk+Xr62vX7+LiIh8fH9uYK0VFRSkyMtJ2npGRQfEbAG7AiHoItRAAt5tSu7llcc1IkZiVAgAAABQVNzc3eXl52R0AgMLjEzoAUDRKbeG7uGakSBdnpaSnp9uOkydPFnF6AAAAoHTx9/eXJKWkpNi1p6Sk2Pr8/f2Vmppq15+Tk6O0tDTbGABA8SrOT+hQCwFwOym1he/ixKwUAAAA3G7q1Kkjf39/xcbG2toyMjK0e/duWSwWSZLFYtGZM2cUHx9vG7Np0ybl5eWpdevWJZ4ZAFB0qIUAuN2U2sI3M1IAAACAm5OZmakDBw7owIEDki5+XP7AgQNKTEyUyWTSiy++qMmTJ+uLL75QQkKC+vbtq2rVqql79+6SpEaNGqljx44aPHiwvv32W+3YsUPDhg1Tr169rrl/DgCgaFEPAYCiUWoL38xIAQAAAG7O3r171bx5czVv3lySFBkZqebNm2vcuHGSpJdfflnDhw/XkCFDdN999ykzM1Pr1q2Tu7u77RoffvihGjZsqPbt26tz58564IEH9N577xlyPwBwO6IeAgBFw8XIF8/MzNRPP/1kO780I8XHx0c1a9a0zUipX7++6tSpo1deeeWaM1LmzZunCxcuMCMFAAAAt62HH35YVqv1mv0mk0kTJ07UxIkTrznGx8dHy5YtK454AID/oR4CAMXP0ML33r179cgjj9jOIyMjJUn9+vXT4sWL9fLLL+uvv/7SkCFDdObMGT3wwANXnZEybNgwtW/fXk5OTgoPD9esWbNK/F4AAAAAAAAKgnoIABQ/QwvfzEgBAAAAAAC3G+ohAFD8Su0a3wAAAAAAAAAAFAaFbwAAAAAAAACAQ6HwDQAAAAAAAABwKBS+AQAAAAAAAAAOhcI3AAAAAAAAAMChUPgGAAAAAAAAADgUCt8AAAAAAAAAAIdC4RsAAAAAAAAA4FAofAMAAAAAAAAAHAqFbwAAAAAAAACAQ6HwDQAAAAAAAABwKBS+AQAAAAAAAAAOhcI3AAAAAAAAAMChUPgGAAAAAAAAADgUCt8AAAAAAAAAAIdC4RsAAAAAAAAA4FAofAMAAAAAAAAAHAqFbwAAAAAAAACAQ6HwDQAAAAAAAABwKBS+AQAAAAAAAAAOhcI3AAAAAAAAAMChUPgGAAAAAAAAADgUCt8AAAAAAAAAAIdC4RsAAAAAAAAA4FAofAMAAAAAAAAAHAqFbwAAAAAAAACAQ6HwDQAAAAAAAABwKBS+AQAAAAAAAAAOhcI3AAAAAAAAAMChUPgGAAAAAAAAADgUhyl8x8TEqHbt2nJ3d1fr1q317bffGh0JAHAVPK8BoGzgeQ0AZQPPawC4OocofH/88ceKjIzU+PHjtW/fPt17770KCQlRamqq0dEAAJfheQ0AZQPPawAoG3heA8C1OUThe8aMGRo8eLAGDBiggIAAzZs3TxUqVNDChQuNjgYAuAzPawAoG3heA0DZwPMaAK7NxegAtyo7O1vx8fGKioqytTk5OSk4OFhxcXFX/Z6srCxlZWXZztPT0yVJGRkZhcqQm3WuUN+HsqOwPxu3ip+t20Nhf74ufZ/Vai3KOMWG5zVKAs9rFCee11d/Xhf1s1ri39TtgOc1ihPPa57XKDo8r1FcbuVnq6DP6zJf+P7jjz+Um5srPz8/u3Y/Pz99//33V/2e6OhoTZgwIV97jRo1iiUjyj7zO88aHQEO7FZ/vs6ePSuz2VxEaYoPz2uUBJ7XKE48r6/+vOZZjcLgeY3ixPOa5zWKDs9rFJei+Nm60fO6zBe+CyMqKkqRkZG287y8PKWlpaly5coymUwGJiv9MjIyVKNGDZ08eVJeXl5Gx4GD4efr5litVp09e1bVqlUzOkqx4XldePx7QnHi5+vmOPrzmmf1reHfE4oTP183h+c1rod/TyhO/HzdnII+r8t84btKlSpydnZWSkqKXXtKSor8/f2v+j1ubm5yc3Oza/P29i6uiA7Jy8uLf4goNvx8FVxZmIlyCc9rY/DvCcWJn6+Cc+TnNc/qosG/JxQnfr4Kjuc1boR/TyhO/HwVXEGe12V+c0tXV1cFBgYqNjbW1paXl6fY2FhZLBYDkwEALsfzGgDKBp7XAFA28LwGgOsr8zO+JSkyMlL9+vVTy5Yt1apVK7311lv666+/NGDAAKOjAQAuw/MaAMoGntcAUDbwvAaAa3OIwnfPnj31+++/a9y4cUpOTlazZs20bt26fBs84Na5ublp/Pjx+T4eBRQFfr4cH8/rksO/JxQnfr4cH8/rksO/JxQnfr4cH8/rksO/JxQnfr6Kh8lqtVqNDgEAAAAAAAAAQFEp82t8AwAAAAAAAABwOQrfAAAAAAAAAACHQuEbAAAAAAAAAOBQKHwDAAAAAAAAABwKhW8AAAAAAAAAgEOh8A0AgAM4d+6c/v77b9v5r7/+qrfeeksbNmwwMBUAAChpOTk5+uabb/Tuu+/q7NmzkqRTp04pMzPT4GQAgEv4/a1kUPgGAMABdOvWTUuXLpUknTlzRq1bt9abb76pbt26ae7cuQang6OxWq2yWq1GxwDKtOPHj2vs2LF64oknlJqaKkn6+uuvdfjwYYOToSz79ddf1aRJE3Xr1k0RERH6/fffJUmvvfaaRo4caXA6oOzjPRCKCr+/lQwK37gpP/30k9avX69z585JEg98FIkzZ87o/fffV1RUlNLS0iRJ+/bt03//+1+DkwFlx759+/Tggw9KklatWiU/Pz/9+uuvWrp0qWbNmmVwOjiKpUuXqkmTJipfvrzKly+vpk2b6t///rfRsYAyZ+vWrWrSpIl2796t1atX22biHjx4UOPHjzc4HcqyF154QS1bttSff/6p8uXL29p79Oih2NhYA5MBZRvvgVDU+P2tZLgYHQBlw+nTp9WzZ09t2rRJJpNJP/74o+rWratBgwapUqVKevPNN42OiDLq0KFDCg4Oltls1i+//KLBgwfLx8dHq1evVmJiou0voACu7++//1bFihUlSRs2bFBYWJicnJwUFBSkX3/91eB0cAQzZszQK6+8omHDhun++++XJG3fvl3PPvus/vjjD40YMcLghEDZMWbMGE2ePFmRkZG2Z7cktWvXTrNnzzYwGcq6//znP9q5c6dcXV3t2mvXrs2kEqCQeA+E4sDvbyWDGd8okBEjRsjFxUWJiYmqUKGCrb1nz55at26dgclQ1kVGRqp///768ccf5e7ubmvv3Lmztm3bZmAyoGypV6+ePvvsM508eVLr169Xhw4dJEmpqany8vIyOB0cwTvvvKO5c+fqtddeU9euXdW1a1dNnz5dc+bMYVYKcJMSEhLUo0ePfO2+vr76448/DEgER5GXl6fc3Nx87b/99pvdH1kAFBzvgVAc+P2tZFD4RoFs2LBBr732mqpXr27XXr9+ff4ShVuyZ88ePfPMM/na77zzTiUnJxuQCCibxo0bp5EjR6p27dpq1aqVLBaLpIvP7+bNmxucDo4gKSlJbdq0ydfepk0bJSUlGZAIKLu8vb2v+u9m//79uvPOOw1IBEfRoUMHvfXWW7Zzk8mkzMxMjR8/Xp07dzYuGFCG8R4IxYHf30oGhW8UyF9//WU30/uStLQ0ubm5GZAIjsLNzU0ZGRn52n/44QdVrVrVgERA2fSPf/xDiYmJ2rt3r9avX29rb9++vWbOnGlgMjiKevXqacWKFfnaP/74Y9WvX9+AREDZ1atXL40ePVrJyckymUzKy8vTjh07NHLkSPXt29foeCjD3nzzTe3YsUMBAQE6f/68nnzySdsyJ6+99prR8YAyifdAKA78/lYyTFZ2J0QBdO7cWYGBgZo0aZIqVqyoQ4cOqVatWurVq5fy8vK0atUqoyOijHr66ad1+vRprVixQj4+Pjp06JCcnZ3VvXt3tW3b1m7GCoAb++mnn3T8+HG1bdtW5cuXl9VqlclkMjoWHMAnn3yinj17Kjg42La+5Y4dOxQbG6sVK1ZcddkGAFeXnZ2tiIgILV68WLm5uXJxcVFubq6efPJJLV68WM7OzkZHRBmWk5Ojjz/+WAcPHlRmZqZatGih3r172212CaDgeA+E4sTvb8WLwjcK5LvvvlP79u3VokULbdq0SV27dtXhw4eVlpamHTt26K677jI6Isqo9PR0/eMf/9DevXt19uxZVatWTcnJybJYLFq7dq08PDyMjgiUCadPn9bjjz+uzZs3221CPHDgQDYhRpGJj4/XjBkz9P3330uSGjVqpJdeeomPYwKFdPLkSSUkJCgzM1PNmzdn5iBu2bZt29SmTRu5uLjYtefk5Gjnzp1q27atQcmAso33QChq/P5WMih8o8DS09M1e/Zsu5kDERERuuOOO4yOBgewfft2HTp0yPazFRwcbHQkoEzp27evUlNT9f7776tRo0Y6ePCg6tatq/Xr1ysyMlKHDx82OiIA4H8mTpyokSNH5ltK8Ny5c3r99dc1btw4g5KhrHN2dlZSUpJ8fX3t2k+fPi1fX9+rbnwJACh5/P5WMih8AwDgAPz9/bV+/Xrde++9qlixou2N088//6ymTZsqMzPT6Igoo5ycnG74cUuTyaScnJwSSgSUfRQnUVycnJyUkpKSb6+cH374QS1btrzq3joAro73QChO/P5WMlxuPAS3q0OHDhV4bNOmTYsxCRzNrFmzCjz2+eefL8YkgONgE2IUl08//fSafXFxcZo1a5by8vJKMBFQ9l1r/c6DBw/Kx8fHgEQo68LCwiRdLML179/f7v/+3NxcHTp0SG3atDEqHlAm8R4IxYnf30oGhW9cU7NmzWQymXSjDwWYTCZmpeCmFHSHYpPJROEbuIFTp06pWrVqevDBB7V06VJNmjRJ0sV/P3l5eZo+fboeeeQRg1OiLOvWrVu+tmPHjmnMmDH68ssv1bt3b02cONGAZEDZU6lSJZlMJplMJt199912xe/c3FxlZmbq2WefNTAhyiqz2Szp4h9VKlasaLeRpaurq4KCgjR48GCj4gFlEu+BUBz4/a1kUfjGNZ04ccLoCHBQ/GwBReeee+5RTEyMXn/9dbVr10579+5Vdna2Xn75ZbtNiIGicOrUKY0fP15LlixRSEiIDhw4oMaNGxsdCygz3nrrLVmtVg0cOFATJkywFSuli8XJ2rVry2KxGJgQZdWiRYskSbVr19bIkSPZIB4oYrwHQlHh97eSReEb11SrVi2jIwAAbmDKlCl65pln1LFjRx05ckTz5s1TxYoVlZmZqbCwMDYhRpFIT0/X1KlT9c4776hZs2aKjY3Vgw8+aHQsoMzp16+fJKlOnTpq06aNypUrZ3AiOJrx48cbHQFwKLwHQlHj97eSxeaWuClHjhxRYmKisrOz7dq7du1qUCI4gt9++01ffPHFVX+2ZsyYYVAqoOw4ceKEBg0apCNHjui9997jmYwiNX36dL322mvy9/fX1KlTr/qxXwCFd/78+Xzvf7y8vAxKA0ewatUqrVix4qrvrfft22dQKqDs4T0Qigu/v5UcCt8okJ9//lk9evRQQkKC3brfl9YlZI1vFFZsbKy6du2qunXr6vvvv1fjxo31yy+/yGq1qkWLFtq0aZPREYEyY/bs2RoxYoQaNWokFxf7D3Xxiy4Ky8nJSeXLl1dwcLCcnZ2vOW716tUlmAoo2/7++2+9/PLLWrFihU6fPp2vn/fWKKxZs2bpX//6l/r376/33ntPAwYM0PHjx7Vnzx5FRERoypQpRkcEygzeA6G48ftb8WOpExTICy+8oDp16ig2NlZ16tTRt99+q9OnT+ull17SG2+8YXQ8lGFRUVEaOXKkJkyYoIoVK+qTTz6Rr6+vevfurY4dOxodDygzfv31V61evVqVKlVSt27d8r1xAgqrb9++dhvwAbh1o0aN0ubNmzV37lz16dNHMTEx+u9//6t3331X06ZNMzoeyrA5c+bovffe0xNPPKHFixfr5ZdfVt26dTVu3DilpaUZHQ8oU3gPhOLE728lgxnfKJAqVapo06ZNatq0qcxms7799ls1aNBAmzZt0ksvvaT9+/cbHRFlVMWKFXXgwAHdddddqlSpkrZv36577rlHBw8eVLdu3fTLL78YHREo9ebPn6+XXnpJwcHBevfdd1W1alWjIwEArqNmzZpaunSpHn74YXl5eWnfvn2qV6+e/v3vf+ujjz7S2rVrjY6IMqpChQo6evSoatWqJV9fX23cuFH33nuvfvzxRwUFBV31EwYAgJLF728lx8noACgbcnNzVbFiRUkXi+CnTp2SdHEDzGPHjhkZDWWch4eHbe3BO+64Q8ePH7f1/fHHH0bFAsqMjh07avTo0Zo9e7ZWr17NmyYAKAPS0tJUt25dSRfX8740E/eBBx7Qtm3bjIyGMs7f39/281SzZk3t2rVL0sX1ZJnzBgDG4/e3ksU8ehRI48aNdfDgQdWpU0etW7fW9OnT5erqqvfee8/2ph0ojKCgIG3fvl2NGjVS586d9dJLLykhIUGrV69WUFCQ0fGAUi83N1eHDh1S9erVjY4CACigunXr6sSJE6pZs6YaNmyoFStWqFWrVvryyy/l7e1tdDyUYe3atdMXX3yh5s2ba8CAARoxYoRWrVqlvXv3KiwszOh4AHDb4/e3ksVSJyiQ9evX66+//lJYWJh+/PFHdenSRT/88IMqV66s5cuXq3379kZHRBn1888/KzMzU02bNtVff/2ll156STt37lT9+vU1Y8YM1apVy+iIAAAARWrmzJlydnbW888/r2+++UZdunSR1WrVhQsXNGPGDL3wwgtGR0QZlZeXp7y8PNtascuXL7e9t37mmWfk6upqcEIAAEoOhW8UWlpamipVqsRmDwAAAMAt+PXXXxUfH6969eqpadOmRscBAABwCBS+cV0DBw4s0LiFCxcWcxLcDjIzM5WXl2fX5uXlZVAaAAAAoGy50Rrxbdu2LaEkAAAYj8I3rsvJyUm1atVS8+bNr7sZyqefflqCqeBITpw4oWHDhmnLli06f/68rd1qtcpkMik3N9fAdAAAAEVv4sSJ1+0fN25cCSWBo3FycsrXdvkndHlvDQC4nbC5Ja5r6NCh+uijj3TixAkNGDBATz31lHx8fIyOBQfy1FNPyWq1auHChfLz82PpHAAA4PCunDRy4cIFnThxQi4uLrrrrrsofKPQ/vzzT7vzCxcuaP/+/XrllVc0ZcoUg1IBAGAMZnzjhrKysrR69WotXLhQO3fuVGhoqAYNGqQOHTpQpMQt8/T0VHx8vBo0aGB0FAAAAMNkZGSof//+6tGjh/r06WN0HDiYrVu3KjIyUvHx8UZHAQCgxFD4xk359ddftXjxYi1dulQ5OTk6fPiwPD09jY6FMuyRRx7Rv/71LwUHBxsdBQAAwFAJCQnq0qWLfvnlF6OjwMF8//33atmypTIzM42OAgBAiWGpE9wUJycnmUwmWa1W1odDkXj//ff17LPP6r///a8aN26scuXK2fU3bdrUoGQAAAAlKz09Xenp6UbHQBl26NAhu3Or1aqkpCRNmzZNzZo1MyYUAAAGofCNG7p8qZPt27frscce0+zZs9WxY8erbp4C3Izff/9dx48f14ABA2xtl/64wuaWAADAEc2aNcvu/FJx8t///rc6depkUCo4gmbNmtneS18uKChICxcuNCgVAADGYKkTSXl5eTp16pQqVqzImtVXiIyM1CeffKI777xTffr00eOPP67KlSsbHQsO5L777lODBg304osvqmrVqvn+DdasWdOgZKWf1WrV2bNnVa1atdvmj1A8rwGURbfj8xrXV6dOHbtzJycnVa1aVe3atVNUVJQqVqxoUDKUdb/++qvd+aWfLXd3d4MSAQBgHArfkn777TfVqFHD6BgAUCgnT55U9erVjY5RInheAyjLbqfnNQAAAGA0ljqRbDMqTp48KS8vL4PTAEDBZGRkqEaNGrfVrDCe1wDKotvxeQ2g5Fy5dM71PP/888WYBACA0oXCt2T7uLyXlxeFFABlzu205AfPawBl2e30vEZ+YWFhBR67evXqYkwCRzNz5ky7899//11///23vL29JUlnzpxRhQoV5OvrS+EbAHBbYZFBAAAAAChmZrPZdnh5eSk2NlZ79+619cfHxys2NlZms9nAlCiLTpw4YTumTJmiZs2a6ejRo0pLS1NaWpqOHj2qFi1aaNKkSUZHBQCgRLHGty5+/NRsNis9PZ0ZhADKjNvx2XU73jOAso9nF640evRopaWlad68eXJ2dpYk5ebm6rnnnpOXl5def/11gxOirLrrrru0atUqNW/e3K49Pj5e//jHP3TixAmDkgEAUPKY8Q0AAAAAJWjhwoUaOXKkregtSc7OzoqMjNTChQsNTIayLikpSTk5Ofnac3NzlZKSYkAiAACMQ+EbAAAAAEpQTk6Ovv/++3zt33//vfLy8gxIBEfRvn17PfPMM9q3b5+tLT4+XkOHDlVwcLCByQAAKHlsbgkAAAAAJWjAgAEaNGiQjh8/rlatWkmSdu/erWnTpmnAgAEGp0NZtnDhQvXr108tW7ZUuXLlJF38Q0tISIjef/99g9MBAFCyKHwDAAAAQAl644035O/vrzfffFNJSUmSpDvuuEOjRo3SSy+9ZHA6lGVVq1bV2rVr9cMPP9g+VdCwYUPdfffdBicDAKDksbml2HAIQNl0Oz67bsd7BlD28ezC9WRkZEgSPxsAAABFjBnfNylw1FKjI5R58a/3NToCgNsUz3DHx/8xAMoaCt4oar/99pu++OILJSYmKjs7265vxowZBqUCAKDkUfgGAAAAgBK2atUqrVix4qrFycs3JgRuRmxsrLp27aq6devq+++/V+PGjfXLL7/IarWqRYsWRscDAKBEORkdAABQtkybNk0mk0kvvviire38+fOKiIhQ5cqV5enpqfDwcKWkpNh9X2JiokJDQ1WhQgX5+vpq1KhRysnJKeH0AAAYb9asWRowYID8/Py0f/9+tWrVSpUrV9bPP/+sTp06GR0PZVhUVJRGjhyphIQEubu765NPPtHJkyf10EMP6f/9v/9ndDwAAEoUhW8AQIHt2bNH7777rpo2bWrXPmLECH355ZdauXKltm7dqlOnTiksLMzWn5ubq9DQUGVnZ2vnzp1asmSJFi9erHHjxpX0LQAAYLg5c+bovffe0zvvvCNXV1e9/PLL2rhxo55//nmlp6cbHQ9l2NGjR9W378Vlv1xcXHTu3Dl5enpq4sSJeu211wxOBwBAyaLwDQAokMzMTPXu3Vvz589XpUqVbO3p6elasGCBZsyYoXbt2ikwMFCLFi3Szp07tWvXLknShg0bdOTIEX3wwQdq1qyZOnXqpEmTJikmJibfx7svl5WVpYyMDLsDAICyLjExUW3atJEklS9fXmfPnpUk9enTRx999JGR0VDGeXh42N5b3XHHHTp+/Lit748//jAqFgAAhqDwDQAokIiICIWGhio4ONiuPT4+XhcuXLBrb9iwoWrWrKm4uDhJUlxcnJo0aSI/Pz/bmJCQEGVkZOjw4cPXfM3o6GiZzWbbUaNGjSK+KwAASp6/v7/S0tIkSTVr1rT9ofjEiROyWq1GRkMZFxQUpO3bt0uSOnfurJdeeklTpkzRwIEDFRQUZHA6AABKFptbAgBuaPny5dq3b5/27NmTry85OVmurq7y9va2a/fz81NycrJtzOVF70v9l/quJSoqSpGRkbbzjIwMit8AgDKvXbt2+uKLL9S8eXMNGDBAI0aM0KpVq7R37167pcKAmzVjxgxlZmZKkiZMmKDMzEx9/PHHql+/vmbMmGFwOgAAShaFbwDAdZ08eVIvvPCCNm7cKHd39xJ9bTc3N7m5uZXoawIAUNzee+895eXlSZJtc+idO3eqa9eueuaZZwxOh7IqNzdXv/32m20vFg8PD82bN8/gVAAAGIelTgAA1xUfH6/U1FS1aNFCLi4ucnFx0datWzVr1iy5uLjIz89P2dnZOnPmjN33paSkyN/fX9LFj3SnpKTk67/UBwDA7SInJ0eTJ0+2+8RTr169NGvWLA0fPlyurq4GpkNZ5uzsrA4dOujPP/80OgoAAKUChW8AwHW1b99eCQkJOnDggO1o2bKlevfubfu6XLlyio2NtX3PsWPHlJiYKIvFIkmyWCxKSEhQamqqbczGjRvl5eWlgICAEr8nAACM4uLiounTpysnJ8foKHBAjRs31s8//2x0DAAASgWWOgEAXFfFihXVuHFjuzYPDw9VrlzZ1j5o0CBFRkbKx8dHXl5eGj58uCwWi20TpQ4dOiggIEB9+vTR9OnTlZycrLFjxyoiIoKlTAAAt5327dtr69atql27ttFR4GAmT56skSNHatKkSQoMDJSHh4ddv5eXl0HJAAAoeRS+AQC3bObMmXJyclJ4eLiysrIUEhKiOXPm2PqdnZ21Zs0aDR06VBaLRR4eHurXr58mTpxoYGoAAIzRqVMnjRkzRgkJCVctTnbt2tWgZCjrOnfuLOniz5DJZLK1W61WmUwm5ebmGhUNAIASR+EbAHDTtmzZYnfu7u6umJgYxcTEXPN7atWqpbVr1xZzMgAASr/nnntOkjRjxox8fRQncSs2b95sdAQAAEoNCt8AAAAAUILy8vKMjgAH9dBDDxkdAQCAUoPCNwAAAACUgHPnzik2NlaPPfaYJCkqKkpZWVm2fhcXF02cOFHu7u5GRUQZlpGRYVvDe+3atXYbqDo7Oys0NNSoaAAAGILCNwAAAACUgCVLluirr76yFb5nz56te+65R+XLl5ckff/99/L391dkZKSRMVEGrVmzRq+88or2798vSerZs6f++usvW7/JZNLHH3+sf/zjH0ZFBACgxDkZHQAAAAAAbgcffvihhgwZYte2bNkybd68WZs3b9brr7+ulStXGpQOZdl7772n4cOH27X99NNPysvLU15enqKjo7Vw4UKD0gEAYAwK3wAAAABQAn766Sc1adLEdu7u7i4np//7laxVq1Y6cuSIEdFQxiUkJOj++++/Zn+nTp20d+/eEkwEAIDxWOoEAAAAAErAmTNn7Nb0/v333+368/Ly7PqBgkpKSpKbm5vtfPPmzapRo4bt3NPTU+np6UZEAwDAMIbO+I6OjtZ9992nihUrytfXV927d9exY8fsxpw/f14RERGqXLmyPD09FR4erpSUFLsxiYmJCg0NVYUKFeTr66tRo0bZbeQBAAAAAEarXr26vvvuu2v2Hzp0SNWrVy/BRHAUPj4++umnn2znLVu2VLly5WznP/74o3x8fIyIBgCAYQwtfG/dulURERHatWuXNm7cqAsXLqhDhw52m3CMGDFCX375pVauXKmtW7fq1KlTCgsLs/Xn5uYqNDRU2dnZ2rlzp5YsWaLFixdr3LhxRtwSAAAAAFxV586dNW7cOJ0/fz5f37lz5zRhwgSFhoYakAxlXdu2bTVr1qxr9s+aNUtt27YtwUQAABjPZLVarUaHuOT333+Xr6+vtm7dqrZt2yo9PV1Vq1bVsmXLbLtPf//992rUqJHi4uIUFBSkr7/+Wo899phOnTolPz8/SdK8efM0evRo/f7773J1dc33OllZWXYfIczIyFCNGjWUnp4uLy+v62YMHLW0CO/49hT/el+jIwAOISMjQ2azuUDPLkdxq/fMM9zx8X8MSqPb8XmNq0tJSVGzZs3k6uqqYcOG6e6775YkHTt2TLNnz1ZOTo72799v+70GKKj9+/fLYrGoS5cuevnll+1+tl577TV99dVX2rlzp1q0aGFwUgAASk6p2tzy0ppjlz6CFR8frwsXLig4ONg2pmHDhqpZs6bi4uIkSXFxcWrSpIndm8OQkBBlZGTo8OHDV32d6Ohomc1m23H52mcAAAAAUBz8/Py0c+dONWrUSGPGjFGPHj3Uo0cPRUVFKSAgQNu3b6fojUJp3ry5Pv74Y23ZskVBQUHy8fGRj4+PLBaLtm7dquXLl1P0BgDcdkrN5pZ5eXl68cUXdf/996tx48aSpOTkZLm6usrb29turJ+fn5KTk21jrnxzeOn80pgrRUVFKTIy0nZ+acY3AAAAABSnOnXqaN26dUpLS7OtyVyvXj3WX8Yt69atmx599FGtX79eP/74oySpfv366tChgzw8PAxOBwBAySs1he+IiAh999132r59e7G/lpubm92O1yjbWLrg1rE0AAAAQMny8fFRq1atjI4BB1OhQgX16NHD6BgAAJQKpWKpk2HDhmnNmjXavHmz3S7m/v7+ys7O1pkzZ+zGp6SkyN/f3zYmJSUlX/+lPgAAAAAAAADA7cXQwrfVatWwYcP06aefatOmTapTp45df2BgoMqVK6fY2Fhb27Fjx5SYmCiLxSJJslgsSkhIUGpqqm3Mxo0b5eXlpYCAgJK5EQAAAAAAAABAqWHoUicRERFatmyZPv/8c1WsWNG2JrfZbFb58uVlNps1aNAgRUZGysfHR15eXho+fLgsFouCgoIkSR06dFBAQID69Omj6dOnKzk5WWPHjlVERATLmQAAAAAAAADAbcjQwvfcuXMlSQ8//LBd+6JFi9S/f39J0syZM+Xk5KTw8HBlZWUpJCREc+bMsY11dnbWmjVrNHToUFksFnl4eKhfv36aOHFiSd0GAAAAAAAAAKAUMbTwbbVabzjG3d1dMTExiomJueaYWrVqae3atUUZDQAAAACAMsXZ2VlJSUny9fW1az99+rR8fX2Vm5trUDIAAEpeqdjcEgAAAAAA3JprTS7LysqSq6trCacBAMBYhs74BgAAAAAAt2bWrFmSJJPJpPfff1+enp62vtzcXG3btk0NGzY0Kh4AAIag8A0AAAAAQBk2c+ZMSRdnfM+bN0/Ozs62PldXV9WuXVvz5s0zKh4AAIag8A0AAAAAQBl24sQJSdIjjzyi1atXq1KlSgYnAgDAeBS+AQAAAABwAJs3b7Z9fWm9b5PJZFQcAAAMxeaWAAAAAAA4iKVLl6pJkyYqX768ypcvr6ZNm+rf//630bEAAChxzPgGAAAAAMABzJgxQ6+88oqGDRum+++/X5K0fft2Pfvss/rjjz80YsQIgxMCAFByKHwDAAAAAOAA3nnnHc2dO1d9+/a1tXXt2lX33HOPXn31VQrfAIDbCkudAAAAAADgAJKSktSmTZt87W3atFFSUpIBiQAAMA6FbwAAAAAAHEC9evW0YsWKfO0ff/yx6tevb0AiAACMw1InAAAAAAA4gAkTJqhnz57atm2bbY3vHTt2KDY29qoFcQAAHBkzvgEAAAAAcADh4eHavXu3qlSpos8++0yfffaZqlSpom+//VY9evQwOh4AACWKGd8AAAAAADiIwMBAffDBB0bHAADAcMz4BgAAAAAAAAA4FGZ8AwAAAABQhjk5OclkMl13jMlkUk5OTgklAgDAeBS+ARS5wFFLjY5Q5sW/3tfoCAAAACgjPv3002v2xcXFadasWcrLyyvBRAAAGI/CNwAAAAAAZVi3bt3ytR07dkxjxozRl19+qd69e2vixIkGJAMAwDis8Q0AAAAAgIM4deqUBg8erCZNmignJ0cHDhzQkiVLVKtWLaOjAQBQoih8AwAAAABQxqWnp2v06NGqV6+eDh8+rNjYWH355Zdq3Lix0dEAADAES50AAAAAAFCGTZ8+Xa+99pr8/f310UcfXXXpEwAAbjcUvgEAAAAAKMPGjBmj8uXLq169elqyZImWLFly1XGrV68u4WQAABiHpU4AADc0d+5cNW3aVF5eXvLy8pLFYtHXX39t6z9//rwiIiJUuXJleXp6Kjw8XCkpKXbXSExMVGhoqCpUqCBfX1+NGjVKOTk5JX0rAAAADqdv3756/PHH5ePjI7PZfM0DAIDbSaFnfK9atUorVqxQYmKisrOz7fr27dt3y8EAAKVH9erVNW3aNNWvX19Wq1VLlixRt27dtH//ft1zzz0aMWKEvvrqK61cuVJms1nDhg1TWFiYduzYIUnKzc1VaGio/P39tXPnTiUlJalv374qV66cpk6davDdAQAAlG2LFy82OgIAAKVOoWZ8z5o1SwMGDJCfn5/279+vVq1aqXLlyvr555/VqVOnos4IADBYly5d1LlzZ9WvX1933323pkyZIk9PT+3atUvp6elasGCBZsyYoXbt2ikwMFCLFi3Szp07tWvXLknShg0bdOTIEX3wwQdq1qyZOnXqpEmTJikmJibfH08BAAAAAABuVaEK33PmzNF7772nd955R66urnr55Ze1ceNGPf/880pPTy/qjACAUiQ3N1fLly/XX3/9JYvFovj4eF24cEHBwcG2MQ0bNlTNmjUVFxcnSYqLi1OTJk3k5+dnGxMSEqKMjAwdPnz4mq+VlZWljIwMuwMAAAAAAOBGClX4TkxMVJs2bSRJ5cuX19mzZyVJffr00UcffVR06QAApUZCQoI8PT3l5uamZ599Vp9++qkCAgKUnJwsV1dXeXt724338/NTcnKyJCk5Odmu6H2p/1LftURHR9utS1mjRo2ivSkAAAAAAOCQClX49vf3V1pamiSpZs2ato+ynzhxQlartejSAQBKjQYNGujAgQPavXu3hg4dqn79+unIkSPF+ppRUVFKT0+3HSdPnizW1wMAAAAAAI6hUJtbtmvXTl988YWaN2+uAQMGaMSIEVq1apX27t2rsLCwos4IACgFXF1dVa9ePUlSYGCg9uzZo7fffls9e/ZUdna2zpw5YzfrOyUlRf7+/pIu/sH022+/tbteSkqKre9a3Nzc5ObmVsR3AgAAAAAAHF2hZny/9957+te//iVJioiI0MKFC9WoUSNNnDhRc+fOLdKAAIDCW7Jkib766ivb+csvvyxvb2+1adNGv/766y1dOy8vT1lZWQoMDFS5cuUUGxtr6zt27JgSExNlsVgkSRaLRQkJCUpNTbWN2bhxo7y8vBQQEHBLOQAAAAAAAK5UqBnfTk5OcnL6v5p5r1691KtXryILBQAoGlOnTrX9QTIuLk4xMTGaOXOm1qxZoxEjRmj16tUFuk5UVJQ6deqkmjVr6uzZs1q2bJm2bNmi9evXy2w2a9CgQYqMjJSPj4+8vLw0fPhwWSwWBQUFSZI6dOiggIAA9enTR9OnT1dycrLGjh2riIgIZnQDAAAAAIAiV6jCtyT95z//0bvvvqvjx49r1apVuvPOO/Xvf/9bderU0QMPPFCUGQEAhXTy5Enb8iSfffaZwsPDNWTIEN1///16+OGHC3yd1NRU9e3bV0lJSTKbzWratKnWr1+vRx99VJI0c+ZMOTk5KTw8XFlZWQoJCdGcOXNs3+/s7Kw1a9Zo6NChslgs8vDwUL9+/TRx4sQivV8AAAAAAACpkIXvTz75RH369FHv3r21f/9+ZWVlSZLS09M1depUrV27tkhDAgAKx9PTU6dPn1bNmjW1YcMGRUZGSpLc3d117ty5Al9nwYIF1+13d3dXTEyMYmJirjmmVq1a/P8AAAAAAABKRKHW+J48ebLmzZun+fPnq1y5crb2+++/X/v27SuycACAW/Poo4/q6aef1tNPP60ffvhBnTt3liQdPnxYtWvXNjYcAAAAAABAMSlU4fvYsWNq27Ztvnaz2awzZ87caiYAQBGJiYmRxWLR77//rk8++USVK1eWJMXHx+uJJ54wOB0AAAAAAEDxKFTh29/fXz/99FO+9u3bt6tu3boFvs62bdvUpUsXVatWTSaTSZ999pldf//+/WUymeyOjh072o1JS0tT79695eXlJW9vbw0aNEiZmZmFuS0AcDje3t6aPXu2Pv/8c7vn54QJE/Svf/3LwGQAAAAAAADFp1BrfA8ePFgvvPCCFi5cKJPJpFOnTikuLk4jR47UK6+8UuDr/PXXX7r33ns1cOBAhYWFXXVMx44dtWjRItu5m5ubXX/v3r2VlJSkjRs36sKFCxowYICGDBmiZcuWFebWAMChbNu27br9V/v0DgAAAAAAQFlXqML3mDFjlJeXp/bt2+vvv/9W27Zt5ebmppEjR2r48OEFvk6nTp3UqVOn645xc3OTv7//VfuOHj2qdevWac+ePWrZsqUk6Z133lHnzp31xhtvqFq1agW/KQBwQA8//HC+NpPJZPs6Nze3BNMAAAAAAACUjJte6iQ3N1f/+c9/FBERobS0NH333XfatWuXfv/9d02aNKnIA27ZskW+vr5q0KCBhg4dqtOnT9v64uLi5O3tbSt6S1JwcLCcnJy0e/fua14zKytLGRkZdgcAOKI///zT7khNTdW6det03333acOGDUbHAwAAAAAAKBY3PePb2dlZHTp00NGjR+Xt7a2AgIDiyCXp4jInYWFhqlOnjo4fP65//vOf6tSpk+Li4uTs7Kzk5GT5+vrafY+Li4t8fHyUnJx8zetGR0drwoQJxZYbAEoLs9mcr+3RRx+Vq6urIiMjFR8fb0AqAAAAAACA4lWopU4aN26sn3/+WXXq1CnqPHZ69epl+7pJkyZq2rSp7rrrLm3ZskXt27cv9HWjoqIUGRlpO8/IyFCNGjVuKSsAlCV+fn46duyY0TEAAAAAAACKRaEK35MnT9bIkSM1adIkBQYGysPDw67fy8urSMJdqW7duqpSpYp++ukntW/fXv7+/kpNTbUbk5OTo7S0tGuuCy5dXDf8yk0yAcARHTp0yO7carUqKSlJ06ZNU7NmzYwJBQAAAAAAUMwKVfju3LmzJKlr1652m6RZrVaZTKZi2yztt99+0+nTp3XHHXdIkiwWi86cOaP4+HgFBgZKkjZt2qS8vDy1bt26WDIAQFnSrFkzmUwmWa1Wu/agoCAtXLjQoFQAAAAAAADFq1CF782bNxfJi2dmZuqnn36ynZ84cUIHDhyQj4+PfHx8NGHCBIWHh8vf31/Hjx/Xyy+/rHr16ikkJESS1KhRI3Xs2FGDBw/WvHnzdOHCBQ0bNky9evVStWrViiQjAJRlJ06csDt3cnJS1apV5e7ublAiAAAAAACA4leowvdDDz10zb7vvvuuwNfZu3evHnnkEdv5pXW3+/Xrp7lz5+rQoUNasmSJzpw5o2rVqqlDhw6aNGmS3TIlH374oYYNG6b27dvLyclJ4eHhmjVrViHuCgAcz9atW9WzZ898yztlZ2dr+fLl6tu3r0HJAAAAAAAAik+hCt9XOnv2rD766CO9//77io+PL/BSJw8//HC+j99fbv369Te8ho+Pj5YtW1bgrABwOxkwYIA6duwoX19fu/azZ89qwIABFL4BAAAAAIBDcrqVb962bZv69eunO+64Q2+88YbatWunXbt2FVU2AMAturT3wpV+++03mc1mAxIBAAAAAAAUv5ue8Z2cnKzFixdrwYIFysjI0OOPP66srCx99tlnCggIKI6MAICb1Lx5c5lMJplMJrVv314uLv/3uM/NzdWJEyfUsWNHAxMCAAAAAAAUn5sqfHfp0kXbtm1TaGio3nrrLXXs2FHOzs6aN29eceUDABRC9+7dJUkHDhxQSEiIPD09bX2urq6qXbu2wsPDDUoHAAAAAABQvG6q8P3111/r+eef19ChQ1W/fv3iygQAuEXjx4+XJNWuXVs9e/aUu7u7wYkAAAAAAABKzk2t8b19+3adPXtWgYGBat26tWbPnq0//vijuLIBAG5Rv379KHoDAAAAAIDbzk0VvoOCgjR//nwlJSXpmWee0fLly1WtWjXl5eVp48aNOnv2bHHlBAAUQm5urt544w21atVK/v7+8vHxsTsAAAAAAAAc0U0Vvi/x8PDQwIEDtX37diUkJOill17StGnT5Ovrq65duxZ1RgBAIU2YMEEzZsxQz549lZ6ersjISIWFhcnJyUmvvvqq0fEAAAAAAACKRaEK35dr0KCBpk+frt9++00fffSRXd9vv/2mvLy8W30JAEAhffjhh5o/f75eeuklubi46IknntD777+vcePGadeuXUbHAwAAAAAAKBa3XPi+xNnZWd27d9cXX3xhawsICNAvv/xSVC8BALhJycnJatKkiSTJ09NT6enpkqTHHntMX331lZHRAAAAAAAAik2RFb6vxmq1FuflAQA3UL16dSUlJUmS7rrrLm3YsEGStGfPHrm5uRkZDQAAAAAAoNgUa+EbAGCsHj16KDY2VpI0fPhwvfLKK6pfv7769u2rgQMHGpwOAAAAAACgeLgYHQAAUHymTZtm+7pnz56qVauWdu7cqfr166tLly4GJgMAAAAAACg+FL4BwIFt27ZNbdq0kYvLxcd9UFCQgoKClJOTo23btqlt27YGJwQAAAAAACh6xbrUiclkKs7LAwBu4JFHHlFaWlq+9vT0dD3yyCMGJAIAAAAAACh+bG4JAA7MarVe9Y+Qp0+floeHhwGJAAAAAAAAil+hljpZtGiRevbsqQoVKlx33JEjR1StWrVCBQMAFF5YWJiki5+86d+/v9zc3Gx9ubm5OnTokNq0aWNUPAAAAAAAgGJVqBnfY8aMkb+/vwYNGqSdO3dec1yNGjXk7Oxc6HAAgMIxm80ym82yWq2qWLGi7dxsNsvf319DhgzRBx98YHRMAAAAAACAYlGoGd///e9/9eWXX2rx4sV6+OGHVbduXQ0YMED9+vWTv79/UWcEANykRYsWSZJq166tkSNHsqwJAAAAAAC4rRRqxreLi4t69Oihzz//XCdPntTgwYP14YcfqmbNmuratas+//xz5eXlFXVWAMBNGj9+vF3Re+vWrVq7dq3+/PNPA1MBAAAAAAAUr1ve3NLPz08PPPCALBaLnJyclJCQoH79+umuu+7Sli1biiAiAOBmvfbaa3rllVds51arVR07dtQjjzyixx57TI0aNdLhw4cNTAgAAAAAAFB8Cl34TklJ0RtvvKF77rlHDz/8sDIyMrRmzRqdOHFC//3vf/X444+rX79+RZkVAFBAH3/8sRo3bmw7X7VqlbZt26b//Oc/+uOPP9SyZUtNmDDBwIQAAAAAAADFp1CF7y5duqhGjRpavHixBg8erP/+97/66KOPFBwcLEny8PDQSy+9pJMnTxZpWABAwZw4cUJNmza1na9du1b/+Mc/dP/998vHx0djx45VXFycgQkBAAAAAACKT6E2t/T19dXWrVtlsViuOaZq1ao6ceJEoYMBAAovJydHbm5utvO4uDi9+OKLtvNq1arpjz/+MCAZAAAAAABA8SvUjO+HHnpILVq0yNeenZ2tpUuXSpJMJpNq1ap1a+kAAIVy1113adu2bZKkxMRE/fDDD2rbtq2t/7ffflPlypWNigcAAAAAAFCsClX4HjBggNLT0/O1nz17VgMGDLjlUACAWxMREaFhw4Zp0KBB6tSpkywWiwICAmz9mzZtUvPmzQ1MCAAAAAAAUHwKVfi2Wq0ymUz52n/77TeZzeZbDgUAuDWDBw/WrFmzlJaWprZt2+qTTz6x6z916pQGDhxY4OtFR0frvvvuU8WKFeXr66vu3bvr2LFjdmPOnz+viIgIVa5cWZ6engoPD1dKSordmMTERIWGhqpChQry9fXVqFGjlJOTU/gbBQAAAAAAuIqbWuO7efPmMplMMplMat++vVxc/u/bc3NzdeLECXXs2LHIQwIAbt7AgQOvWdyeM2eO3fm0adP07LPPytvb+6rjt27dqoiICN13333KycnRP//5T3Xo0EFHjhyRh4eHJGnEiBH66quvtHLlSpnNZg0bNkxhYWHasWOHpIv/T4SGhsrf3187d+5UUlKS+vbtq3Llymnq1KlFd+MAAAAAAOC2d1OF7+7du0uSDhw4oJCQEHl6etr6XF1dVbt2bYWHhxdpQABA8Zs6daoef/zxaxa+161bZ3e+ePFi+fr6Kj4+Xm3btlV6eroWLFigZcuWqV27dpKkRYsWqVGjRtq1a5eCgoK0YcMGHTlyRN988438/PzUrFkzTZo0SaNHj9arr74qV1fX4r5NAAAAAABwm7ipwvf48eOVm5ur2rVrq0OHDrrjjjuKKxcAoARZrdabGn9pnwcfHx9JUnx8vC5cuKDg4GDbmIYNG6pmzZqKi4tTUFCQ4uLi1KRJE/n5+dnGhISEaOjQoTp8+PBV1xzPyspSVlaW7TwjI+OmcgIAAAAAgNvTTa/x7ezsrGeeeUbnz58vjjwAgFIuLy9PL774ou6//341btxYkpScnCxXV9d8M8b9/PyUnJxsG3N50ftS/6W+q4mOjpbZbLYdNWrUKOK7AQAAAAAAjqhQm1s2btxYP//8c1FnAQCUAREREfruu++0fPnyYn+tqKgopaen246TJ08W+2sCAAAAAICyr1CF78mTJ2vkyJFas2aNkpKSlJGRYXcAABzTsGHDtGbNGm3evFnVq1e3tfv7+ys7O1tnzpyxG5+SkiJ/f3/bmJSUlHz9l/quxs3NTV5eXnYHAAAAAADAjRSq8N25c2cdPHhQXbt2VfXq1VWpUiVVqlRJ3t7eqlSpUlFnBAAYzGq1atiwYfr000+1adMm1alTx64/MDBQ5cqVU2xsrK3t2LFjSkxMlMVikSRZLBYlJCQoNTXVNmbjxo3y8vJSQEBAydwIAAAAAAC4LdzU5paXbN68uahzAAAM9OCDD6p8+fLX7I+IiNCyZcv0+eefq2LFirY1uc1ms8qXLy+z2axBgwYpMjJSPj4+8vLy0vDhw2WxWBQUFCRJ6tChgwICAtSnTx9Nnz5dycnJGjt2rCIiIuTm5lYi9wkAAAAAAG4PhSp8P/TQQ0Xy4tu2bdPrr7+u+Ph4JSUl6dNPP1X37t1t/VarVePHj9f8+fN15swZ3X///Zo7d67q169vG5OWlqbhw4fryy+/lJOTk8LDw/X222/L09OzSDICQFmX9//bu/+oqOrE/+OvGfkp6KCmKImKPzZtE+3oLrJpW0JrWFrC/sh180cdrVaoRNtkM1FKLGrVRVH7Yf7o6LFyWTerdXfD0jT8kZiZmkpRuCnYOgsorgjMfP/o03yd0IpxmMtcno9zOMf7ft+ZXtOdc8/xxdv3dThUXFysU6dOyeFwuM3deOONkqS33nrrO99j2bJlkqSbbrrJbXzlypWaOHGiJGnhwoWu+3BNTY1GjBihpUuXus5t1aqV3njjDT3wwAOKj49XWFiYJkyYoKysrCv8hAAAAAAAAO48Kr4l6b333tNzzz2nzz77TK+99pquvvpqvfzyy4qJidHQoUN/0HtUV1drwIABuueee5ScnNxgPicnR7m5uVq9erViYmL0+OOPa8SIETp06JBCQkIkSePGjdPJkyf1r3/9S7W1tZo0aZKmTJmidevWefrRAMA0du7cqd/+9rf64osv5HQ63eYsFovq6+t/0Pt8+7WXEhISory8POXl5V32nO7du39vyQ4AAAAAAHClPCq+//KXv+juu+/WuHHjVFRUpJqaGklSZWWlsrOzf3CpkZSUpKSkpEvOOZ1OLVq0SLNmzdIdd9whSVqzZo0iIyO1ceNG3XXXXTp8+LA2b96sPXv2aPDgwZKkxYsXa+TIkXr22WcVFRXlyccDANO4//77NXjwYL355pvq0qWLLBaL0ZEAUxr0yBqjI8AH9j4z3ugIAAAAAH4gjx5u+eSTT2r58uV64YUXFBgY6Bq/4YYbVFRU5JVgJSUlKisrU2JiomvMZrMpLi5OhYWFkqTCwkJFRES4Sm9JSkxMlNVq1a5duy773jU1NaqqqnL7AQAzOnbsmLKzs9WvXz9FRETIZrO5/QAAAAAAAJiRR8X3kSNHXPvCXsxms6miouJKM0mS68FpkZGRbuORkZGuubKyMnXq1MltPiAgQO3bt3edcynz5893K36io6O9khkAmpu4uDgVFxcbHQMAAAAAAMCnPNrqpHPnziouLlaPHj3cxrdv366ePXt6I1eTysjIUHp6uuu4qqqK8huAKaWlpWn69OkqKytT//793f6VjiTFxsYalAwAAAAAAKDpeFR8T548WQ899JBeeuklWSwWnThxQoWFhZoxY4Yef/xxrwTr3LmzJKm8vFxdunRxjZeXl2vgwIGuc06dOuX2urq6OtntdtfrLyU4OFjBwcFeyQkAzVlKSook6Z577nGNWSwWOZ3ORj3cEgAAAAAAwJ94VHzPnDlTDodDCQkJOnfunG688UYFBwdrxowZSktL80qwmJgYde7cWQUFBa6iu6qqSrt27dIDDzwgSYqPj1dFRYX27t2rQYMGSZK2bNkih8OhuLg4r+QAAH9WUlJidAQAAAAAAACf86j4tlgseuyxx/TII4+ouLhYZ8+e1bXXXqvw8PBGvc/Zs2fd9p4tKSnRhx9+qPbt26tbt256+OGH9eSTT6pPnz6KiYnR448/rqioKN15552SpH79+unWW2/V5MmTtXz5ctXW1io1NVV33XWXoqKiPPloAGAq3bt3NzoCAAAAAACAz3lUfH8jKChIbdq0UZs2bRpdekvSBx98oJtvvtl1/M2+2xMmTNCqVav0hz/8QdXV1ZoyZYoqKio0dOhQbd68WSEhIa7XrF27VqmpqUpISJDValVKSopyc3Ov5GMBgOkcOnRIpaWlunDhgtv46NGjDUoEAAAAAADQdDwqvuvq6jR37lzl5ubq7NmzkqTw8HClpaUpMzOzwcPTLuemm26S0+m87LzFYlFWVpaysrIue0779u21bt26xn0AAGghPvvsM40ZM0YHDhxw7e0tfX1/lcQe3wAAAAAAwJSsnrwoLS1Nzz//vHJycrRv3z7t27dPOTk5WrFihR588EFvZwQAeOihhx5STEyMTp06pdatW+vgwYPatm2bBg8erHfffdfoeAAAAAAAAE3CoxXf69at0/r165WUlOQai42NVXR0tMaOHatly5Z5LSAAwHOFhYXasmWLrrrqKlmtVlmtVg0dOlTz58/Xgw8+qH379hkdEQAAAAAAwOs8WvEdHBysHj16NBiPiYlRUFDQlWYCAHhJfX292rRpI0m66qqrdOLECUlfP/TyyJEjRkYDAAAAAABoMh4V36mpqXriiSdUU1PjGqupqdG8efOUmprqtXAAgCtz3XXXaf/+/ZKkuLg45eTkaMeOHcrKylLPnj0NTgcAAAAAANA0PNrqZN++fSooKFDXrl01YMAASdL+/ft14cIFJSQkKDk52XVufn6+d5ICABpt1qxZqq6uliRlZWXp9ttv17Bhw9ShQwe98sorBqcDAAAAAABoGh4V3xEREUpJSXEbi46O9kogAID3jBgxwvXn3r1765NPPpHdble7du1ksVgMTAYAAAAAANB0PCq+V65c6e0cAIAm9u9//1uS1LVrV4OTAAAAAAAANC2P9vj+xldffaXt27dr+/bt+uqrr7yVCQDgJQ6HQ1lZWbLZbOrevbu6d++uiIgIPfHEE3I4HEbHAwAAAAAAaBIerfiurq5WWlqa1qxZ4ypOWrVqpfHjx2vx4sVq3bq1V0MCADzz2GOPacWKFXrqqad0ww03SJK2b9+uOXPm6Pz585o3b57BCQEAAAAAALzPoxXf6enp2rp1qzZt2qSKigpVVFTob3/7m7Zu3arp06d7OyMAwEOrV6/Wiy++qAceeECxsbGKjY3V73//e73wwgtatWqV0fEAAAAAAACahEcrvv/yl79ow4YNuummm1xjI0eOVGhoqH79619r2bJl3soHALgCdrtdffv2bTDet29f2e12AxIBAAAAAAA0PY9WfJ87d06RkZENxjt16qRz585dcSgAgHcMGDBAS5YsaTC+ZMkSxcbGGpAIAAAAAACg6Xm04js+Pl6ZmZlas2aNQkJCJEn/+9//NHfuXMXHx3s1IADAczk5Obrtttv09ttvu+7PhYWFOn78uN566y2D0wEAAAAAADQNj1Z8L1q0SDt27FDXrl2VkJCghIQERUdH6/3339ef//xnb2cEAHjo5z//uY4ePaoxY8a4nsmQnJysgwcP6uWXXzY6HgAAAAAAQJPwaMV3//79dezYMa1du1affPKJJGns2LEaN26cQkNDvRoQAHBloqKiNG/ePLex/fv3a8WKFXr++ecNSgUAAAAAANB0Gl1819bWqm/fvnrjjTc0efLkpsgEAAAAAAAAAIDHGr3VSWBgoM6fP98UWQAAAAAAAAAAuGIe7fE9depUPf3006qrq/N2HgAAAAAAAAAArohHe3zv2bNHBQUF+uc//6n+/fsrLCzMbT4/P98r4QAAnklOTv7O+YqKCt8EAQAAAAAAMIBHxXdERIRSUlK8nQUA4CU2m+1758ePH++jNAAAAAAAAL7VqOLb4XDomWee0dGjR3XhwgUNHz5cc+bMUWhoaFPlAwB4YOXKlUZHAAAAAAAAMEyj9vieN2+e/vjHPyo8PFxXX321cnNzNXXq1KbKBgAAAAAAAABAozWq+F6zZo2WLl2qf/zjH9q4caM2bdqktWvXyuFwNFU+AAAAAAAAAAAapVHFd2lpqUaOHOk6TkxMlMVi0YkTJ7weDAAAAAAAAAAATzSq+K6rq1NISIjbWGBgoGpra70aCgAAAAAAAAAATzXq4ZZOp1MTJ05UcHCwa+z8+fO6//77FRYW5hrLz8/3XkIAAAAAAAAAABqhUcX3hAkTGoz97ne/81oYAAAAAAAAAACuVKOK75UrVzZVDgAAAAAAAAAAvKJRe3wDAAAAAAAAANDcUXwDAAAAAAAAAEyF4hsA8L22bdumUaNGKSoqShaLRRs3bnSbdzqdmj17trp06aLQ0FAlJibq2LFjbufY7XaNGzdObdu2VUREhO69916dPXvWh58CAAAAAAC0FBTfAIDvVV1drQEDBigvL++S8zk5OcrNzdXy5cu1a9cuhYWFacSIETp//rzrnHHjxungwYP617/+pTfeeEPbtm3TlClTfPURAAAAAABAC9Koh1sCAFqmpKQkJSUlXXLO6XRq0aJFmjVrlu644w5J0po1axQZGamNGzfqrrvu0uHDh7V582bt2bNHgwcPliQtXrxYI0eO1LPPPquoqKhLvndNTY1qampcx1VVVV7+ZAAAAAAAwIxY8Q0AuCIlJSUqKytTYmKia8xmsykuLk6FhYWSpMLCQkVERLhKb0lKTEyU1WrVrl27Lvve8+fPl81mc/1ER0c33QcBAAAAAACm0ayL7zlz5shisbj99O3b1zV//vx5TZ06VR06dFB4eLhSUlJUXl5uYGIAaHnKysokSZGRkW7jkZGRrrmysjJ16tTJbT4gIEDt27d3nXMpGRkZqqysdP0cP37cy+kBAAAAAIAZNfutTn784x/r7bffdh0HBPz/yNOmTdObb76p1157TTabTampqUpOTtaOHTuMiAoA8LLg4GAFBwcbHQMAAAAAAPiZZl98BwQEqHPnzg3GKysrtWLFCq1bt07Dhw+XJK1cuVL9+vXTzp07NWTIEF9HBYAW6Zt7dHl5ubp06eIaLy8v18CBA13nnDp1yu11dXV1stvtl7zHAwAAAAAAXIlmvdWJJB07dkxRUVHq2bOnxo0bp9LSUknS3r17VVtb67anbN++fdWtWzfXnrKXU1NTo6qqKrcfAIBnYmJi1LlzZxUUFLjGqqqqtGvXLsXHx0uS4uPjVVFRob1797rO2bJlixwOh+Li4nyeGQAAAAAAmFuzXvEdFxenVatW6ZprrtHJkyc1d+5cDRs2TB9//LHKysoUFBSkiIgIt9dcvKfs5cyfP19z585twuQAYC5nz55VcXGx67ikpEQffvih2rdvr27duunhhx/Wk08+qT59+igmJkaPP/64oqKidOedd0qS+vXrp1tvvVWTJ0/W8uXLVVtbq9TUVN11112Kiooy6FMBAAAAAACzatbFd1JSkuvPsbGxiouLU/fu3fXqq68qNDTU4/fNyMhQenq667iqqkrR0dFXlBUAzOyDDz7QzTff7Dr+5h46YcIErVq1Sn/4wx9UXV2tKVOmqKKiQkOHDtXmzZsVEhLies3atWuVmpqqhIQEWa1WpaSkKDc31+efBQAAAAAAmF+zLr6/LSIiQj/60Y9UXFysW265RRcuXFBFRYXbqu/y8vLv3S+Wh6UBQOPcdNNNcjqdl523WCzKyspSVlbWZc9p37691q1b1xTxAAAAAAAA3DT7Pb4vdvbsWX366afq0qWLBg0apMDAQLc9ZY8cOaLS0lLXnrIAAAAAAAAAgJanWa/4njFjhkaNGqXu3bvrxIkTyszMVKtWrTR27FjZbDbde++9Sk9PV/v27dW2bVulpaUpPj5eQ4YMMTo6AAAAAAAAAMAgzbr4/ve//62xY8fq9OnT6tixo4YOHaqdO3eqY8eOkqSFCxe69omtqanRiBEjtHTpUoNTAwAAAAAAAACM1KyL7/Xr13/nfEhIiPLy8pSXl+ejRAAAAAAAAACA5s6v9vgGAAAAAAAAAOD7UHwDAAAAAAAAAEyF4hsAAAAAAAAAYCoU3wAAAAAAAAAAU6H4BgAAAAAAAACYCsU3AAAAAAAAAMBUKL4BAAAAAAAAAKZC8Q0AAAAAAAAAMBWKbwAAAAAAAACAqVB8AwAAAAAAAABMheIbAAAAAAAAAGAqFN8AAAAAAAAAAFOh+AYAAAAAAAAAmArFNwAAAAAAAADAVCi+AQAAAAAAAACmQvENAAAAAAAAADAVim8AAAAAAAAAgKlQfAMAAAAAAAAATIXiGwAAAAAAAABgKhTfAAAAAAAAAABTofgGAAAAAAAAAJgKxTcAAAAAAAAAwFQovgEAAAAAAAAApkLxDQAAAAAAAAAwFYpvAAAAAAAAAICpUHwDAAAAAAAAAEyF4hsAAAAAAAAAYCoU3wAAAAAAAAAAU6H4BgAAAAAAAACYCsU3AAAAAAAAAMBUKL4BAAAAAAAAAKZC8Q0AAAAAAAAAMBWKbwAAAAAAAACAqVB8AwAAAAAAAABMxTTFd15ennr06KGQkBDFxcVp9+7dRkcCAFwC92sAAAAAANDUTFF8v/LKK0pPT1dmZqaKioo0YMAAjRgxQqdOnTI6GgDgItyvAQAAAACAL5ii+F6wYIEmT56sSZMm6dprr9Xy5cvVunVrvfTSS0ZHAwBchPs1AAAAAADwhQCjA1ypCxcuaO/evcrIyHCNWa1WJSYmqrCw8JKvqampUU1Njeu4srJSklRVVfW9/736mv9dYWL8kP/PjcE1uXJck+bnh1yTb85xOp1NHccrfH2/vhS+m+bn7fvZD8V3q2Xw9Pvlb/drAAAAwAz8vvj+z3/+o/r6ekVGRrqNR0ZG6pNPPrnka+bPn6+5c+c2GI+Ojm6SjHBnW3y/0RHwLVyT5qcx1+TMmTOy2WxNmMY7uF/DF7ifoSld6ffLX+7XAAAAgBn4ffHtiYyMDKWnp7uOHQ6H7Ha7OnToIIvFYmCyK1NVVaXo6GgdP35cbdu2NToOxDVpjsx0TZxOp86cOaOoqCijozQZs96vfcFM33U0P3y/Gqcl3K8BAACA5sbvi++rrrpKrVq1Unl5udt4eXm5OnfufMnXBAcHKzg42G0sIiKiqSL6XNu2bflLaDPDNWl+zHJN/GnlIPdrY5jlu47mie/XD+dP92sAAADADPz+4ZZBQUEaNGiQCgoKXGMOh0MFBQWKj483MBkA4GLcrwEAAAAAgK/4/YpvSUpPT9eECRM0ePBg/fSnP9WiRYtUXV2tSZMmGR0NAHAR7tcAAAAAAMAXTFF8/+Y3v9FXX32l2bNnq6ysTAMHDtTmzZsbPEDN7IKDg5WZmdlgWwAYh2vS/HBNjMX92nf4rqMp8f0CAAAA0NxZnE6n0+gQAAAAAAAAAAB4i9/v8Q0AAAAAAAAAwMUovgEAAAAAAAAApkLxDQAAAAAAAAAwFYpvAAD82IkTJ4yOAAAAAABAs0PxDQCAH/vxj3+sdevWGR0DAAAAAIBmheIbAAA/Nm/ePN1333361a9+JbvdbnQcAAAAAACaBYvT6XQaHQJXxuFwqLi4WKdOnZLD4XCbu/HGGw1KBQDwlZKSEt177706dOiQXnjhBY0aNcroSAAAAAAAGIri28/t3LlTv/3tb/XFF1/o25fSYrGovr7eoGSA8ZKTk3/wufn5+U2YBPCNJUuWaNq0aerXr58CAgLc5oqKigxKBX9ntVplsVi+8xyLxaK6ujofJQIAAACA7xfw/aegObv//vs1ePBgvfnmm+rSpcv3/sUUvlFeXq4ZM2aooKBAp06davBLCX4h4Rs2m83oCIDPfPHFF8rPz1e7du10xx13NCi+AU/99a9/vexcYWGhcnNzG/yLMwAAAAAwGiu+/VxYWJj279+v3r17Gx0FF0lKSlJpaalSU1Mv+QuJO+64w6BkAMzohRde0PTp05WYmKjnnntOHTt2NDoSTO7IkSOaOXOmNm3apHHjxikrK0vdu3c3OhYAAAAAuLAczM/FxcWpuLiY4ruZ2b59u9577z0NHDjQ6CgATO7WW2/V7t27tWTJEo0fP97oODC5EydOKDMzU6tXr9aIESP04Ycf6rrrrjM6FgAAAAA0QPHt59LS0jR9+nSVlZWpf//+CgwMdJuPjY01KFnLFh0d3WB7Exhvw4YNevXVV1VaWqoLFy64zbH/MfxVfX29PvroI3Xt2tXoKDCxyspKZWdna/HixRo4cKAKCgo0bNgwo2MBAAAAwGWx1Ymfs1qtDcYsFoucTicPtzTQP//5T/3pT3/Sc889px49ehgdB5Jyc3P12GOPaeLEiXr++ec1adIkffrpp9qzZ4+mTp2qefPmGR0RAJqlnJwcPf300+rcubOys7PZrgsAAACAX6D49nNffPHFd86z36Yx2rVrp3Pnzqmurk6tW7dusBLfbrcblKzl6tu3rzIzMzV27Fi1adNG+/fvV8+ePTV79mzZ7XYtWbLE6IgA0CxZrVaFhoYqMTFRrVq1uux5+fn5PkwFAAAAAN+NrU78HMV287Ro0SKjI+BbSktL9bOf/UySFBoaqjNnzkiS7r77bg0ZMoTiGwAuY/z48Q0e0gwAAAAAzR3Ft0kcOnTokvsWjx492qBELduECROMjoBv6dy5s+x2u7p3765u3bpp586dGjBggEpKStiPHQC+w6pVq4yOAAAAAACNRvHt5z777DONGTNGBw4ccO3tLcm1Mos9vo13/vz5Br+QaNu2rUFpWq7hw4fr9ddf1/XXX69JkyZp2rRp2rBhgz744AMlJycbHQ8AAAAAAABexB7ffm7UqFFq1aqVXnzxRcXExGj37t06ffq0pk+frmeffVbDhg0zOmKLVF1drUcffVSvvvqqTp8+3WCeX0j4nsPhkMPhUEDA17/vW79+vd5//3316dNH9913n4KCggxOCAAAAAAAAG+h+PZzV111lbZs2aLY2FjZbDbt3r1b11xzjbZs2aLp06dr3759RkdskaZOnap33nlHTzzxhO6++27l5eXpyy+/1HPPPaennnpK48aNMzpii1JXV6fs7Gzdc8896tq1q9FxAAAAAAAA0MSsRgfAlamvr1ebNm0kfV2CnzhxQtLXD708cuSIkdFatE2bNmnp0qVKSUlRQECAhg0bplmzZik7O1tr1641Ol6LExAQoJycHNXV1RkdBQAAAAAAAD5A8e3nrrvuOu3fv1+SFBcXp5ycHO3YsUNZWVnq2bOnwelaLrvd7vr/37ZtW9ntdknS0KFDtW3bNiOjtVgJCQnaunWr0TEAAAAAAADgAzzc0s/NmjVL1dXVkqSsrCzdfvvtGjZsmDp06KBXXnnF4HQtV8+ePVVSUqJu3bqpb9++evXVV/XTn/5UmzZtUkREhNHxWqSkpCTNnDlTBw4c0KBBgxQWFuY2P3r0aIOSAQAAAAAAwNvY49uE7Ha72rVrJ4vFYnSUFmvhwoVq1aqVHnzwQb399tsaNWqUnE6namtrtWDBAj300ENGR2xxrNbL/wMXi8XCA0cBAAAAAABMhOLbRI4fPy5Jio6ONjgJvu3zzz9XUVGRevfurdjYWKPjAAAAAAAAAKZG8e3n6urqNHfuXOXm5urs2bOSpPDwcKWlpSkzM1OBgYEGJwQAAAAAAAAA32KPbz+Xlpam/Px85eTkKD4+XpJUWFioOXPm6PTp01q2bJnBCVuugoICLVy4UIcPH5Yk9evXTw8//LASExMNTtYyZWVlfef87NmzfZQEAAAAAAAATY0V337OZrNp/fr1SkpKcht/6623NHbsWFVWVhqUrGVbunSpHnroIf3yl790/UJi586d2rBhgxYuXKipU6canLDluf76692Oa2trVVJSooCAAPXq1UtFRUUGJQMAAAAAAIC3UXz7uU6dOmnr1q3q16+f2/jhw4d144036quvvjIoWcvWtWtXzZw5U6mpqW7jeXl5ys7O1pdffmlQMlysqqpKEydO1JgxY3T33XcbHQcAAAAAAABeQvHt57KysvTJJ59o5cqVCg4OliTV1NTo3nvvVZ8+fZSZmWlwwpYpPDxcH374oXr37u02fuzYMV1//fWu/dhhvAMHDmjUqFH6/PPPjY4CAAAAAAAAL2GPbz+UnJzsdvz222+ra9euGjBggCRp//79unDhghISEoyIB0mjR4/WX//6Vz3yyCNu43/72990++23G5QKl1JZWcmWQAAAAAAAACZD8e2HbDab23FKSorbcXR0tC/j4P/k5ua6/nzttddq3rx5evfdd932+N6xY4emT59uVMQW7eLrI0lOp1MnT57Uyy+/rFtvvdWgVAAAAAAAAGgKbHXix5xOp44fP66OHTsqNDTU6DgtXkxMzA86z2Kx6LPPPmviNPi2b18fq9Wqjh07avjw4crIyFCbNm0MSgYAAAAAAABvo/j2Yw6HQyEhITp48KD69OljdBzA75w/f155eXl65plnVFZWZnQcAAAAAAAAeInV6ADwnNVqVZ8+fXT69Gmjo+AitbW16tWrlw4fPmx0FOjrh71mZGRo8ODBuuGGG7Rx40ZJ0sqVK9WrVy/9+c9/1rRp04wNCQAAAAAAAK+i+PZzTz31lB555BF9/PHHRkfB/wkMDNT58+eNjoH/M3v2bC1btkw9evRQSUmJfvWrX2nKlClauHCh/vSnP6mkpESPPvqo0TEBAAAAAADgRWx14ufatWunc+fOqa6uTkFBQQ32+rbb7QYla9mys7N19OhRvfjiiwoI4BmyRurZs6cWLVqk0aNH6+OPP1ZsbKwmTpyoFStWyGKxGB0PAAAAAAAATYDi28+tXr36O+cnTJjgoyS42JgxY1RQUKDw8HD1799fYWFhbvP5+fkGJWt5goKCVFJSoquvvlqSFBoaqt27d6t///4GJwMAAAAAAEBTYSmqn6PYbp4iIiKUkpJidAxIqq+vV1BQkOs4ICBA4eHhBiYCAAAAAABAU2PFt58rLS39zvlu3br5KAnQPFmtViUlJSk4OFiStGnTJg0fPpxV+AAAAAAAACZG8e3nrFbrd+5TXF9f78M0aNeu3SWvh81m049+9CPNmDFDt9xyiwHJWq5Jkyb9oPNWrlzZxEkAAAAAAADgKxTffm7//v1ux7W1tdq3b58WLFigefPmKTk52aBkLdPl9lyvqKjQ3r179corr2jDhg0aNWqUj5MBAAAAAAAALQfFt0m9+eabeuaZZ/Tuu+8aHQUXWbBggTZs2KD333/f6CgAAAAAAACAaVF8m1RxcbEGDBig6upqo6PgIkePHtWQIUNkt9uNjgIAAAAAAACYVoDRAXBlqqqq3I6dTqdOnjypOXPmqE+fPgalwuXU1NQoKCjI6BgAAAAAAACAqVF8+7mIiIgGD1N0Op2Kjo7W+vXrDUqFy1mxYoUGDhxodAwAAAAAAADA1Ci+/dw777zjdmy1WtWxY0f17t1bAQFcXl9LT0+/5HhlZaWKiop09OhRbdu2zcepAAAAAAAAgJaFPb4BL7r55psvOd62bVtdc801euCBBxQTE+PjVAAAAAAAAEDLQvHth15//XUlJSUpMDBQr7/++neeO3r0aB+lAgAAAAAAAIDmgeLbD1mtVpWVlalTp06yWq2XPc9isai+vt6HyQAAAAAAAADAeBTfAAAAAAAAAABTufxyYQAAAAAAAAAA/FCA0QFw5fbs2aN33nlHp06dksPhcJtbsGCBQakAAAAAAAAAwBgU334uOztbs2bN0jXXXKPIyEhZLBbX3MV/BgAAAAAAAICWgj2+/VxkZKSefvppTZw40egoAAAAAAAAANAssMe3n7NarbrhhhuMjgEAAAAAAAAAzQbFt5+bNm2a8vLyjI4BAAAAAAAAAM0GW534OYfDodtuu01Hjx7Vtddeq8DAQLf5/Px8g5IBAAAAAAAAgDF4uKWfe/DBB/XOO+/o5ptvVocOHXigJQAAAAAAAIAWjxXffq5NmzZav369brvtNqOjAAAAAAAAAECzwB7ffq59+/bq1auX0TEAAAAAAAAAoNmg+PZzc+bMUWZmps6dO2d0FAAAAAAAAABoFtjqxM9df/31+vTTT+V0OtWjR48GD7csKioyKBkAAAAAAAAAGIOHW/q5O++80+gIAAAAAAAAANCssOIbAAAAAAAAAGAq7PFtAhUVFXrxxReVkZEhu90u6estTr788kuDkwEAAAAAAACA77Hi28999NFHSkxMlM1m0+eff64jR46oZ8+emjVrlkpLS7VmzRqjIwIAAAAAAACAT7Hi28+lp6dr4sSJOnbsmEJCQlzjI0eO1LZt2wxMBgAAAAAAAADGoPj2c3v27NF9993XYPzqq69WWVmZAYkAAAAAAAAAwFgU334uODhYVVVVDcaPHj2qjh07GpAIAAAAAAAAAIxF8e3nRo8eraysLNXW1kqSLBaLSktL9eijjyolJcXgdAAAAAAAAADgezzc0s9VVlbql7/8pT744AOdOXNGUVFROnnypOLj4/X3v/9dYWFhRkcEAAAAAAAAAJ+i+DaJ7du366OPPtLZs2c1aNAgJSQkGB0JAAAAAAAAAAzBVid+qrCwUG+88YbreOjQoQoLC9PSpUs1duxYTZkyRTU1NQYmBAAAAAAAAABjUHz7qaysLB08eNB1fODAAU2ePFm33HKLZs6cqU2bNmn+/PkGJgQAAAAAAAAAY7DViZ/q0qWLNm3apMGDB0uSHnvsMW3dulXbt2+XJL322mvKzMzUoUOHjIwJAAAAAAAAAD7Him8/9d///leRkZGu461btyopKcl1/JOf/ETHjx83IhoAAAAAAAAAGIri209FRkaqpKREknThwgUVFRVpyJAhrvkzZ84oMDDQqHgAAAAAAAAAYBiKbz81cuRIzZw5U++9954yMjLUunVrDRs2zDX/0UcfqVevXgYmBAAAAAAAAABjBBgdAJ554oknlJycrJ///OcKDw/X6tWrFRQU5Jp/6aWX9Itf/MLAhAAAAAAAAABgDB5u6ecqKysVHh6uVq1auY3b7XaFh4e7leEAAAAAAAAA0BJQfAMAAAAAAAAATIU9vgEAAAAAAAAApkLxDQAAAAAAAAAwFYpvAAAAAAAAAICpUHwDAAAAAAAAAEyF4hsAAAAAAAAAYCoU3wAAAAAAAAAAU6H4BgAAAAAAAACYyv8Dri4T7sVJ1E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data:image/png;base64,iVBORw0KGgoAAAANSUhEUgAABb4AAAI/CAYAAAC4UM+LAAAAOXRFWHRTb2Z0d2FyZQBNYXRwbG90bGliIHZlcnNpb24zLjcuMSwgaHR0cHM6Ly9tYXRwbG90bGliLm9yZy/bCgiHAAAACXBIWXMAAA9hAAAPYQGoP6dpAACelklEQVR4nOzdeVTV1f7/8dcBBBTkICqQOaeppKZiyrGyUhKVnOD+0jLntAytJE251zRHzErLRC1zvGWmZpOZQzhdFU1xIjUrs7ArQ0mClILA+f3h9Xw94oAIfOD4fKz1WYvP3pvPeX3Wwo+HN/vsbbJarVYBAAAAAAAAAOAgnIwOAAAAAAAAAABAUaLwDQAAAAAAAABwKBS+AQAAAAAAAAAOhcI3AAAAAAAAAMChUPgGAAAAAAAAADgUCt8AAAAAAAAAAIdC4RsAAAAAAAAA4FAofAMAAAAAAAAAHAqFbwAAAAAAAACAQ3ExOkBpkJeXp1OnTqlixYoymUxGxwGAArFarTp79qyqVasmJ6fb4++YPK8BlEW32/OaZzWAsornNQCUDQV+XlthPXnypFUSBwcHR5k8Tp48WaLPzOjoaKsk6wsvvGBrO3funPW5556z+vj4WD08PKxhYWHW5ORku+/79ddfrZ07d7aWL1/eWrVqVevIkSOtFy5cuKnX5nnNwcFRlo+Sfl4bhWc1BwdHWT94XnNwcHCUjeNGz2tDZ3y/+uqrmjBhgl1bgwYN9P3330uSzp8/r5deeknLly9XVlaWQkJCNGfOHPn5+dnGJyYmaujQodq8ebM8PT3Vr18/RUdHy8Wl4LdWsWJFSdLJkyfl5eVVBHcGAMUvIyNDNWrUsD3DSsKePXv07rvvqmnTpnbtI0aM0FdffaWVK1fKbDZr2LBhCgsL044dOyRJubm5Cg0Nlb+/v3bu3KmkpCT17dtX5cqV09SpUwv8+jyvAZRFRjyvjcSzGkBZVVLPa2ohAHBrCvq8Nnypk3vuuUfffPON7fzyh3RJFVIufaTHy8uLhz2AMqekPpaYmZmp3r17a/78+Zo8ebKtPT09XQsWLNCyZcvUrl07SdKiRYvUqFEj7dq1S0FBQdqwYYOOHDmib775Rn5+fmrWrJkmTZqk0aNH69VXX5Wrq2uBMvC8BlCW3S4fI+dZDaCsK4nnNbUQALh1N3peG75olYuLi/z9/W1HlSpVJP1fIWXGjBlq166dAgMDtWjRIu3cuVO7du2SJFsh5YMPPlCzZs3UqVMnTZo0STExMcrOzjbytgDA4URERCg0NFTBwcF27fHx8bpw4YJde8OGDVWzZk3FxcVJkuLi4tSkSRO7WSohISHKyMjQ4cOHr/maWVlZysjIsDsAAACAso5aCAAUP8ML3z/++KOqVaumunXrqnfv3kpMTJREIQUASpPly5dr3759io6OzteXnJwsV1dXeXt727X7+fkpOTnZNubyZ/Wl/kt91xIdHS2z2Ww7atSocYt3AgAAABiPWggAFD9DC9+tW7fW4sWLtW7dOs2dO1cnTpzQgw8+qLNnz1JIAYBS4uTJk3rhhRf04Ycfyt3dvURfOyoqSunp6bbj5MmTJfr6AAAAQFGjFgIAJcPQNb47depk+7pp06Zq3bq1atWqpRUrVqh8+fLF9rpRUVGKjIy0nV9aEB0AkF98fLxSU1PVokULW1tubq62bdum2bNna/369crOztaZM2fs3qCnpKTI399fkuTv769vv/3W7ropKSm2vmtxc3OTm5tbEd4NAAAAYCxqIQBQMgxf6uRy3t7euvvuu/XTTz/J39/fVki53JWFlEuFk8v7L/Vdi5ubm23zBjZxAIDra9++vRISEnTgwAHb0bJlS/Xu3dv2dbly5RQbG2v7nmPHjikxMVEWi0WSZLFYlJCQoNTUVNuYjRs3ysvLSwEBASV+TwAAAEBpQS0EAIpHqSp8Z2Zm6vjx47rjjjsUGBhIIQUASoGKFSuqcePGdoeHh4cqV66sxo0by2w2a9CgQYqMjNTmzZsVHx+vAQMGyGKxKCgoSJLUoUMHBQQEqE+fPjp48KDWr1+vsWPHKiIighndAAAAuK1RCwGA4mHoUicjR45Uly5dVKtWLZ06dUrjx4+Xs7OznnjiCbtCio+Pj7y8vDR8+PBrFlKmT5+u5ORkCikAYICZM2fKyclJ4eHhysrKUkhIiObMmWPrd3Z21po1azR06FBZLBZ5eHioX79+mjhxooGpAQAAgJJHLQQASoahhe/ffvtNTzzxhE6fPq2qVavqgQce0K5du1S1alVJZaeQEjhqaYm+Hkpe/Ot9jY4AlCpbtmyxO3d3d1dMTIxiYmKu+T21atXS2rVriznZ9fG8dnw8rwHHwPPa8fG8xu3MUWohEs/r2wHPa5Rlhha+ly9fft3+slJIAQAAAAAAKAhqIQBQMkrVGt8AAAAAAAAAANwqCt8AAAAAAAAAAIdC4RsAAAAAAAAA4FAofAMAAAAAAAAAHAqFbwAAAAAAAACAQ6HwDQAAAAAAAABwKBS+AQAAAAAAAAAOhcI3AAAAAAAAAMChUPgGAAAAAAAAADgUCt8AAAAAAAAAAIdC4RsAAAAAAAAA4FAofAMAAAAAAAAAHAqFbwAAAAAAAACAQ6HwDQAAAAAAAABwKBS+AQAAAAAAAAAOhcI3AAAAAAAAAMChUPgGAAAAAAAAADgUCt8AAAAAAAAAAIdC4RsAAAAAAAAA4FAofAMAAAAAAAAAHAqFbwAAAAAAAACAQ6HwDQAAAAAAAABwKBS+AQAAAAAAAAAOhcI3AAAA4ICmTZsmk8mkF1980dZ2/vx5RUREqHLlyvL09FR4eLhSUlLsvi8xMVGhoaGqUKGCfH19NWrUKOXk5JRwegAAAODWUPgGAAAAHMyePXv07rvvqmnTpnbtI0aM0JdffqmVK1dq69atOnXqlMLCwmz9ubm5Cg0NVXZ2tnbu3KklS5Zo8eLFGjduXEnfAgAAAHBLKHwDAAAADiQzM1O9e/fW/PnzValSJVt7enq6FixYoBkzZqhdu3YKDAzUokWLtHPnTu3atUuStGHDBh05ckQffPCBmjVrpk6dOmnSpEmKiYlRdnb2VV8vKytLGRkZdgcAAABgNArfAAAAgAOJiIhQaGiogoOD7drj4+N14cIFu/aGDRuqZs2aiouLkyTFxcWpSZMm8vPzs40JCQlRRkaGDh8+fNXXi46Oltlsth01atQohrsCAAAAbg6FbwAAAMBBLF++XPv27VN0dHS+vuTkZLm6usrb29uu3c/PT8nJybYxlxe9L/Vf6ruaqKgopaen246TJ08WwZ0AAAAAt8bF6AAAAAAAbt3Jkyf1wgsvaOPGjXJ3dy+x13Vzc5Obm1uJvR4AAABQEMz4BgAAABxAfHy8UlNT1aJFC7m4uMjFxUVbt27VrFmz5OLiIj8/P2VnZ+vMmTN235eSkiJ/f39Jkr+/v1JSUvL1X+oDAAAAygoK3wAAAIADaN++vRISEnTgwAHb0bJlS/Xu3dv2dbly5RQbG2v7nmPHjikxMVEWi0WSZLFYlJCQoNTUVNuYjRs3ysvLSwEBASV+TwAAAEBhlZrC97Rp02QymfTiiy/a2s6fP6+IiAhVrlxZnp6eCg8PzzcDJTExUaGhoapQoYJ8fX01atQo5eTklHB6AAAAwFgVK1ZU48aN7Q4PDw9VrlxZjRs3ltls1qBBgxQZGanNmzcrPj5eAwYMkMViUVBQkCSpQ4cOCggIUJ8+fXTw4EGtX79eY8eOVUREBMuZAEAxoR4CAMWjVBS+9+zZo3fffVdNmza1ax8xYoS+/PJLrVy5Ulu3btWpU6cUFhZm68/NzVVoaKiys7O1c+dOLVmyRIsXL9a4ceNK+hYAAACAUm/mzJl67LHHFB4errZt28rf31+rV6+29Ts7O2vNmjVydnaWxWLRU089pb59+2rixIkGpgYAx0U9BACKj+GbW2ZmZqp3796aP3++Jk+ebGtPT0/XggULtGzZMrVr106StGjRIjVq1Ei7du1SUFCQNmzYoCNHjuibb76Rn5+fmjVrpkmTJmn06NF69dVX5erqetXXzMrKUlZWlu08IyOjeG8SAAAAMMCWLVvszt3d3RUTE6OYmJhrfk+tWrW0du3aYk4GADCiHgIAtxPDZ3xHREQoNDRUwcHBdu3x8fG6cOGCXXvDhg1Vs2ZNxcXFSZLi4uLUpEkT+fn52caEhIQoIyNDhw8fvuZrRkdHy2w2244aNWoU8V0BAAAAAABcW0nXQ7KyspSRkWF3AIAjM7TwvXz5cu3bt0/R0dH5+pKTk+Xq6ipvb2+7dj8/PyUnJ9vGXP6Qv9R/qe9aoqKilJ6ebjtOnjx5i3cCAAAAAABQMEbUQ5gECOB2Y9hSJydPntQLL7ygjRs3yt3dvURf283Njc15AAAAAABAiTOqHhIVFaXIyEjbeUZGBsVvAA7NsBnf8fHxSk1NVYsWLeTi4iIXFxdt3bpVs2bNkouLi/z8/JSdna0zZ87YfV9KSor8/f0lSf7+/vl2Nb50fmkMAAAAAABAaWFUPcTNzU1eXl52BwA4MsMK3+3bt1dCQoIOHDhgO1q2bKnevXvbvi5XrpxiY2Nt33Ps2DElJibKYrFIkiwWixISEpSammobs3HjRnl5eSkgIKDE7wkAAAAAAOB6qIcAQMkwbKmTihUrqnHjxnZtHh4eqly5sq190KBBioyMlI+Pj7y8vDR8+HBZLBYFBQVJkjp06KCAgAD16dNH06dPV3JyssaOHauIiAiWMgEAAAAAAKUO9RAAKBmGbm55IzNnztRjjz2m8PBwtW3bVv7+/lq9erWt39nZWWvWrJGzs7MsFoueeuop9e3bVxMnTjQwNQA4nrlz56pp06a2j0RaLBZ9/fXXtv7z588rIiJClStXlqenp8LDw/N99DIxMVGhoaGqUKGCfH19NWrUKOXk5JT0rQAAAAClHvUQALh1hs34vpotW7bYnbu7uysmJkYxMTHX/J5atWpp7dq1xZwMAG5v1atX17Rp01S/fn1ZrVYtWbJE3bp10/79+3XPPfdoxIgR+uqrr7Ry5UqZzWYNGzZMYWFh2rFjhyQpNzdXoaGh8vf3186dO5WUlKS+ffuqXLlymjp1qsF3BwAAABiLeggAFL1SVfgGAJROXbp0sTufMmWK5s6dq127dql69epasGCBli1bpnbt2kmSFi1apEaNGmnXrl0KCgrShg0bdOTIEX3zzTfy8/NTs2bNNGnSJI0ePVqvvvqqXF1djbgtAAAAAADgoEr1UicAgNInNzdXy5cv119//SWLxaL4+HhduHBBwcHBtjENGzZUzZo1FRcXJ0mKi4tTkyZN5OfnZxsTEhKijIwMHT58+JqvlZWVpYyMDLsDAAAAAADgRih8AwAKJCEhQZ6ennJzc9Ozzz6rTz/9VAEBAUpOTparq6u8vb3txvv5+Sk5OVmSlJycbFf0vtR/qe9aoqOjZTabbUeNGjWK9qYAAAAAAIBDovANACiQBg0a6MCBA9q9e7eGDh2qfv366ciRI8X6mlFRUUpPT7cdJ0+eLNbXAwAAAAAAjoE1vgEABeLq6qp69epJkgIDA7Vnzx69/fbb6tmzp7Kzs3XmzBm7Wd8pKSny9/eXJPn7++vbb7+1u15KSoqt71rc3Nzk5uZWxHcCAAAAAAAcHTO+AQCFkpeXp6ysLAUGBqpcuXKKjY219R07dkyJiYmyWCySJIvFooSEBKWmptrGbNy4UV5eXgoICCjx7AAAAEBBVapUST4+PgU6AAClBzO+AQA3FBUVpU6dOqlmzZo6e/asli1bpi1btmj9+vUym80aNGiQIiMj5ePjIy8vLw0fPlwWi0VBQUGSpA4dOiggIEB9+vTR9OnTlZycrLFjxyoiIoIZ3QAAACjV3nrrLdvXp0+f1uTJkxUSEmKb5BEXF6f169frlVdeMSghAOBqKHwDAG4oNTVVffv2VVJSksxms5o2bar169fr0UcflSTNnDlTTk5OCg8PV1ZWlkJCQjRnzhzb9zs7O2vNmjUaOnSoLBaLPDw81K9fP02cONGoWwIAAAAKpF+/fravw8PDNXHiRA0bNszW9vzzz2v27Nn65ptvNGLECCMiAgCugsI3AOCGFixYcN1+d3d3xcTEKCYm5ppjatWqpbVr1xZ1NAAAAKDErF+/Xq+99lq+9o4dO2rMmDEGJAIAXAtrfAMAAAAAABRA5cqV9fnnn+dr//zzz1W5cmUDEgEAroUZ3wAAAAAAAAUwYcIEPf3009qyZYtat24tSdq9e7fWrVun+fPnG5wOAHA5Ct8AAAAAAAAF0L9/fzVq1EizZs3S6tWrJUmNGjXS9u3bbYVwAEDpQOEbAAAAAACggFq3bq0PP/zQ6BgAgBtgjW8AAAAAAIACOn78uMaOHasnn3xSqampkqSvv/5ahw8fNjgZAOByFL4BAAAAAAAKYOvWrWrSpIl2796tTz75RJmZmZKkgwcPavz48QanAwBcjsI3AAAAAABAAYwZM0aTJ0/Wxo0b5erqamtv166ddu3aZWAyAMCVKHwDAAAAAAAUQEJCgnr06JGv3dfXV3/88YcBiQAA10LhGwAAAAAAoAC8vb2VlJSUr33//v268847DUgEALgWCt8AAAAAAAAF0KtXL40ePVrJyckymUzKy8vTjh07NHLkSPXt29foeACAy1D4BgAAAAAAKICpU6eqYcOGqlGjhjIzMxUQEKC2bduqTZs2Gjt2rNHxAACXcTE6AAAAAAAAQFng6uqq+fPn65VXXtF3332nzMxMNW/eXPXr1zc6GgDgChS+AQAAAAAACmDz5s165JFHVLNmTdWsWdPoOACA66DwDQAAAJQS2dnZSk1NVV5enl07xRUAKB06duyo6tWra8CAAerXr59q1KhhdCQAwDWwxjcAAABgsB9//FEPPvigypcvr1q1aqlOnTqqU6eOateurTp16hgdDwDwP//97381bNgwrVq1SnXr1lVISIhWrFih7Oxso6MBAK5A4RsAAAAwWP/+/eXk5KQ1a9YoPj5e+/bt0759+7R//37t27evwNeZO3eumjZtKi8vL3l5eclisejrr7+29Z8/f14RERGqXLmyPD09FR4erpSUFLtrJCYmKjQ0VBUqVJCvr69GjRqlnJycIrtXACjLqlSpohEjRujAgQPavXu37r77bj333HOqVq2ann/+eR08eNDoiACA/2GpEwAAAMBgBw4cUHx8vBo2bHhL16levbqmTZum+vXry2q1asmSJerWrZv279+ve+65RyNGjNBXX32llStXymw2a9iwYQoLC9OOHTskSbm5uQoNDZW/v7927typpKQk9e3bV+XKldPUqVOL4lYBwGG0aNFC/v7+qly5sqZNm6aFCxdqzpw5slgsmjdvnu655x6jIwLAbY0Z3wAAAIDBAgIC9Mcff9zydbp06aLOnTurfv36uvvuuzVlyhR5enpq165dSk9P14IFCzRjxgy1a9dOgYGBWrRokXbu3Kldu3ZJkjZs2KAjR47ogw8+ULNmzdSpUydNmjRJMTExfIwfAP7nwoULWrVqlTp37qxatWpp/fr1mj17tlJSUvTTTz+pVq1a+n//7/8ZHRMAbnsUvgEAAACDvfbaa3r55Ze1ZcsWnT59WhkZGXZHYeTm5mr58uX666+/ZLFYFB8frwsXLig4ONg2pmHDhqpZs6bi4uIkSXFxcWrSpIn8/PxsY0JCQpSRkaHDhw9f9XWysrKKJC8AlAXDhw/XHXfcoWeeeUZ333239u/fr7i4OD399NPy8PBQ7dq19cYbb+j77783OioA3PZY6gQAAAAw2KVidPv27e3arVarTCaTcnNzC3ythIQEWSwWnT9/Xp6envr0008VEBCgAwcOyNXVVd7e3nbj/fz8lJycLElKTk62K3pf6r/UdzXR0dGaMGFCgfMBQFl25MgRvfPOOwoLC5Obm9tVx1SpUkWbN28u4WQAgCvddOHbarXq5MmT8vX1lbu7e3FkAgAAAG4rRVkgadCggQ4cOKD09HStWrVK/fr109atW4vs+leKiopSZGSk7TwjI0M1atQottcDACPFxsbecIyLi4seeuihEkgDALiem17qxGq1ql69ejp58uQtvzi7zgMAAADSQw89dN3jZri6uqpevXoKDAxUdHS07r33Xr399tvy9/dXdna2zpw5Yzc+JSVF/v7+kiR/f/9877cvnV8acyU3Nzfb+/lLBwA4suPHj2v48OEKDg5WcHCwnn/+eR0/ftzoWACAK9x04dvJyUn169fX6dOnb/nFL+06Hx8fr71796pdu3bq1q2bbf3AESNG6Msvv9TKlSu1detWnTp1SmFhYbbvv7TrfHZ2tnbu3KklS5Zo8eLFGjdu3C1nA4Cyqnnz5mrRokWBDgBA6XHmzBm9+eabevrpp/X0009r5syZSk9Pv+Xr5uXlKSsrS4GBgSpXrpzdbMVjx44pMTFRFotFkmSxWJSQkKDU1FTbmI0bN8rLy0sBAQG3nAUAyrr169crICBA3377rZo2baqmTZtq9+7duueee7Rx48YCXYNJgABQMgq1xve0adM0atQozZ07V40bNy70i3fp0sXufMqUKZo7d6527dql6tWra8GCBVq2bJnatWsnSVq0aJEaNWqkXbt2KSgoyLbr/DfffCM/Pz81a9ZMkyZN0ujRo/Xqq6/K1dW10NkAoKzq3r277evz589rzpw5CggIsBU1du3apcOHD+u5554zKCEA4Ep79+5VSEiIypcvr1atWkmSZsyYoSlTpmjDhg0F/mNlVFSUOnXqpJo1a+rs2bNatmyZtmzZovXr18tsNmvQoEGKjIyUj4+PvLy8NHz4cFksFgUFBUmSOnTooICAAPXp00fTp09XcnKyxo4dq4iIiGuuZQsAt5MxY8ZoxIgRmjZtWr720aNH69FHH73hNS5NAqxfv76sVquWLFmibt26af/+/brnnns0YsQIffXVV1q5cqXMZrOGDRumsLAw7dixQ9L/TQL09/fXzp07lZSUpL59+6pcuXKaOnVqsdw3AJRFhSp89+3bV3///bfuvfdeubq6qnz58nb9aWlpN33N3NxcrVy5ssC7zgcFBV1z1/mhQ4fq8OHDat68+VVfKysrS1lZWbZzdp4H4EjGjx9v+/rpp5/W888/r0mTJuUbUxRLVgEAisaIESPUtWtXzZ8/Xy4uF9+i5+Tk6Omnn9aLL76obdu2Feg6qamp6tu3r5KSkmQ2m9W0aVOtX7/eVoiZOXOmnJycFB4erqysLIWEhGjOnDm273d2dtaaNWs0dOhQWSwWeXh4qF+/fpo4cWLR3zQAlEFHjx7VihUr8rUPHDhQb731VoGuYdQkQGohAG43hSp8F/RhXhAlveu8xM7zAG4fK1eu1N69e/O1P/XUU2rZsqUWLlxoQCoAwJX27t1rV/SWLm6O9vLLL6tly5YFvs6CBQuu2+/u7q6YmBjFxMRcc0ytWrW0du3aAr8mANxOqlatqgMHDqh+/fp27QcOHJCvr+9NX68kJwFSCwFwuylU4btfv35FFqCkd52X2HkewO2jfPny2rFjR7435jt27JC7u7tBqQAAV/Ly8lJiYqIaNmxo137y5ElVrFjRoFQAgCsNHjxYQ4YM0c8//6w2bdpIuvje+rXXXrOrM9yIEZMAqYUAuN0UqvAtXdzFeNGiRTp+/Ljefvtt+fr66uuvv1bNmjV1zz33FPg6l3adl6TAwEDt2bNHb7/9tnr27Gnbdf7yB/6Vu85/++23dte70a7z0sWd51mjEMDt4MUXX9TQoUO1b98+25qxu3fv1sKFC/XKK68YnA4AcEnPnj01aNAgvfHGG3aFlFGjRumJJ54wOB0A4JJXXnlFFStW1JtvvqmoqChJUrVq1fTqq6/q+eefL/B1jJgESC0EwO2mUIXvrVu3qlOnTrr//vu1bds2TZkyRb6+vjp48KAWLFigVatWFTrQ1XadDw8Pl3T1XeenTJmi1NRU20eK2HUeAP7PmDFjVLduXb399tv64IMPJEmNGjXSokWL9PjjjxucDgBwyRtvvCGTyaS+ffsqJydHklSuXDkNHTo03wZqAADjmEwmjRgxQiNGjNDZs2clqVCfzDFiEiAA3G4KVfgeM2aMJk+erMjISLsHfLt27TR79uwCX4dd5wGg+D3++OMUuQGglHN1ddXbb7+t6OhoHT9+XJJ01113qUKFCgYnAwBcS1EuRcUkQAAoeoUqfCckJGjZsmX52n19ffXHH38U+DrsOg8Axe/MmTNatWqVfv75Z40cOVI+Pj7at2+f/Pz8dOeddxodDwBwmQoVKqhJkyZGxwAAXKZ58+YymUwFGrtv374bjmESIACUjEIVvr29vZWUlKQ6derYte/fv/+miijsOg8AxevQoUMKDg6W2WzWL7/8oqefflo+Pj5avXq1EhMTtXTpUqMjAsBtKywsTIsXL5aXl5fCwsKuO3b16tUllAoAcKXu3bsX6fWYBAgAJaNQhe9evXpp9OjRWrlypUwmk/Ly8rRjxw6NHDlSffv2LeqMAIBCioyMVP/+/TV9+nS7j2J27txZTz75pIHJAABms9k2g9DLy6vAswkBACVr/PjxRXo9JgECQMkoVOF76tSpioiIUI0aNZSbm6uAgADl5ubqySef1NixY4s6IwCgkPbs2aN33303X/udd96p5ORkAxIBAC5ZtGiR7evFixcbFwQAcNP27t2ro0ePSpICAgIUGBhocCIAwJUKVfh2dXXV/Pnz9corr+i7775TZmammjdvrvr16xd1PgDALXBzc1NGRka+9h9++EFVq1Y1IBEA4GratWun1atXy9vb2649IyND3bt316ZNm4wJBgCw89tvv+mJJ57Qjh07bM/sM2fOqE2bNlq+fLmqV69ubEAAgI3TrXxzzZo11blzZz3++OMUvQGgFOratasmTpyoCxcuSJJMJpMSExM1evRo2y7xAADjbdmyRdnZ2fnaz58/r//85z8GJAIAXM3TTz+tCxcu6OjRo0pLS1NaWpqOHj2qvLw8Pf3000bHAwBcpsAzviMjIwt80RkzZhQqDACgaL355pv6xz/+IV9fX507d04PPfSQkpOTZbFYNGXKFKPjAcBt79ChQ7avjxw5YrcMVW5urtatW3dTm8cDAIrX1q1btXPnTjVo0MDW1qBBA73zzjt68MEHDUwGALhSgQvf+/fvtzvft2+fcnJybA/7H374Qc7OzqxrBQCliNls1saNG7V9+3YdOnRImZmZatGihYKDg42OBgCQ1KxZM5lMJplMJrVr1y5ff/ny5fXOO+8YkAwAcDU1atSwfZrycrm5uapWrZoBiQAA11LgwvfmzZttX8+YMUMVK1bUkiVLVKlSJUnSn3/+qQEDBvAXTgAohR544AE98MADRscAAFzhxIkTslqtqlu3rr799lu7/RdcXV3l6+srZ2dnAxMCAC73+uuva/jw4YqJiVHLli0lXdzo8oUXXtAbb7xhcDoAwOUKtbnlm2++qQ0bNtiK3pJUqVIlTZ48WR06dNBLL71UZAEBADdn1qxZGjJkiNzd3TVr1qzrjn3++edLKBUA4Gpq1aolScrLyzM4CQCgIPr376+///5brVu3lovLxZJKTk6OXFxcNHDgQA0cONA2Ni0tzaiYAAAVsvCdkZGh33//PV/777//rrNnz95yKABA4c2cOVO9e/eWu7u7Zs6cec1xJpOJwjdQRAJHLTU6AkpA/Ot9i/01jhw5osTExHwbXXbt2rXYXxsAcGNvvfWW0REAAAVUqMJ3jx49NGDAAL355ptq1aqVJGn37t0aNWqUwsLCijQgAODmnDhx4qpfAwBKr59//lk9evRQQkKCTCaTrFarpIt/pJQurh0LADBev379jI4AACggp8J807x589SpUyc9+eSTqlWrlmrVqqUnn3xSHTt21Jw5c4o6IwCgEC5cuKC77rpLR48eveVrRUdH67777lPFihXl6+ur7t2769ixY3Zjzp8/r4iICFWuXFmenp4KDw9XSkqK3ZjExESFhoaqQoUK8vX11ahRo5STk3PL+QCgrHvhhRdUp04dpaamqkKFCjp8+LC2bdumli1basuWLUbHAwBcITU1Vd99950OHTpkdwAASo9CzfiuUKGC5syZo9dff13Hjx+XJN11113y8PAo0nAAgMIrV66czp8/XyTX2rp1qyIiInTfffcpJydH//znP9WhQwcdOXLE9uwfMWKEvvrqK61cuVJms1nDhg1TWFiYduzYIenibMXQ0FD5+/tr586dSkpKUt++fVWuXDlNnTq1SHICQFkVFxenTZs2qUqVKnJycpKTk5MeeOABRUdH6/nnn9f+/fuNjggAkBQfH69+/frp6NGjtk/nXGIymfiEDgCUIoUqfF/i4eGhpk2bFlUWAEARi4iI0Guvvab333/ftvlOYaxbt87ufPHixfL19VV8fLzatm2r9PR0LViwQMuWLVO7du0kSYsWLVKjRo20a9cuBQUFacOGDTpy5Ii++eYb+fn5qVmzZpo0aZJGjx6tV199Va6urvleNysrS1lZWbbzjIyMQt8DAJRmubm5qlixoiSpSpUqOnXqlBo0aKBatWrl+4QNAMA4AwcO1N13360FCxbIz8/PtiQVAKD0KVQV5K+//tK0adMUGxur1NTUfLvQ//zzz0USDgBwa/bs2aPY2Fht2LBBTZo0yffJnNWrVxfquunp6ZIkHx8fSRdnvly4cEHBwcG2MQ0bNlTNmjUVFxenoKAgxcXFqUmTJvLz87ONCQkJ0dChQ3X48GE1b9483+tER0drwoQJhcoIAGVJ48aNdfDgQdWpU0etW7fW9OnT5erqqvfee09169Y1Oh4A4H9+/vlnffLJJ6pXr57RUQAAN1CowvfTTz+trVu3qk+fPrrjjjv4CycAlFLe3t4KDw8v0mvm5eXpxRdf1P3336/GjRtLkpKTk+Xq6ipvb2+7sX5+fkpOTraNubzofan/Ut/VREVFKTIy0naekZGhGjVqFNWtAECpMXbsWP3111+SpIkTJ+qxxx7Tgw8+qMqVK+vjjz82OB0A4JL27dvr4MGDFL4BoAwoVOH766+/1ldffaX777+/qPMAAIpITk6OHnnkEXXo0EH+/v5Fdt2IiAh999132r59e5Fd81rc3Nzk5uZW7K8DAEYLCQmxfV2vXj19//33SktLU6VKlZhkAgClyPvvv69+/frpu+++U+PGjVWuXDm7/q5duxqUDABwpUIVvitVqmT7eDsAoHRycXHRs88+q6NHjxbZNYcNG6Y1a9Zo27Ztql69uq3d399f2dnZOnPmjN2s75SUFFvR3d/fX99++63d9VJSUmx9AHA7S09PV25urt17bB8fH6WlpcnFxUVeXl4GpgMAXBIXF6cdO3bo66+/ztfH5pYAULo4FeabJk2apHHjxunvv/8u6jwAgCLUqlUr7d+//5avY7VaNWzYMH366afatGmT6tSpY9cfGBiocuXKKTY21tZ27NgxJSYmymKxSJIsFosSEhKUmppqG7Nx40Z5eXkpICDgljMCQFnWq1cvLV++PF/7ihUr1KtXLwMSAQCuZvjw4XrqqaeUlJSkvLw8u4OiNwCULoWa8f3mm2/q+PHj8vPzU+3atfN9tGffvn1FEg4AcGuee+45vfTSS/rtt98UGBiYb3PLpk2bFug6ERERWrZsmT7//HNVrFjRtia32WxW+fLlZTabNWjQIEVGRsrHx0deXl4aPny4LBaLgoKCJEkdOnRQQECA+vTpo+nTpys5OVljx45VREQEy5kAuO3t3r1bM2bMyNf+8MMP61//+pcBiQAAV3P69GmNGDEi3941AIDSp1CF7+7duxdxDABAcbg0S/D555+3tZlMJlmt1pv6KObcuXMlXSzAXG7RokXq37+/JGnmzJlycnJSeHi4srKyFBISojlz5tjGOjs7a82aNRo6dKgsFos8PDzUr18/TZw48RbuEAAcQ1ZWlnJycvK1X7hwQefOnTMgEQDgasLCwrR582bdddddRkcBANxAoQrf48ePL+ocAIBicOLEiSK5jtVqveEYd3d3xcTEKCYm5ppjatWqpbVr1xZJJgBwJK1atdJ7772nd955x6593rx5CgwMNCgVAOBKd999t6KiorR9+3Y1adIk3yfgL59wAgAwVqEK35J05swZrVq1SsePH9eoUaPk4+Ojffv2yc/PT3feeWdRZgQAFFKtWrWMjgAAKIDJkycrODhYBw8eVPv27SVJsbGx2rNnjzZs2GBwOgDAJe+//748PT21detWbd261a7PZDJR+AaAUqRQhe9Dhw4pODhYZrNZv/zyiwYPHiwfHx+tXr1aiYmJWrp0aVHnBADcgiNHjigxMVHZ2dl27V27djUoEQDgcvfff7/i4uL0+uuva8WKFSpfvryaNm2qBQsWqH79+kbHAwD8T1F9ohIAUPwKVfiOjIxU//79NX36dFWsWNHW3rlzZz355JNFFg4AcGt+/vln9ejRQwkJCba1vaWLs1EksfM8AJQizZo104cffmh0DAAAAMAhOBXmm/bs2aNnnnkmX/udd96p5OTkWw4FACgaL7zwgurUqaPU1FRVqFBBhw8f1rZt29SyZUtt2bLF6HgAgP9JTEy87gEAMFZAQIDS0tJs588995z++OMP2/ml99sAgNKjUDO+3dzclJGRka/9hx9+UNWqVW85FACgaMTFxWnTpk2qUqWKnJyc5OTkpAceeEDR0dF6/vnntX//fqMjAgAk1a5d2/ZpnKvhEzoAYKzvv/9eOTk5tvMPPvhAI0eOVJUqVSRd3Az+/PnzRsUDAFxFoQrfXbt21cSJE7VixQpJFz8yn5iYqNGjRys8PLxIAwIACi83N9e2JFWVKlV06tQpNWjQQLVq1dKxY8cMTgcAuOTKP0ReuHBB+/fv14wZMzRlyhSDUgEAruXSEoKXu94fMAEAJa9QS528+eabyszMlK+vr86dO6eHHnpI9erVk6enJ2/MAaAUady4sQ4ePChJat26taZPn64dO3Zo4sSJqlu3rsHpAACX3HvvvXZHy5YtNXjwYL3xxhuaNWtWga8THR2t++67TxUrVpSvr6+6d++e7w+d58+fV0REhCpXrixPT0+Fh4crJSXFbkxiYqJCQ0NVoUIF+fr6atSoUXYzHQEAAIDSrlAzvs1mszZu3KgdO3bo4MGDyszMVIsWLRQcHFzU+QAAt2Ds2LH666+/JEkTJkxQly5d9OCDD6py5cpavny5wekAADfSoEED7dmzp8Djt27dqoiICN13333KycnRP//5T3Xo0EFHjhyRh4eHJGnEiBH66quvtHLlSpnNZg0bNkxhYWHasWOHpIufFgoNDZW/v7927typpKQk9e3bV+XKldPUqVOL5T4BoLQzmUz5ZnQzwxsASrebKnyfO3dOsbGxeuyxxyRJa9asUVZWliRp7dq12rBhgyZOnCh3d/eiTwoAuGkhISG2r+vXr6/vv/9eaWlpqlSpEm/UAaAUuXL/HKvVqqSkJL366quqX79+ga+zbt06u/PFixfL19dX8fHxatu2rdLT07VgwQItW7ZM7dq1kyQtWrRIjRo10q5duxQUFKQNGzboyJEj+uabb+Tn56dmzZpp0qRJGj16tF599VW5urre+g0DQBljtVrVvn17ubhcLKOcO3dOXbp0sT0T+VQMAJQ+N1X4XrJkib766itb4Xv27Nm65557VL58eUkXN3u44447NGLEiKJPCgAosIEDBxZo3MKFC4s5CQCgILy9vfP9QdJqtapGjRq39Amd9PR0SZKPj48kKT4+XhcuXLD7pGbDhg1Vs2ZNxcXFKSgoSHFxcWrSpIn8/PxsY0JCQjR06FAdPnxYzZs3t3uNrKws22QYKX8RHwAcwfjx4+3Ou3Xrlm8Me54BQOlyU4XvDz/8UC+//LJd27Jly2zrxH7wwQeKiYkpcOE7Ojpaq1ev1vfff6/y5curTZs2eu2119SgQQPbmPPnz+ull17S8uXLlZWVpZCQEM2ZM8fujXhiYqKGDh2qzZs3y9PTU/369VN0dLTtL7EAcLtZvHixatWqpebNm1914x0AQOmyefNmu3MnJydVrVpV9erVK/R72ry8PL344ou6//771bhxY0lScnKyXF1d5e3tbTfWz89PycnJtjGXv9e+1H+p70rR0dGaMGFCoTICQFlxZeH7Rnbs2KGWLVvKzc0tXx+1EAAoGTf1NPzpp5/UpEkT27m7u7ucnP5vf8xWrVopIiKiwNdjDUIAKB5Dhw7VRx99pBMnTmjAgAF66qmnbLP9AAClz0MPPVTk14yIiNB3332n7du3F/m1LxcVFaXIyEjbeUZGhmrUqFGsrwkApV2nTp104MCBq24oTy0EAErGTRW+z5w5Y/cxxt9//92uPy8vz67/RliDEACKR0xMjGbMmKHVq1dr4cKFioqKUmhoqAYNGqQOHTqwvjcAlAJffPFFgcd27dr1pq49bNgwrVmzRtu2bVP16tVt7f7+/srOztaZM2fsZn2npKTI39/fNubbb7+1u15KSoqt70pubm5XndEIALez633qkloIAJSMmyp8V69eXd99953dx28ud+jQIbs31jerJNYglFiHEMDtwc3NTU888YSeeOIJ/frrr1q8eLGee+455eTk6PDhw/L09DQ6IgDc1rp37253bjKZ7Aoll/+RMjc3t0DXtFqtGj58uD799FNt2bJFderUsesPDAxUuXLlFBsba1uL9tixY0pMTJTFYpEkWSwWTZkyRampqfL19ZUkbdy4UV5eXgoICLjp+wQAXB+1EAAoHk43HvJ/OnfurHHjxun8+fP5+s6dO6cJEyYoNDS0UEFKag1C6eJ6Wmaz2XbwUUwAjs7JyclWUClo8QQAULzy8vJsx4YNG9SsWTN9/fXXOnPmjM6cOaO1a9eqRYsW+WYGXk9ERIQ++OADLVu2TBUrVlRycrKSk5N17tw5SZLZbNagQYMUGRmpzZs3Kz4+XgMGDJDFYlFQUJAkqUOHDgoICFCfPn108OBBrV+/XmPHjlVERAQzuwGgiFELAYDic1Mzvv/5z39qxYoVatCggYYNG6a7775b0sVZIrNnz7atTVUYJbUGocQ6hABuD1lZWbalTrZv367HHntMs2fPVseOHe32ZwAAGO/FF1/UvHnz9MADD9jaQkJCVKFCBQ0ZMkRHjx4t0HXmzp0rSXr44Yft2hctWqT+/ftLkmbOnCknJyeFh4fbbZh2ibOzs9asWaOhQ4fKYrHIw8ND/fr108SJE2/tJgEA+VALAYDic1OFbz8/P+3cuVNDhw7VmDFjbB/FNJlMevTRR/PtMFxQJbkGocQ6hAAc33PPPafly5erRo0aGjhwoD766CNVqVLF6FgAgGs4fvx4vpl90sUZ2r/88kuBr3O9NWUvcXd3V0xMjGJiYq45platWlq7dm2BXxcAYK8ge+pQCwGA4nXTU/7q1KmjdevW6ffff9euXbu0a9cu/f7771q3bt1Vdyu+HqvVqmHDhunTTz/Vpk2brrsG4SVXW4MwISFBqamptjGsQQjgdjdv3jx5eXmpbt262rp1q4YMGaKwsLB8BwCgdLjvvvsUGRlpK1pIFwsYo0aNUqtWrQxMBgD44osvdOHChZv6nuv9IZJaCACUjJua8X05Hx+fW34THhERoWXLlunzzz+3rUEoXZzZUr58ebs1CH18fOTl5aXhw4dfcw3C6dOnKzk5mTUIAdz2+vbtW6BZJgCA0mHhwoXq0aOHatasafvY+cmTJ1W/fn19+umnBqcDgNtbjx49lJycrKpVq8rZ2VlJSUm2zX+v5ezZs9fsoxYCACWj0IXvosAahABQPBYvXmx0BADATahXr54OHTqkb775xraed6NGjRQcHMwfMgHAYFWrVtWuXbvUpUsXWa3WW34uUwsBgJJhaOGbNQgBAABwO+vcubM++ugjmc1mmUwmxcfH69lnn7Wt6Xr69Gk9+OCDOnLkiLFBAeA29uyzz6pbt24ymUwymUzXXENbknJzc294PWohAFAyDC18AwAAALez9evXKysry3Y+depUPf7447bCd05Ojo4dO2ZQOgCAJL366qvq1auXfvrpJ3Xt2lWLFi266obEAIDShcI3AAAAYJArZ/0VZBYgAKDkNWzYUA0bNtT48eP1//7f/1OFChWMjgQAuAEK3wAAAAAAAAUwfvx4oyMAAAqIwjcAAABgkEvrxV7ZBgAoPZo3b17gZ/O+ffuKOQ0AoKAofAMAAAAGsVqt6t+/v9zc3CRJ58+f17PPPisPDw9Jslv/GwBgjO7duxsdAQBQCBS+AQAAAIP069fP7vypp57KN6Zv374lFQcAcBUsbwIAZROFbwAAAMAgixYtMjoCAOAmnTlzRqtWrdLx48c1atQo+fj4aN++ffLz89Odd95pdDwAwP9Q+AYAAAAAACiAQ4cOKTg4WGazWb/88osGDx4sHx8frV69WomJiVq6dKnREQEA/+NkdAAAAAAAAICyIDIyUv3799ePP/4od3d3W3vnzp21bds2A5MBAK5E4RsAAAAAAKAA9uzZo2eeeSZf+5133qnk5GQDEgEAroXCNwAAAAAAQAG4ubkpIyMjX/sPP/ygqlWrGpAIAHAtFL4BAAAAAAAKoGvXrpo4caIuXLggSTKZTEpMTNTo0aMVHh5ucDoAwOUofAMAAAAAABTAm2++qczMTPn6+urcuXN66KGHdNddd8nT01NTpkwxOh4A4DIuRgcAAAAAAAAoC8xmszZu3Kjt27fr0KFDyszMVGBgoNq3b290NADAFZjxDQAAAAAAcB1xcXFas2aN7fyBBx6Qh4eH5syZoyeeeEJDhgxRVlaWgQkBAFei8A0AAAAAAHAdEydO1OHDh23nCQkJGjx4sB599FGNGTNGX375paKjow1MCAC4EoVvAAAAAACA6zhw4IDdcibLly9Xq1atNH/+fEVGRmrWrFlasWKFgQkBAFei8A0AAAAAAHAdf/75p/z8/GznW7duVadOnWzn9913n06ePGlENADANbC5JQAAAADgthA4aqnREVAC4l/vW+TX9PPz04kTJ1SjRg1lZ2dr3759mjBhgq3/7NmzKleuXJG/LgCg8JjxDQAAAAAAcB2dO3fWmDFj9J///EdRUVGqUKGCHnzwQVv/oUOHdNdddxmYEABwJQrfAIAb2rZtm7p06aJq1arJZDLps88+s+u3Wq0aN26c7rjjDpUvX17BwcH68ccf7cakpaWpd+/e8vLykre3twYNGqTMzMwSvAsAAACgcCZNmiQXFxc99NBDmj9/vubPny9XV1db/8KFC9WhQwcDEwIArkThGwBwQ3/99ZfuvfdexcTEXLV/+vTpmjVrlubNm6fdu3fLw8NDISEhOn/+vG1M7969dfjwYW3cuFFr1qzRtm3bNGTIkJK6BQAAAKDQqlSpom3btunPP//Un3/+qR49etj1r1y5UuPHjzcoHQDgaljjGwBwQ506dbLbvOdyVqtVb731lsaOHatu3bpJkpYuXSo/Pz999tln6tWrl44ePap169Zpz549atmypSTpnXfeUefOnfXGG2+oWrVqJXYvAAAAQGGZzeartvv4+JRwEgDAjTDjGwBwS06cOKHk5GQFBwfb2sxms1q3bq24uDhJUlxcnLy9vW1Fb0kKDg6Wk5OTdu/efc1rZ2VlKSMjw+4AAAAAAAC4EQrfAIBbkpycLOniTveX8/Pzs/UlJyfL19fXrt/FxUU+Pj62MVcTHR0ts9lsO2rUqFHE6QEAAAAAgCOi8A0AKLWioqKUnp5uO06ePGl0JAAAAAAAUAZQ+AYA3BJ/f39JUkpKil17SkqKrc/f31+pqal2/Tk5OUpLS7ONuRo3Nzd5eXnZHQAAAAAAADdC4RsAcEvq1Kkjf39/xcbG2toyMjK0e/duWSwWSZLFYtGZM2cUHx9vG7Np0ybl5eWpdevWJZ4ZAAAAAAA4NhejAwAASr/MzEz99NNPtvMTJ07owIED8vHxUc2aNfXiiy9q8uTJql+/vurUqaNXXnlF1apVU/fu3SVJjRo1UseOHTV48GDNmzdPFy5c0LBhw9SrVy9Vq1bNoLsCAAAAAACOihnfAIAb2rt3r5o3b67mzZtLkiIjI9W8eXONGzdOkvTyyy9r+PDhGjJkiO677z5lZmZq3bp1cnd3t13jww8/VMOGDdW+fXt17txZDzzwgN577z1D7gcAHNW2bdvUpUsXVatWTSaTSZ999pldv9Vq1bhx43THHXeofPnyCg4O1o8//mg3Ji0tTb1795aXl5e8vb01aNAgZWZmluBdAAAAALeOGd9AKRY4aqnREVAC4l/va3SEG3r44YdltVqv2W8ymTRx4kRNnDjxmmN8fHy0bNmy4ogHAPifv/76S/fee68GDhyosLCwfP3Tp0/XrFmztGTJEtsndEJCQnTkyBHbHyt79+6tpKQkbdy4URcuXNCAAQM0ZMgQnuEAAKDEUA9xfCVRCzF0xjczUgAAAICi06lTJ02ePFk9evTI12e1WvXWW29p7Nix6tatm5o2baqlS5fq1KlTtvfhR48e1bp16/T++++rdevWeuCBB/TOO+9o+fLlOnXq1FVfMysrSxkZGXYHAOD6qIcAQPEztPB9aUZKTEzMVfsvzUiZN2+edu/eLQ8PD4WEhOj8+fO2Mb1799bhw4e1ceNGrVmzRtu2bdOQIUNK6hYAAACAMuHEiRNKTk5WcHCwrc1sNqt169aKi4uTJMXFxcnb21stW7a0jQkODpaTk5N279591etGR0fLbDbbjho1ahTvjQCAA6AeAgDFz9ClTjp16qROnTpdte/KGSmStHTpUvn5+emzzz5Tr169bDNS9uzZY3tz/s4776hz58564403rrlhWlZWlrKysmznzEoBAACAo0tOTpYk+fn52bX7+fnZ+pKTk+Xr62vX7+LiIh8fH9uYK0VFRSkyMtJ2npGRQfEbAG7AiHoItRAAt5tSu7llcc1IkZiVAgAAABQVNzc3eXl52R0AgMLjEzoAUDRKbeG7uGakSBdnpaSnp9uOkydPFnF6AAAAoHTx9/eXJKWkpNi1p6Sk2Pr8/f2Vmppq15+Tk6O0tDTbGABA8SrOT+hQCwFwOym1he/ixKwUAAAA3G7q1Kkjf39/xcbG2toyMjK0e/duWSwWSZLFYtGZM2cUHx9vG7Np0ybl5eWpdevWJZ4ZAFB0qIUAuN2U2sI3M1IAAACAm5OZmakDBw7owIEDki5+XP7AgQNKTEyUyWTSiy++qMmTJ+uLL75QQkKC+vbtq2rVqql79+6SpEaNGqljx44aPHiwvv32W+3YsUPDhg1Tr169rrl/DgCgaFEPAYCiUWoL38xIAQAAAG7O3r171bx5czVv3lySFBkZqebNm2vcuHGSpJdfflnDhw/XkCFDdN999ykzM1Pr1q2Tu7u77RoffvihGjZsqPbt26tz58564IEH9N577xlyPwBwO6IeAgBFw8XIF8/MzNRPP/1kO780I8XHx0c1a9a0zUipX7++6tSpo1deeeWaM1LmzZunCxcuMCMFAAAAt62HH35YVqv1mv0mk0kTJ07UxIkTrznGx8dHy5YtK454AID/oR4CAMXP0ML33r179cgjj9jOIyMjJUn9+vXT4sWL9fLLL+uvv/7SkCFDdObMGT3wwANXnZEybNgwtW/fXk5OTgoPD9esWbNK/F4AAAAAAAAKgnoIABQ/QwvfzEgBAAAAAAC3G+ohAFD8Su0a3wAAAAAAAAAAFAaFbwAAAAAAAACAQ6HwDQAAAAAAAABwKBS+AQAAAAAAAAAOhcI3AAAAAAAAAMChUPgGAAAAAAAAADgUCt8AAAAAAAAAAIdC4RsAAAAAAAAA4FAofAMAAAAAAAAAHAqFbwAAAAAAAACAQ6HwDQAAAAAAAABwKBS+AQAAAAAAAAAOhcI3AAAAAAAAAMChUPgGAAAAAAAAADgUCt8AAAAAAAAAAIdC4RsAAAAAAAAA4FAofAMAAAAAAAAAHAqFbwAAAAAAAACAQ6HwDQAAAAAAAABwKBS+AQAAAAAAAAAOhcI3AAAAAAAAAMChUPgGAAAAAAAAADgUCt8AAAAAAAAAAIdC4RsAAAAAAAAA4FAofAMAAAAAAAAAHAqFbwAAAAAAAACAQ6HwDQAAAAAAAABwKBS+AQAAAAAAAAAOhcI3AAAAAAAAAMChUPgGAAAAAAAAADgUhyl8x8TEqHbt2nJ3d1fr1q317bffGh0JAHAVPK8BoGzgeQ0AZQPPawC4OocofH/88ceKjIzU+PHjtW/fPt17770KCQlRamqq0dEAAJfheQ0AZQPPawAoG3heA8C1OUThe8aMGRo8eLAGDBiggIAAzZs3TxUqVNDChQuNjgYAuAzPawAoG3heA0DZwPMaAK7NxegAtyo7O1vx8fGKioqytTk5OSk4OFhxcXFX/Z6srCxlZWXZztPT0yVJGRkZhcqQm3WuUN+HsqOwPxu3ip+t20Nhf74ufZ/Vai3KOMWG5zVKAs9rFCee11d/Xhf1s1ri39TtgOc1ihPPa57XKDo8r1FcbuVnq6DP6zJf+P7jjz+Um5srPz8/u3Y/Pz99//33V/2e6OhoTZgwIV97jRo1iiUjyj7zO88aHQEO7FZ/vs6ePSuz2VxEaYoPz2uUBJ7XKE48r6/+vOZZjcLgeY3ixPOa5zWKDs9rFJei+Nm60fO6zBe+CyMqKkqRkZG287y8PKWlpaly5coymUwGJiv9MjIyVKNGDZ08eVJeXl5Gx4GD4efr5litVp09e1bVqlUzOkqx4XldePx7QnHi5+vmOPrzmmf1reHfE4oTP183h+c1rod/TyhO/HzdnII+r8t84btKlSpydnZWSkqKXXtKSor8/f2v+j1ubm5yc3Oza/P29i6uiA7Jy8uLf4goNvx8FVxZmIlyCc9rY/DvCcWJn6+Cc+TnNc/qosG/JxQnfr4Kjuc1boR/TyhO/HwVXEGe12V+c0tXV1cFBgYqNjbW1paXl6fY2FhZLBYDkwEALsfzGgDKBp7XAFA28LwGgOsr8zO+JSkyMlL9+vVTy5Yt1apVK7311lv666+/NGDAAKOjAQAuw/MaAMoGntcAUDbwvAaAa3OIwnfPnj31+++/a9y4cUpOTlazZs20bt26fBs84Na5ublp/Pjx+T4eBRQFfr4cH8/rksO/JxQnfr4cH8/rksO/JxQnfr4cH8/rksO/JxQnfr6Kh8lqtVqNDgEAAAAAAAAAQFEp82t8AwAAAAAAAABwOQrfAAAAAAAAAACHQuEbAAAAAAAAAOBQKHwDAAAAAAAAABwKhW8AAAAAAAAAgEOh8A0AgAM4d+6c/v77b9v5r7/+qrfeeksbNmwwMBUAAChpOTk5+uabb/Tuu+/q7NmzkqRTp04pMzPT4GQAgEv4/a1kUPgGAMABdOvWTUuXLpUknTlzRq1bt9abb76pbt26ae7cuQang6OxWq2yWq1GxwDKtOPHj2vs2LF64oknlJqaKkn6+uuvdfjwYYOToSz79ddf1aRJE3Xr1k0RERH6/fffJUmvvfaaRo4caXA6oOzjPRCKCr+/lQwK37gpP/30k9avX69z585JEg98FIkzZ87o/fffV1RUlNLS0iRJ+/bt03//+1+DkwFlx759+/Tggw9KklatWiU/Pz/9+uuvWrp0qWbNmmVwOjiKpUuXqkmTJipfvrzKly+vpk2b6t///rfRsYAyZ+vWrWrSpIl2796t1atX22biHjx4UOPHjzc4HcqyF154QS1bttSff/6p8uXL29p79Oih2NhYA5MBZRvvgVDU+P2tZLgYHQBlw+nTp9WzZ09t2rRJJpNJP/74o+rWratBgwapUqVKevPNN42OiDLq0KFDCg4Oltls1i+//KLBgwfLx8dHq1evVmJiou0voACu7++//1bFihUlSRs2bFBYWJicnJwUFBSkX3/91eB0cAQzZszQK6+8omHDhun++++XJG3fvl3PPvus/vjjD40YMcLghEDZMWbMGE2ePFmRkZG2Z7cktWvXTrNnzzYwGcq6//znP9q5c6dcXV3t2mvXrs2kEqCQeA+E4sDvbyWDGd8okBEjRsjFxUWJiYmqUKGCrb1nz55at26dgclQ1kVGRqp///768ccf5e7ubmvv3Lmztm3bZmAyoGypV6+ePvvsM508eVLr169Xhw4dJEmpqany8vIyOB0cwTvvvKO5c+fqtddeU9euXdW1a1dNnz5dc+bMYVYKcJMSEhLUo0ePfO2+vr76448/DEgER5GXl6fc3Nx87b/99pvdH1kAFBzvgVAc+P2tZFD4RoFs2LBBr732mqpXr27XXr9+ff4ShVuyZ88ePfPMM/na77zzTiUnJxuQCCibxo0bp5EjR6p27dpq1aqVLBaLpIvP7+bNmxucDo4gKSlJbdq0ydfepk0bJSUlGZAIKLu8vb2v+u9m//79uvPOOw1IBEfRoUMHvfXWW7Zzk8mkzMxMjR8/Xp07dzYuGFCG8R4IxYHf30oGhW8UyF9//WU30/uStLQ0ubm5GZAIjsLNzU0ZGRn52n/44QdVrVrVgERA2fSPf/xDiYmJ2rt3r9avX29rb9++vWbOnGlgMjiKevXqacWKFfnaP/74Y9WvX9+AREDZ1atXL40ePVrJyckymUzKy8vTjh07NHLkSPXt29foeCjD3nzzTe3YsUMBAQE6f/68nnzySdsyJ6+99prR8YAyifdAKA78/lYyTFZ2J0QBdO7cWYGBgZo0aZIqVqyoQ4cOqVatWurVq5fy8vK0atUqoyOijHr66ad1+vRprVixQj4+Pjp06JCcnZ3VvXt3tW3b1m7GCoAb++mnn3T8+HG1bdtW5cuXl9VqlclkMjoWHMAnn3yinj17Kjg42La+5Y4dOxQbG6sVK1ZcddkGAFeXnZ2tiIgILV68WLm5uXJxcVFubq6efPJJLV68WM7OzkZHRBmWk5Ojjz/+WAcPHlRmZqZatGih3r172212CaDgeA+E4sTvb8WLwjcK5LvvvlP79u3VokULbdq0SV27dtXhw4eVlpamHTt26K677jI6Isqo9PR0/eMf/9DevXt19uxZVatWTcnJybJYLFq7dq08PDyMjgiUCadPn9bjjz+uzZs3221CPHDgQDYhRpGJj4/XjBkz9P3330uSGjVqpJdeeomPYwKFdPLkSSUkJCgzM1PNmzdn5iBu2bZt29SmTRu5uLjYtefk5Gjnzp1q27atQcmAso33QChq/P5WMih8o8DS09M1e/Zsu5kDERERuuOOO4yOBgewfft2HTp0yPazFRwcbHQkoEzp27evUlNT9f7776tRo0Y6ePCg6tatq/Xr1ysyMlKHDx82OiIA4H8mTpyokSNH5ltK8Ny5c3r99dc1btw4g5KhrHN2dlZSUpJ8fX3t2k+fPi1fX9+rbnwJACh5/P5WMih8AwDgAPz9/bV+/Xrde++9qlixou2N088//6ymTZsqMzPT6Igoo5ycnG74cUuTyaScnJwSSgSUfRQnUVycnJyUkpKSb6+cH374QS1btrzq3joAro73QChO/P5WMlxuPAS3q0OHDhV4bNOmTYsxCRzNrFmzCjz2+eefL8YkgONgE2IUl08//fSafXFxcZo1a5by8vJKMBFQ9l1r/c6DBw/Kx8fHgEQo68LCwiRdLML179/f7v/+3NxcHTp0SG3atDEqHlAm8R4IxYnf30oGhW9cU7NmzWQymXSjDwWYTCZmpeCmFHSHYpPJROEbuIFTp06pWrVqevDBB7V06VJNmjRJ0sV/P3l5eZo+fboeeeQRg1OiLOvWrVu+tmPHjmnMmDH68ssv1bt3b02cONGAZEDZU6lSJZlMJplMJt199912xe/c3FxlZmbq2WefNTAhyiqz2Szp4h9VKlasaLeRpaurq4KCgjR48GCj4gFlEu+BUBz4/a1kUfjGNZ04ccLoCHBQ/GwBReeee+5RTEyMXn/9dbVr10579+5Vdna2Xn75ZbtNiIGicOrUKY0fP15LlixRSEiIDhw4oMaNGxsdCygz3nrrLVmtVg0cOFATJkywFSuli8XJ2rVry2KxGJgQZdWiRYskSbVr19bIkSPZIB4oYrwHQlHh97eSReEb11SrVi2jIwAAbmDKlCl65pln1LFjRx05ckTz5s1TxYoVlZmZqbCwMDYhRpFIT0/X1KlT9c4776hZs2aKjY3Vgw8+aHQsoMzp16+fJKlOnTpq06aNypUrZ3AiOJrx48cbHQFwKLwHQlHj97eSxeaWuClHjhxRYmKisrOz7dq7du1qUCI4gt9++01ffPHFVX+2ZsyYYVAqoOw4ceKEBg0apCNHjui9997jmYwiNX36dL322mvy9/fX1KlTr/qxXwCFd/78+Xzvf7y8vAxKA0ewatUqrVix4qrvrfft22dQKqDs4T0Qigu/v5UcCt8okJ9//lk9evRQQkKC3brfl9YlZI1vFFZsbKy6du2qunXr6vvvv1fjxo31yy+/yGq1qkWLFtq0aZPREYEyY/bs2RoxYoQaNWokFxf7D3Xxiy4Ky8nJSeXLl1dwcLCcnZ2vOW716tUlmAoo2/7++2+9/PLLWrFihU6fPp2vn/fWKKxZs2bpX//6l/r376/33ntPAwYM0PHjx7Vnzx5FRERoypQpRkcEygzeA6G48ftb8WOpExTICy+8oDp16ig2NlZ16tTRt99+q9OnT+ull17SG2+8YXQ8lGFRUVEaOXKkJkyYoIoVK+qTTz6Rr6+vevfurY4dOxodDygzfv31V61evVqVKlVSt27d8r1xAgqrb9++dhvwAbh1o0aN0ubNmzV37lz16dNHMTEx+u9//6t3331X06ZNMzoeyrA5c+bovffe0xNPPKHFixfr5ZdfVt26dTVu3DilpaUZHQ8oU3gPhOLE728lgxnfKJAqVapo06ZNatq0qcxms7799ls1aNBAmzZt0ksvvaT9+/cbHRFlVMWKFXXgwAHdddddqlSpkrZv36577rlHBw8eVLdu3fTLL78YHREo9ebPn6+XXnpJwcHBevfdd1W1alWjIwEArqNmzZpaunSpHn74YXl5eWnfvn2qV6+e/v3vf+ujjz7S2rVrjY6IMqpChQo6evSoatWqJV9fX23cuFH33nuvfvzxRwUFBV31EwYAgJLF728lx8noACgbcnNzVbFiRUkXi+CnTp2SdHEDzGPHjhkZDWWch4eHbe3BO+64Q8ePH7f1/fHHH0bFAsqMjh07avTo0Zo9e7ZWr17NmyYAKAPS0tJUt25dSRfX8740E/eBBx7Qtm3bjIyGMs7f39/281SzZk3t2rVL0sX1ZJnzBgDG4/e3ksU8ehRI48aNdfDgQdWpU0etW7fW9OnT5erqqvfee8/2ph0ojKCgIG3fvl2NGjVS586d9dJLLykhIUGrV69WUFCQ0fGAUi83N1eHDh1S9erVjY4CACigunXr6sSJE6pZs6YaNmyoFStWqFWrVvryyy/l7e1tdDyUYe3atdMXX3yh5s2ba8CAARoxYoRWrVqlvXv3KiwszOh4AHDb4/e3ksVSJyiQ9evX66+//lJYWJh+/PFHdenSRT/88IMqV66s5cuXq3379kZHRBn1888/KzMzU02bNtVff/2ll156STt37lT9+vU1Y8YM1apVy+iIAAAARWrmzJlydnbW888/r2+++UZdunSR1WrVhQsXNGPGDL3wwgtGR0QZlZeXp7y8PNtascuXL7e9t37mmWfk6upqcEIAAEoOhW8UWlpamipVqsRmDwAAAMAt+PXXXxUfH6969eqpadOmRscBAABwCBS+cV0DBw4s0LiFCxcWcxLcDjIzM5WXl2fX5uXlZVAaAAAAoGy50Rrxbdu2LaEkAAAYj8I3rsvJyUm1atVS8+bNr7sZyqefflqCqeBITpw4oWHDhmnLli06f/68rd1qtcpkMik3N9fAdAAAAEVv4sSJ1+0fN25cCSWBo3FycsrXdvkndHlvDQC4nbC5Ja5r6NCh+uijj3TixAkNGDBATz31lHx8fIyOBQfy1FNPyWq1auHChfLz82PpHAAA4PCunDRy4cIFnThxQi4uLrrrrrsofKPQ/vzzT7vzCxcuaP/+/XrllVc0ZcoUg1IBAGAMZnzjhrKysrR69WotXLhQO3fuVGhoqAYNGqQOHTpQpMQt8/T0VHx8vBo0aGB0FAAAAMNkZGSof//+6tGjh/r06WN0HDiYrVu3KjIyUvHx8UZHAQCgxFD4xk359ddftXjxYi1dulQ5OTk6fPiwPD09jY6FMuyRRx7Rv/71LwUHBxsdBQAAwFAJCQnq0qWLfvnlF6OjwMF8//33atmypTIzM42OAgBAiWGpE9wUJycnmUwmWa1W1odDkXj//ff17LPP6r///a8aN26scuXK2fU3bdrUoGQAAAAlKz09Xenp6UbHQBl26NAhu3Or1aqkpCRNmzZNzZo1MyYUAAAGofCNG7p8qZPt27frscce0+zZs9WxY8erbp4C3Izff/9dx48f14ABA2xtl/64wuaWAADAEc2aNcvu/FJx8t///rc6depkUCo4gmbNmtneS18uKChICxcuNCgVAADGYKkTSXl5eTp16pQqVqzImtVXiIyM1CeffKI777xTffr00eOPP67KlSsbHQsO5L777lODBg304osvqmrVqvn+DdasWdOgZKWf1WrV2bNnVa1atdvmj1A8rwGURbfj8xrXV6dOHbtzJycnVa1aVe3atVNUVJQqVqxoUDKUdb/++qvd+aWfLXd3d4MSAQBgHArfkn777TfVqFHD6BgAUCgnT55U9erVjY5RInheAyjLbqfnNQAAAGA0ljqRbDMqTp48KS8vL4PTAEDBZGRkqEaNGrfVrDCe1wDKotvxeQ2g5Fy5dM71PP/888WYBACA0oXCt2T7uLyXlxeFFABlzu205AfPawBl2e30vEZ+YWFhBR67evXqYkwCRzNz5ky7899//11///23vL29JUlnzpxRhQoV5OvrS+EbAHBbYZFBAAAAAChmZrPZdnh5eSk2NlZ79+619cfHxys2NlZms9nAlCiLTpw4YTumTJmiZs2a6ejRo0pLS1NaWpqOHj2qFi1aaNKkSUZHBQCgRLHGty5+/NRsNis9PZ0ZhADKjNvx2XU73jOAso9nF640evRopaWlad68eXJ2dpYk5ebm6rnnnpOXl5def/11gxOirLrrrru0atUqNW/e3K49Pj5e//jHP3TixAmDkgEAUPKY8Q0AAAAAJWjhwoUaOXKkregtSc7OzoqMjNTChQsNTIayLikpSTk5Ofnac3NzlZKSYkAiAACMQ+EbAAAAAEpQTk6Ovv/++3zt33//vfLy8gxIBEfRvn17PfPMM9q3b5+tLT4+XkOHDlVwcLCByQAAKHlsbgkAAAAAJWjAgAEaNGiQjh8/rlatWkmSdu/erWnTpmnAgAEGp0NZtnDhQvXr108tW7ZUuXLlJF38Q0tISIjef/99g9MBAFCyKHwDAAAAQAl644035O/vrzfffFNJSUmSpDvuuEOjRo3SSy+9ZHA6lGVVq1bV2rVr9cMPP9g+VdCwYUPdfffdBicDAKDksbml2HAIQNl0Oz67bsd7BlD28ezC9WRkZEgSPxsAAABFjBnfNylw1FKjI5R58a/3NToCgNsUz3DHx/8xAMoaCt4oar/99pu++OILJSYmKjs7265vxowZBqUCAKDkUfgGAAAAgBK2atUqrVix4qrFycs3JgRuRmxsrLp27aq6devq+++/V+PGjfXLL7/IarWqRYsWRscDAKBEORkdAABQtkybNk0mk0kvvviire38+fOKiIhQ5cqV5enpqfDwcKWkpNh9X2JiokJDQ1WhQgX5+vpq1KhRysnJKeH0AAAYb9asWRowYID8/Py0f/9+tWrVSpUrV9bPP/+sTp06GR0PZVhUVJRGjhyphIQEubu765NPPtHJkyf10EMP6f/9v/9ndDwAAEoUhW8AQIHt2bNH7777rpo2bWrXPmLECH355ZdauXKltm7dqlOnTiksLMzWn5ubq9DQUGVnZ2vnzp1asmSJFi9erHHjxpX0LQAAYLg5c+bovffe0zvvvCNXV1e9/PLL2rhxo55//nmlp6cbHQ9l2NGjR9W378Vlv1xcXHTu3Dl5enpq4sSJeu211wxOBwBAyaLwDQAokMzMTPXu3Vvz589XpUqVbO3p6elasGCBZsyYoXbt2ikwMFCLFi3Szp07tWvXLknShg0bdOTIEX3wwQdq1qyZOnXqpEmTJikmJibfx7svl5WVpYyMDLsDAICyLjExUW3atJEklS9fXmfPnpUk9enTRx999JGR0VDGeXh42N5b3XHHHTp+/Lit748//jAqFgAAhqDwDQAokIiICIWGhio4ONiuPT4+XhcuXLBrb9iwoWrWrKm4uDhJUlxcnJo0aSI/Pz/bmJCQEGVkZOjw4cPXfM3o6GiZzWbbUaNGjSK+KwAASp6/v7/S0tIkSTVr1rT9ofjEiROyWq1GRkMZFxQUpO3bt0uSOnfurJdeeklTpkzRwIEDFRQUZHA6AABKFptbAgBuaPny5dq3b5/27NmTry85OVmurq7y9va2a/fz81NycrJtzOVF70v9l/quJSoqSpGRkbbzjIwMit8AgDKvXbt2+uKLL9S8eXMNGDBAI0aM0KpVq7R37167pcKAmzVjxgxlZmZKkiZMmKDMzEx9/PHHql+/vmbMmGFwOgAAShaFbwDAdZ08eVIvvPCCNm7cKHd39xJ9bTc3N7m5uZXoawIAUNzee+895eXlSZJtc+idO3eqa9eueuaZZwxOh7IqNzdXv/32m20vFg8PD82bN8/gVAAAGIelTgAA1xUfH6/U1FS1aNFCLi4ucnFx0datWzVr1iy5uLjIz89P2dnZOnPmjN33paSkyN/fX9LFj3SnpKTk67/UBwDA7SInJ0eTJ0+2+8RTr169NGvWLA0fPlyurq4GpkNZ5uzsrA4dOujPP/80OgoAAKUChW8AwHW1b99eCQkJOnDggO1o2bKlevfubfu6XLlyio2NtX3PsWPHlJiYKIvFIkmyWCxKSEhQamqqbczGjRvl5eWlgICAEr8nAACM4uLiounTpysnJ8foKHBAjRs31s8//2x0DAAASgWWOgEAXFfFihXVuHFjuzYPDw9VrlzZ1j5o0CBFRkbKx8dHXl5eGj58uCwWi20TpQ4dOiggIEB9+vTR9OnTlZycrLFjxyoiIoKlTAAAt5327dtr69atql27ttFR4GAmT56skSNHatKkSQoMDJSHh4ddv5eXl0HJAAAoeRS+AQC3bObMmXJyclJ4eLiysrIUEhKiOXPm2PqdnZ21Zs0aDR06VBaLRR4eHurXr58mTpxoYGoAAIzRqVMnjRkzRgkJCVctTnbt2tWgZCjrOnfuLOniz5DJZLK1W61WmUwm5ebmGhUNAIASR+EbAHDTtmzZYnfu7u6umJgYxcTEXPN7atWqpbVr1xZzMgAASr/nnntOkjRjxox8fRQncSs2b95sdAQAAEoNCt8AAAAAUILy8vKMjgAH9dBDDxkdAQCAUoPCNwAAAACUgHPnzik2NlaPPfaYJCkqKkpZWVm2fhcXF02cOFHu7u5GRUQZlpGRYVvDe+3atXYbqDo7Oys0NNSoaAAAGILCNwAAAACUgCVLluirr76yFb5nz56te+65R+XLl5ckff/99/L391dkZKSRMVEGrVmzRq+88or2798vSerZs6f++usvW7/JZNLHH3+sf/zjH0ZFBACgxDkZHQAAAAAAbgcffvihhgwZYte2bNkybd68WZs3b9brr7+ulStXGpQOZdl7772n4cOH27X99NNPysvLU15enqKjo7Vw4UKD0gEAYAwK3wAAAABQAn766Sc1adLEdu7u7i4np//7laxVq1Y6cuSIEdFQxiUkJOj++++/Zn+nTp20d+/eEkwEAIDxWOoEAAAAAErAmTNn7Nb0/v333+368/Ly7PqBgkpKSpKbm5vtfPPmzapRo4bt3NPTU+np6UZEAwDAMIbO+I6OjtZ9992nihUrytfXV927d9exY8fsxpw/f14RERGqXLmyPD09FR4erpSUFLsxiYmJCg0NVYUKFeTr66tRo0bZbeQBAAAAAEarXr26vvvuu2v2Hzp0SNWrVy/BRHAUPj4++umnn2znLVu2VLly5WznP/74o3x8fIyIBgCAYQwtfG/dulURERHatWuXNm7cqAsXLqhDhw52m3CMGDFCX375pVauXKmtW7fq1KlTCgsLs/Xn5uYqNDRU2dnZ2rlzp5YsWaLFixdr3LhxRtwSAAAAAFxV586dNW7cOJ0/fz5f37lz5zRhwgSFhoYakAxlXdu2bTVr1qxr9s+aNUtt27YtwUQAABjPZLVarUaHuOT333+Xr6+vtm7dqrZt2yo9PV1Vq1bVsmXLbLtPf//992rUqJHi4uIUFBSkr7/+Wo899phOnTolPz8/SdK8efM0evRo/f7773J1dc33OllZWXYfIczIyFCNGjWUnp4uLy+v62YMHLW0CO/49hT/el+jIwAOISMjQ2azuUDPLkdxq/fMM9zx8X8MSqPb8XmNq0tJSVGzZs3k6uqqYcOG6e6775YkHTt2TLNnz1ZOTo72799v+70GKKj9+/fLYrGoS5cuevnll+1+tl577TV99dVX2rlzp1q0aGFwUgAASk6p2tzy0ppjlz6CFR8frwsXLig4ONg2pmHDhqpZs6bi4uIkSXFxcWrSpIndm8OQkBBlZGTo8OHDV32d6Ohomc1m23H52mcAAAAAUBz8/Py0c+dONWrUSGPGjFGPHj3Uo0cPRUVFKSAgQNu3b6fojUJp3ry5Pv74Y23ZskVBQUHy8fGRj4+PLBaLtm7dquXLl1P0BgDcdkrN5pZ5eXl68cUXdf/996tx48aSpOTkZLm6usrb29turJ+fn5KTk21jrnxzeOn80pgrRUVFKTIy0nZ+acY3AAAAABSnOnXqaN26dUpLS7OtyVyvXj3WX8Yt69atmx599FGtX79eP/74oySpfv366tChgzw8PAxOBwBAySs1he+IiAh999132r59e7G/lpubm92O1yjbWLrg1rE0AAAAQMny8fFRq1atjI4BB1OhQgX16NHD6BgAAJQKpWKpk2HDhmnNmjXavHmz3S7m/v7+ys7O1pkzZ+zGp6SkyN/f3zYmJSUlX/+lPgAAAAAAAADA7cXQwrfVatWwYcP06aefatOmTapTp45df2BgoMqVK6fY2Fhb27Fjx5SYmCiLxSJJslgsSkhIUGpqqm3Mxo0b5eXlpYCAgJK5EQAAAAAAAABAqWHoUicRERFatmyZPv/8c1WsWNG2JrfZbFb58uVlNps1aNAgRUZGysfHR15eXho+fLgsFouCgoIkSR06dFBAQID69Omj6dOnKzk5WWPHjlVERATLmQAAAAAAAADAbcjQwvfcuXMlSQ8//LBd+6JFi9S/f39J0syZM+Xk5KTw8HBlZWUpJCREc+bMsY11dnbWmjVrNHToUFksFnl4eKhfv36aOHFiSd0GAAAAAAAAAKAUMbTwbbVabzjG3d1dMTExiomJueaYWrVqae3atUUZDQAAAACAMsXZ2VlJSUny9fW1az99+rR8fX2Vm5trUDIAAEpeqdjcEgAAAAAA3JprTS7LysqSq6trCacBAMBYhs74BgAAAAAAt2bWrFmSJJPJpPfff1+enp62vtzcXG3btk0NGzY0Kh4AAIag8A0AAAAAQBk2c+ZMSRdnfM+bN0/Ozs62PldXV9WuXVvz5s0zKh4AAIag8A0AAAAAQBl24sQJSdIjjzyi1atXq1KlSgYnAgDAeBS+AQAAAABwAJs3b7Z9fWm9b5PJZFQcAAAMxeaWAAAAAAA4iKVLl6pJkyYqX768ypcvr6ZNm+rf//630bEAAChxzPgGAAAAAMABzJgxQ6+88oqGDRum+++/X5K0fft2Pfvss/rjjz80YsQIgxMCAFByKHwDAAAAAOAA3nnnHc2dO1d9+/a1tXXt2lX33HOPXn31VQrfAIDbCkudAAAAAADgAJKSktSmTZt87W3atFFSUpIBiQAAMA6FbwAAAAAAHEC9evW0YsWKfO0ff/yx6tevb0AiAACMw1InAAAAAAA4gAkTJqhnz57atm2bbY3vHTt2KDY29qoFcQAAHBkzvgEAAAAAcADh4eHavXu3qlSpos8++0yfffaZqlSpom+//VY9evQwOh4AACWKGd8AAAAAADiIwMBAffDBB0bHAADAcMz4BgAAAAAAAAA4FGZ8AwAAAABQhjk5OclkMl13jMlkUk5OTgklAgDAeBS+ARS5wFFLjY5Q5sW/3tfoCAAAACgjPv3002v2xcXFadasWcrLyyvBRAAAGI/CNwAAAAAAZVi3bt3ytR07dkxjxozRl19+qd69e2vixIkGJAMAwDis8Q0AAAAAgIM4deqUBg8erCZNmignJ0cHDhzQkiVLVKtWLaOjAQBQoih8AwAAAABQxqWnp2v06NGqV6+eDh8+rNjYWH355Zdq3Lix0dEAADAES50AAAAAAFCGTZ8+Xa+99pr8/f310UcfXXXpEwAAbjcUvgEAAAAAKMPGjBmj8uXLq169elqyZImWLFly1XGrV68u4WQAABiHpU4AADc0d+5cNW3aVF5eXvLy8pLFYtHXX39t6z9//rwiIiJUuXJleXp6Kjw8XCkpKXbXSExMVGhoqCpUqCBfX1+NGjVKOTk5JX0rAAAADqdv3756/PHH5ePjI7PZfM0DAIDbSaFnfK9atUorVqxQYmKisrOz7fr27dt3y8EAAKVH9erVNW3aNNWvX19Wq1VLlixRt27dtH//ft1zzz0aMWKEvvrqK61cuVJms1nDhg1TWFiYduzYIUnKzc1VaGio/P39tXPnTiUlJalv374qV66cpk6davDdAQAAlG2LFy82OgIAAKVOoWZ8z5o1SwMGDJCfn5/279+vVq1aqXLlyvr555/VqVOnos4IADBYly5d1LlzZ9WvX1933323pkyZIk9PT+3atUvp6elasGCBZsyYoXbt2ikwMFCLFi3Szp07tWvXLknShg0bdOTIEX3wwQdq1qyZOnXqpEmTJikmJibfH08BAAAAAABuVaEK33PmzNF7772nd955R66urnr55Ze1ceNGPf/880pPTy/qjACAUiQ3N1fLly/XX3/9JYvFovj4eF24cEHBwcG2MQ0bNlTNmjUVFxcnSYqLi1OTJk3k5+dnGxMSEqKMjAwdPnz4mq+VlZWljIwMuwMAAAAAAOBGClX4TkxMVJs2bSRJ5cuX19mzZyVJffr00UcffVR06QAApUZCQoI8PT3l5uamZ599Vp9++qkCAgKUnJwsV1dXeXt724338/NTcnKyJCk5Odmu6H2p/1LftURHR9utS1mjRo2ivSkAAAAAAOCQClX49vf3V1pamiSpZs2ato+ynzhxQlartejSAQBKjQYNGujAgQPavXu3hg4dqn79+unIkSPF+ppRUVFKT0+3HSdPnizW1wMAAAAAAI6hUJtbtmvXTl988YWaN2+uAQMGaMSIEVq1apX27t2rsLCwos4IACgFXF1dVa9ePUlSYGCg9uzZo7fffls9e/ZUdna2zpw5YzfrOyUlRf7+/pIu/sH022+/tbteSkqKre9a3Nzc5ObmVsR3AgAAAAAAHF2hZny/9957+te//iVJioiI0MKFC9WoUSNNnDhRc+fOLdKAAIDCW7Jkib766ivb+csvvyxvb2+1adNGv/766y1dOy8vT1lZWQoMDFS5cuUUGxtr6zt27JgSExNlsVgkSRaLRQkJCUpNTbWN2bhxo7y8vBQQEHBLOQAAAAAAAK5UqBnfTk5OcnL6v5p5r1691KtXryILBQAoGlOnTrX9QTIuLk4xMTGaOXOm1qxZoxEjRmj16tUFuk5UVJQ6deqkmjVr6uzZs1q2bJm2bNmi9evXy2w2a9CgQYqMjJSPj4+8vLw0fPhwWSwWBQUFSZI6dOiggIAA9enTR9OnT1dycrLGjh2riIgIZnQDAAAAAIAiV6jCtyT95z//0bvvvqvjx49r1apVuvPOO/Xvf/9bderU0QMPPFCUGQEAhXTy5Enb8iSfffaZwsPDNWTIEN1///16+OGHC3yd1NRU9e3bV0lJSTKbzWratKnWr1+vRx99VJI0c+ZMOTk5KTw8XFlZWQoJCdGcOXNs3+/s7Kw1a9Zo6NChslgs8vDwUL9+/TRx4sQivV8AAAAAAACpkIXvTz75RH369FHv3r21f/9+ZWVlSZLS09M1depUrV27tkhDAgAKx9PTU6dPn1bNmjW1YcMGRUZGSpLc3d117ty5Al9nwYIF1+13d3dXTEyMYmJirjmmVq1a/P8AAAAAAABKRKHW+J48ebLmzZun+fPnq1y5crb2+++/X/v27SuycACAW/Poo4/q6aef1tNPP60ffvhBnTt3liQdPnxYtWvXNjYcAAAAAABAMSlU4fvYsWNq27Ztvnaz2awzZ87caiYAQBGJiYmRxWLR77//rk8++USVK1eWJMXHx+uJJ54wOB0AAAAAAEDxKFTh29/fXz/99FO+9u3bt6tu3boFvs62bdvUpUsXVatWTSaTSZ999pldf//+/WUymeyOjh072o1JS0tT79695eXlJW9vbw0aNEiZmZmFuS0AcDje3t6aPXu2Pv/8c7vn54QJE/Svf/3LwGQAAAAAAADFp1BrfA8ePFgvvPCCFi5cKJPJpFOnTikuLk4jR47UK6+8UuDr/PXXX7r33ns1cOBAhYWFXXVMx44dtWjRItu5m5ubXX/v3r2VlJSkjRs36sKFCxowYICGDBmiZcuWFebWAMChbNu27br9V/v0DgAAAAAAQFlXqML3mDFjlJeXp/bt2+vvv/9W27Zt5ebmppEjR2r48OEFvk6nTp3UqVOn645xc3OTv7//VfuOHj2qdevWac+ePWrZsqUk6Z133lHnzp31xhtvqFq1agW/KQBwQA8//HC+NpPJZPs6Nze3BNMAAAAAAACUjJte6iQ3N1f/+c9/FBERobS0NH333XfatWuXfv/9d02aNKnIA27ZskW+vr5q0KCBhg4dqtOnT9v64uLi5O3tbSt6S1JwcLCcnJy0e/fua14zKytLGRkZdgcAOKI///zT7khNTdW6det03333acOGDUbHAwAAAAAAKBY3PePb2dlZHTp00NGjR+Xt7a2AgIDiyCXp4jInYWFhqlOnjo4fP65//vOf6tSpk+Li4uTs7Kzk5GT5+vrafY+Li4t8fHyUnJx8zetGR0drwoQJxZYbAEoLs9mcr+3RRx+Vq6urIiMjFR8fb0AqAAAAAACA4lWopU4aN26sn3/+WXXq1CnqPHZ69epl+7pJkyZq2rSp7rrrLm3ZskXt27cv9HWjoqIUGRlpO8/IyFCNGjVuKSsAlCV+fn46duyY0TEAAAAAAACKRaEK35MnT9bIkSM1adIkBQYGysPDw67fy8urSMJdqW7duqpSpYp++ukntW/fXv7+/kpNTbUbk5OTo7S0tGuuCy5dXDf8yk0yAcARHTp0yO7carUqKSlJ06ZNU7NmzYwJBQAAAAAAUMwKVfju3LmzJKlr1652m6RZrVaZTKZi2yztt99+0+nTp3XHHXdIkiwWi86cOaP4+HgFBgZKkjZt2qS8vDy1bt26WDIAQFnSrFkzmUwmWa1Wu/agoCAtXLjQoFQAAAAAAADFq1CF782bNxfJi2dmZuqnn36ynZ84cUIHDhyQj4+PfHx8NGHCBIWHh8vf31/Hjx/Xyy+/rHr16ikkJESS1KhRI3Xs2FGDBw/WvHnzdOHCBQ0bNky9evVStWrViiQjAJRlJ06csDt3cnJS1apV5e7ublAiAAAAAACA4leowvdDDz10zb7vvvuuwNfZu3evHnnkEdv5pXW3+/Xrp7lz5+rQoUNasmSJzpw5o2rVqqlDhw6aNGmS3TIlH374oYYNG6b27dvLyclJ4eHhmjVrViHuCgAcz9atW9WzZ898yztlZ2dr+fLl6tu3r0HJAAAAAAAAik+hCt9XOnv2rD766CO9//77io+PL/BSJw8//HC+j99fbv369Te8ho+Pj5YtW1bgrABwOxkwYIA6duwoX19fu/azZ89qwIABFL4BAAAAAIBDcrqVb962bZv69eunO+64Q2+88YbatWunXbt2FVU2AMAturT3wpV+++03mc1mAxIBAAAAAAAUv5ue8Z2cnKzFixdrwYIFysjI0OOPP66srCx99tlnCggIKI6MAICb1Lx5c5lMJplMJrVv314uLv/3uM/NzdWJEyfUsWNHAxMCAAAAAAAUn5sqfHfp0kXbtm1TaGio3nrrLXXs2FHOzs6aN29eceUDABRC9+7dJUkHDhxQSEiIPD09bX2urq6qXbu2wsPDDUoHAAAAAABQvG6q8P3111/r+eef19ChQ1W/fv3iygQAuEXjx4+XJNWuXVs9e/aUu7u7wYkAAAAAAABKzk2t8b19+3adPXtWgYGBat26tWbPnq0//vijuLIBAG5Rv379KHoDAAAAAIDbzk0VvoOCgjR//nwlJSXpmWee0fLly1WtWjXl5eVp48aNOnv2bHHlBAAUQm5urt544w21atVK/v7+8vHxsTsAAAAAAAAc0U0Vvi/x8PDQwIEDtX37diUkJOill17StGnT5Ovrq65duxZ1RgBAIU2YMEEzZsxQz549lZ6ersjISIWFhcnJyUmvvvqq0fEAAAAAAACKRaEK35dr0KCBpk+frt9++00fffSRXd9vv/2mvLy8W30JAEAhffjhh5o/f75eeuklubi46IknntD777+vcePGadeuXUbHAwAAAAAAKBa3XPi+xNnZWd27d9cXX3xhawsICNAvv/xSVC8BALhJycnJatKkiSTJ09NT6enpkqTHHntMX331lZHRAAAAAAAAik2RFb6vxmq1FuflAQA3UL16dSUlJUmS7rrrLm3YsEGStGfPHrm5uRkZDQAAAAAAoNgUa+EbAGCsHj16KDY2VpI0fPhwvfLKK6pfv7769u2rgQMHGpwOAAAAAACgeLgYHQAAUHymTZtm+7pnz56qVauWdu7cqfr166tLly4GJgMAAAAAACg+FL4BwIFt27ZNbdq0kYvLxcd9UFCQgoKClJOTo23btqlt27YGJwQAAAAAACh6xbrUiclkKs7LAwBu4JFHHlFaWlq+9vT0dD3yyCMGJAIAAAAAACh+bG4JAA7MarVe9Y+Qp0+floeHhwGJAAAAAAAAil+hljpZtGiRevbsqQoVKlx33JEjR1StWrVCBQMAFF5YWJiki5+86d+/v9zc3Gx9ubm5OnTokNq0aWNUPAAAAAAAgGJVqBnfY8aMkb+/vwYNGqSdO3dec1yNGjXk7Oxc6HAAgMIxm80ym82yWq2qWLGi7dxsNsvf319DhgzRBx98YHRMAAAAAACAYlGoGd///e9/9eWXX2rx4sV6+OGHVbduXQ0YMED9+vWTv79/UWcEANykRYsWSZJq166tkSNHsqwJAAAAAAC4rRRqxreLi4t69Oihzz//XCdPntTgwYP14YcfqmbNmuratas+//xz5eXlFXVWAMBNGj9+vF3Re+vWrVq7dq3+/PNPA1MBAAAAAAAUr1ve3NLPz08PPPCALBaLnJyclJCQoH79+umuu+7Sli1biiAiAOBmvfbaa3rllVds51arVR07dtQjjzyixx57TI0aNdLhw4cNTAgAAAAAAFB8Cl34TklJ0RtvvKF77rlHDz/8sDIyMrRmzRqdOHFC//3vf/X444+rX79+RZkVAFBAH3/8sRo3bmw7X7VqlbZt26b//Oc/+uOPP9SyZUtNmDDBwIQAAAAAAADFp1CF7y5duqhGjRpavHixBg8erP/+97/66KOPFBwcLEny8PDQSy+9pJMnTxZpWABAwZw4cUJNmza1na9du1b/+Mc/dP/998vHx0djx45VXFycgQkBAAAAAACKT6E2t/T19dXWrVtlsViuOaZq1ao6ceJEoYMBAAovJydHbm5utvO4uDi9+OKLtvNq1arpjz/+MCAZAAAAAABA8SvUjO+HHnpILVq0yNeenZ2tpUuXSpJMJpNq1ap1a+kAAIVy1113adu2bZKkxMRE/fDDD2rbtq2t/7ffflPlypWNigcAAAAAAFCsClX4HjBggNLT0/O1nz17VgMGDLjlUACAWxMREaFhw4Zp0KBB6tSpkywWiwICAmz9mzZtUvPmzQ1MCAAAAAAAUHwKVfi2Wq0ymUz52n/77TeZzeZbDgUAuDWDBw/WrFmzlJaWprZt2+qTTz6x6z916pQGDhxY4OtFR0frvvvuU8WKFeXr66vu3bvr2LFjdmPOnz+viIgIVa5cWZ6engoPD1dKSordmMTERIWGhqpChQry9fXVqFGjlJOTU/gbBQAAAAAAuIqbWuO7efPmMplMMplMat++vVxc/u/bc3NzdeLECXXs2LHIQwIAbt7AgQOvWdyeM2eO3fm0adP07LPPytvb+6rjt27dqoiICN13333KycnRP//5T3Xo0EFHjhyRh4eHJGnEiBH66quvtHLlSpnNZg0bNkxhYWHasWOHpIv/T4SGhsrf3187d+5UUlKS+vbtq3Llymnq1KlFd+MAAAAAAOC2d1OF7+7du0uSDhw4oJCQEHl6etr6XF1dVbt2bYWHhxdpQABA8Zs6daoef/zxaxa+161bZ3e+ePFi+fr6Kj4+Xm3btlV6eroWLFigZcuWqV27dpKkRYsWqVGjRtq1a5eCgoK0YcMGHTlyRN988438/PzUrFkzTZo0SaNHj9arr74qV1fX4r5NAAAAAABwm7ipwvf48eOVm5ur2rVrq0OHDrrjjjuKKxcAoARZrdabGn9pnwcfHx9JUnx8vC5cuKDg4GDbmIYNG6pmzZqKi4tTUFCQ4uLi1KRJE/n5+dnGhISEaOjQoTp8+PBV1xzPyspSVlaW7TwjI+OmcgIAAAAAgNvTTa/x7ezsrGeeeUbnz58vjjwAgFIuLy9PL774ou6//341btxYkpScnCxXV9d8M8b9/PyUnJxsG3N50ftS/6W+q4mOjpbZbLYdNWrUKOK7AQAAAAAAjqhQm1s2btxYP//8c1FnAQCUAREREfruu++0fPnyYn+tqKgopaen246TJ08W+2sCAAAAAICyr1CF78mTJ2vkyJFas2aNkpKSlJGRYXcAABzTsGHDtGbNGm3evFnVq1e3tfv7+ys7O1tnzpyxG5+SkiJ/f3/bmJSUlHz9l/quxs3NTV5eXnYHAAAAAADAjRSq8N25c2cdPHhQXbt2VfXq1VWpUiVVqlRJ3t7eqlSpUlFnBAAYzGq1atiwYfr000+1adMm1alTx64/MDBQ5cqVU2xsrK3t2LFjSkxMlMVikSRZLBYlJCQoNTXVNmbjxo3y8vJSQEBAydwIAAAAAAC4LdzU5paXbN68uahzAAAM9OCDD6p8+fLX7I+IiNCyZcv0+eefq2LFirY1uc1ms8qXLy+z2axBgwYpMjJSPj4+8vLy0vDhw2WxWBQUFCRJ6tChgwICAtSnTx9Nnz5dycnJGjt2rCIiIuTm5lYi9wkAAAAAAG4PhSp8P/TQQ0Xy4tu2bdPrr7+u+Ph4JSUl6dNPP1X37t1t/VarVePHj9f8+fN15swZ3X///Zo7d67q169vG5OWlqbhw4fryy+/lJOTk8LDw/X222/L09OzSDICQFmX9//bu/+oqOrE/+OvGfkp6KCmKImKPzZtE+3oLrJpW0JrWFrC/sh180cdrVaoRNtkM1FKLGrVRVH7Yf7o6LFyWTerdXfD0jT8kZiZmkpRuCnYOgsorgjMfP/o03yd0IpxmMtcno9zOMf7ft+ZXtOdc8/xxdv3dThUXFysU6dOyeFwuM3deOONkqS33nrrO99j2bJlkqSbbrrJbXzlypWaOHGiJGnhwoWu+3BNTY1GjBihpUuXus5t1aqV3njjDT3wwAOKj49XWFiYJkyYoKysrCv8hAAAAAAAAO48Kr4l6b333tNzzz2nzz77TK+99pquvvpqvfzyy4qJidHQoUN/0HtUV1drwIABuueee5ScnNxgPicnR7m5uVq9erViYmL0+OOPa8SIETp06JBCQkIkSePGjdPJkyf1r3/9S7W1tZo0aZKmTJmidevWefrRAMA0du7cqd/+9rf64osv5HQ63eYsFovq6+t/0Pt8+7WXEhISory8POXl5V32nO7du39vyQ4AAAAAAHClPCq+//KXv+juu+/WuHHjVFRUpJqaGklSZWWlsrOzf3CpkZSUpKSkpEvOOZ1OLVq0SLNmzdIdd9whSVqzZo0iIyO1ceNG3XXXXTp8+LA2b96sPXv2aPDgwZKkxYsXa+TIkXr22WcVFRXlyccDANO4//77NXjwYL355pvq0qWLLBaL0ZEAUxr0yBqjI8AH9j4z3ugIAAAAAH4gjx5u+eSTT2r58uV64YUXFBgY6Bq/4YYbVFRU5JVgJSUlKisrU2JiomvMZrMpLi5OhYWFkqTCwkJFRES4Sm9JSkxMlNVq1a5duy773jU1NaqqqnL7AQAzOnbsmLKzs9WvXz9FRETIZrO5/QAAAAAAAJiRR8X3kSNHXPvCXsxms6miouJKM0mS68FpkZGRbuORkZGuubKyMnXq1MltPiAgQO3bt3edcynz5893K36io6O9khkAmpu4uDgVFxcbHQMAAAAAAMCnPNrqpHPnziouLlaPHj3cxrdv366ePXt6I1eTysjIUHp6uuu4qqqK8huAKaWlpWn69OkqKytT//793f6VjiTFxsYalAwAAAAAAKDpeFR8T548WQ899JBeeuklWSwWnThxQoWFhZoxY4Yef/xxrwTr3LmzJKm8vFxdunRxjZeXl2vgwIGuc06dOuX2urq6OtntdtfrLyU4OFjBwcFeyQkAzVlKSook6Z577nGNWSwWOZ3ORj3cEgAAAAAAwJ94VHzPnDlTDodDCQkJOnfunG688UYFBwdrxowZSktL80qwmJgYde7cWQUFBa6iu6qqSrt27dIDDzwgSYqPj1dFRYX27t2rQYMGSZK2bNkih8OhuLg4r+QAAH9WUlJidAQAAAAAAACf86j4tlgseuyxx/TII4+ouLhYZ8+e1bXXXqvw8PBGvc/Zs2fd9p4tKSnRhx9+qPbt26tbt256+OGH9eSTT6pPnz6KiYnR448/rqioKN15552SpH79+unWW2/V5MmTtXz5ctXW1io1NVV33XWXoqKiPPloAGAq3bt3NzoCAAAAAACAz3lUfH8jKChIbdq0UZs2bRpdekvSBx98oJtvvtl1/M2+2xMmTNCqVav0hz/8QdXV1ZoyZYoqKio0dOhQbd68WSEhIa7XrF27VqmpqUpISJDValVKSopyc3Ov5GMBgOkcOnRIpaWlunDhgtv46NGjDUoEAAAAAADQdDwqvuvq6jR37lzl5ubq7NmzkqTw8HClpaUpMzOzwcPTLuemm26S0+m87LzFYlFWVpaysrIue0779u21bt26xn0AAGghPvvsM40ZM0YHDhxw7e0tfX1/lcQe3wAAAAAAwJSsnrwoLS1Nzz//vHJycrRv3z7t27dPOTk5WrFihR588EFvZwQAeOihhx5STEyMTp06pdatW+vgwYPatm2bBg8erHfffdfoeAAAAAAAAE3CoxXf69at0/r165WUlOQai42NVXR0tMaOHatly5Z5LSAAwHOFhYXasmWLrrrqKlmtVlmtVg0dOlTz58/Xgw8+qH379hkdEQAAAAAAwOs8WvEdHBysHj16NBiPiYlRUFDQlWYCAHhJfX292rRpI0m66qqrdOLECUlfP/TyyJEjRkYDAAAAAABoMh4V36mpqXriiSdUU1PjGqupqdG8efOUmprqtXAAgCtz3XXXaf/+/ZKkuLg45eTkaMeOHcrKylLPnj0NTgcAAAAAANA0PNrqZN++fSooKFDXrl01YMAASdL+/ft14cIFJSQkKDk52XVufn6+d5ICABpt1qxZqq6uliRlZWXp9ttv17Bhw9ShQwe98sorBqcDAAAAAABoGh4V3xEREUpJSXEbi46O9kogAID3jBgxwvXn3r1765NPPpHdble7du1ksVgMTAYAAAAAANB0PCq+V65c6e0cAIAm9u9//1uS1LVrV4OTAAAAAAAANC2P9vj+xldffaXt27dr+/bt+uqrr7yVCQDgJQ6HQ1lZWbLZbOrevbu6d++uiIgIPfHEE3I4HEbHAwAAAAAAaBIerfiurq5WWlqa1qxZ4ypOWrVqpfHjx2vx4sVq3bq1V0MCADzz2GOPacWKFXrqqad0ww03SJK2b9+uOXPm6Pz585o3b57BCQEAAAAAALzPoxXf6enp2rp1qzZt2qSKigpVVFTob3/7m7Zu3arp06d7OyMAwEOrV6/Wiy++qAceeECxsbGKjY3V73//e73wwgtatWqV0fEAAAAAAACahEcrvv/yl79ow4YNuummm1xjI0eOVGhoqH79619r2bJl3soHALgCdrtdffv2bTDet29f2e12AxIBAAAAAAA0PY9WfJ87d06RkZENxjt16qRz585dcSgAgHcMGDBAS5YsaTC+ZMkSxcbGGpAIAAAAAACg6Xm04js+Pl6ZmZlas2aNQkJCJEn/+9//NHfuXMXHx3s1IADAczk5Obrtttv09ttvu+7PhYWFOn78uN566y2D0wEAAAAAADQNj1Z8L1q0SDt27FDXrl2VkJCghIQERUdH6/3339ef//xnb2cEAHjo5z//uY4ePaoxY8a4nsmQnJysgwcP6uWXXzY6HgAAAAAAQJPwaMV3//79dezYMa1du1affPKJJGns2LEaN26cQkNDvRoQAHBloqKiNG/ePLex/fv3a8WKFXr++ecNSgUAAAAAANB0Gl1819bWqm/fvnrjjTc0efLkpsgEAAAAAAAAAIDHGr3VSWBgoM6fP98UWQAAAAAAAAAAuGIe7fE9depUPf3006qrq/N2HgAAAAAAAAAArohHe3zv2bNHBQUF+uc//6n+/fsrLCzMbT4/P98r4QAAnklOTv7O+YqKCt8EAQAAAAAAMIBHxXdERIRSUlK8nQUA4CU2m+1758ePH++jNAAAAAAAAL7VqOLb4XDomWee0dGjR3XhwgUNHz5cc+bMUWhoaFPlAwB4YOXKlUZHAAAAAAAAMEyj9vieN2+e/vjHPyo8PFxXX321cnNzNXXq1KbKBgAAAAAAAABAozWq+F6zZo2WLl2qf/zjH9q4caM2bdqktWvXyuFwNFU+AAAAAAAAAAAapVHFd2lpqUaOHOk6TkxMlMVi0YkTJ7weDAAAAAAAAAAATzSq+K6rq1NISIjbWGBgoGpra70aCgAAAAAAAAAATzXq4ZZOp1MTJ05UcHCwa+z8+fO6//77FRYW5hrLz8/3XkIAAAAAAAAAABqhUcX3hAkTGoz97ne/81oYAAAAAAAAAACuVKOK75UrVzZVDgAAAAAAAAAAvKJRe3wDAAAAAAAAANDcUXwDAAAAAAAAAEyF4hsA8L22bdumUaNGKSoqShaLRRs3bnSbdzqdmj17trp06aLQ0FAlJibq2LFjbufY7XaNGzdObdu2VUREhO69916dPXvWh58CAAAAAAC0FBTfAIDvVV1drQEDBigvL++S8zk5OcrNzdXy5cu1a9cuhYWFacSIETp//rzrnHHjxungwYP617/+pTfeeEPbtm3TlClTfPURAAAAAABAC9Koh1sCAFqmpKQkJSUlXXLO6XRq0aJFmjVrlu644w5J0po1axQZGamNGzfqrrvu0uHDh7V582bt2bNHgwcPliQtXrxYI0eO1LPPPquoqKhLvndNTY1qampcx1VVVV7+ZAAAAAAAwIxY8Q0AuCIlJSUqKytTYmKia8xmsykuLk6FhYWSpMLCQkVERLhKb0lKTEyU1WrVrl27Lvve8+fPl81mc/1ER0c33QcBAAAAAACm0ayL7zlz5shisbj99O3b1zV//vx5TZ06VR06dFB4eLhSUlJUXl5uYGIAaHnKysokSZGRkW7jkZGRrrmysjJ16tTJbT4gIEDt27d3nXMpGRkZqqysdP0cP37cy+kBAAAAAIAZNfutTn784x/r7bffdh0HBPz/yNOmTdObb76p1157TTabTampqUpOTtaOHTuMiAoA8LLg4GAFBwcbHQMAAAAAAPiZZl98BwQEqHPnzg3GKysrtWLFCq1bt07Dhw+XJK1cuVL9+vXTzp07NWTIEF9HBYAW6Zt7dHl5ubp06eIaLy8v18CBA13nnDp1yu11dXV1stvtl7zHAwAAAAAAXIlmvdWJJB07dkxRUVHq2bOnxo0bp9LSUknS3r17VVtb67anbN++fdWtWzfXnrKXU1NTo6qqKrcfAIBnYmJi1LlzZxUUFLjGqqqqtGvXLsXHx0uS4uPjVVFRob1797rO2bJlixwOh+Li4nyeGQAAAAAAmFuzXvEdFxenVatW6ZprrtHJkyc1d+5cDRs2TB9//LHKysoUFBSkiIgIt9dcvKfs5cyfP19z585twuQAYC5nz55VcXGx67ikpEQffvih2rdvr27duunhhx/Wk08+qT59+igmJkaPP/64oqKidOedd0qS+vXrp1tvvVWTJ0/W8uXLVVtbq9TUVN11112Kiooy6FMBAAAAAACzatbFd1JSkuvPsbGxiouLU/fu3fXqq68qNDTU4/fNyMhQenq667iqqkrR0dFXlBUAzOyDDz7QzTff7Dr+5h46YcIErVq1Sn/4wx9UXV2tKVOmqKKiQkOHDtXmzZsVEhLies3atWuVmpqqhIQEWa1WpaSkKDc31+efBQAAAAAAmF+zLr6/LSIiQj/60Y9UXFysW265RRcuXFBFRYXbqu/y8vLv3S+Wh6UBQOPcdNNNcjqdl523WCzKyspSVlbWZc9p37691q1b1xTxAAAAAAAA3DT7Pb4vdvbsWX366afq0qWLBg0apMDAQLc9ZY8cOaLS0lLXnrIAAAAAAAAAgJanWa/4njFjhkaNGqXu3bvrxIkTyszMVKtWrTR27FjZbDbde++9Sk9PV/v27dW2bVulpaUpPj5eQ4YMMTo6AAAAAAAAAMAgzbr4/ve//62xY8fq9OnT6tixo4YOHaqdO3eqY8eOkqSFCxe69omtqanRiBEjtHTpUoNTAwAAAAAAAACM1KyL7/Xr13/nfEhIiPLy8pSXl+ejRAAAAAAAAACA5s6v9vgGAAAAAAAAAOD7UHwDAAAAAAAAAEyF4hsAAAAAAAAAYCoU3wAAAAAAAAAAU6H4BgAAAAAAAACYCsU3AAAAAAAAAMBUKL4BAAAAAAAAAKZC8Q0AAAAAAAAAMBWKbwAAAAAAAACAqVB8AwAAAAAAAABMheIbAAAAAAAAAGAqFN8AAAAAAAAAAFOh+AYAAAAAAAAAmArFNwAAAAAAAADAVCi+AQAAAAAAAACmQvENAAAAAAAAADAVim8AAAAAAAAAgKlQfAMAAAAAAAAATIXiGwAAAAAAAABgKhTfAAAAAAAAAABTofgGAAAAAAAAAJgKxTcAAAAAAAAAwFQovgEAAAAAAAAApkLxDQAAAAAAAAAwFYpvAAAAAAAAAICpUHwDAAAAAAAAAEyF4hsAAAAAAAAAYCoU3wAAAAAAAAAAU6H4BgAAAAAAAACYCsU3AAAAAAAAAMBUKL4BAAAAAAAAAKZC8Q0AAAAAAAAAMBWKbwAAAAAAAACAqVB8AwAAAAAAAABMxTTFd15ennr06KGQkBDFxcVp9+7dRkcCAFwC92sAAAAAANDUTFF8v/LKK0pPT1dmZqaKioo0YMAAjRgxQqdOnTI6GgDgItyvAQAAAACAL5ii+F6wYIEmT56sSZMm6dprr9Xy5cvVunVrvfTSS0ZHAwBchPs1AAAAAADwhQCjA1ypCxcuaO/evcrIyHCNWa1WJSYmqrCw8JKvqampUU1Njeu4srJSklRVVfW9/736mv9dYWL8kP/PjcE1uXJck+bnh1yTb85xOp1NHccrfH2/vhS+m+bn7fvZD8V3q2Xw9Pvlb/drAAAAwAz8vvj+z3/+o/r6ekVGRrqNR0ZG6pNPPrnka+bPn6+5c+c2GI+Ojm6SjHBnW3y/0RHwLVyT5qcx1+TMmTOy2WxNmMY7uF/DF7ifoSld6ffLX+7XAAAAgBn4ffHtiYyMDKWnp7uOHQ6H7Ha7OnToIIvFYmCyK1NVVaXo6GgdP35cbdu2NToOxDVpjsx0TZxOp86cOaOoqCijozQZs96vfcFM33U0P3y/Gqcl3K8BAACA5sbvi++rrrpKrVq1Unl5udt4eXm5OnfufMnXBAcHKzg42G0sIiKiqSL6XNu2bflLaDPDNWl+zHJN/GnlIPdrY5jlu47mie/XD+dP92sAAADADPz+4ZZBQUEaNGiQCgoKXGMOh0MFBQWKj483MBkA4GLcrwEAAAAAgK/4/YpvSUpPT9eECRM0ePBg/fSnP9WiRYtUXV2tSZMmGR0NAHAR7tcAAAAAAMAXTFF8/+Y3v9FXX32l2bNnq6ysTAMHDtTmzZsbPEDN7IKDg5WZmdlgWwAYh2vS/HBNjMX92nf4rqMp8f0CAAAA0NxZnE6n0+gQAAAAAAAAAAB4i9/v8Q0AAAAAAAAAwMUovgEAAAAAAAAApkLxDQAAAAAAAAAwFYpvAAD82IkTJ4yOAAAAAABAs0PxDQCAH/vxj3+sdevWGR0DAAAAAIBmheIbAAA/Nm/ePN1333361a9+JbvdbnQcAAAAAACaBYvT6XQaHQJXxuFwqLi4WKdOnZLD4XCbu/HGGw1KBQDwlZKSEt177706dOiQXnjhBY0aNcroSAAAAAAAGIri28/t3LlTv/3tb/XFF1/o25fSYrGovr7eoGSA8ZKTk3/wufn5+U2YBPCNJUuWaNq0aerXr58CAgLc5oqKigxKBX9ntVplsVi+8xyLxaK6ujofJQIAAACA7xfw/aegObv//vs1ePBgvfnmm+rSpcv3/sUUvlFeXq4ZM2aooKBAp06davBLCX4h4Rs2m83oCIDPfPHFF8rPz1e7du10xx13NCi+AU/99a9/vexcYWGhcnNzG/yLMwAAAAAwGiu+/VxYWJj279+v3r17Gx0FF0lKSlJpaalSU1Mv+QuJO+64w6BkAMzohRde0PTp05WYmKjnnntOHTt2NDoSTO7IkSOaOXOmNm3apHHjxikrK0vdu3c3OhYAAAAAuLAczM/FxcWpuLiY4ruZ2b59u9577z0NHDjQ6CgATO7WW2/V7t27tWTJEo0fP97oODC5EydOKDMzU6tXr9aIESP04Ycf6rrrrjM6FgAAAAA0QPHt59LS0jR9+nSVlZWpf//+CgwMdJuPjY01KFnLFh0d3WB7Exhvw4YNevXVV1VaWqoLFy64zbH/MfxVfX29PvroI3Xt2tXoKDCxyspKZWdna/HixRo4cKAKCgo0bNgwo2MBAAAAwGWx1Ymfs1qtDcYsFoucTicPtzTQP//5T/3pT3/Sc889px49ehgdB5Jyc3P12GOPaeLEiXr++ec1adIkffrpp9qzZ4+mTp2qefPmGR0RAJqlnJwcPf300+rcubOys7PZrgsAAACAX6D49nNffPHFd86z36Yx2rVrp3Pnzqmurk6tW7dusBLfbrcblKzl6tu3rzIzMzV27Fi1adNG+/fvV8+ePTV79mzZ7XYtWbLE6IgA0CxZrVaFhoYqMTFRrVq1uux5+fn5PkwFAAAAAN+NrU78HMV287Ro0SKjI+BbSktL9bOf/UySFBoaqjNnzkiS7r77bg0ZMoTiGwAuY/z48Q0e0gwAAAAAzR3Ft0kcOnTokvsWjx492qBELduECROMjoBv6dy5s+x2u7p3765u3bpp586dGjBggEpKStiPHQC+w6pVq4yOAAAAAACNRvHt5z777DONGTNGBw4ccO3tLcm1Mos9vo13/vz5Br+QaNu2rUFpWq7hw4fr9ddf1/XXX69JkyZp2rRp2rBhgz744AMlJycbHQ8AAAAAAABexB7ffm7UqFFq1aqVXnzxRcXExGj37t06ffq0pk+frmeffVbDhg0zOmKLVF1drUcffVSvvvqqTp8+3WCeX0j4nsPhkMPhUEDA17/vW79+vd5//3316dNH9913n4KCggxOCAAAAAAAAG+h+PZzV111lbZs2aLY2FjZbDbt3r1b11xzjbZs2aLp06dr3759RkdskaZOnap33nlHTzzxhO6++27l5eXpyy+/1HPPPaennnpK48aNMzpii1JXV6fs7Gzdc8896tq1q9FxAAAAAAAA0MSsRgfAlamvr1ebNm0kfV2CnzhxQtLXD708cuSIkdFatE2bNmnp0qVKSUlRQECAhg0bplmzZik7O1tr1641Ol6LExAQoJycHNXV1RkdBQAAAAAAAD5A8e3nrrvuOu3fv1+SFBcXp5ycHO3YsUNZWVnq2bOnwelaLrvd7vr/37ZtW9ntdknS0KFDtW3bNiOjtVgJCQnaunWr0TEAAAAAAADgAzzc0s/NmjVL1dXVkqSsrCzdfvvtGjZsmDp06KBXXnnF4HQtV8+ePVVSUqJu3bqpb9++evXVV/XTn/5UmzZtUkREhNHxWqSkpCTNnDlTBw4c0KBBgxQWFuY2P3r0aIOSAQAAAAAAwNvY49uE7Ha72rVrJ4vFYnSUFmvhwoVq1aqVHnzwQb399tsaNWqUnE6namtrtWDBAj300ENGR2xxrNbL/wMXi8XCA0cBAAAAAABMhOLbRI4fPy5Jio6ONjgJvu3zzz9XUVGRevfurdjYWKPjAAAAAAAAAKZG8e3n6urqNHfuXOXm5urs2bOSpPDwcKWlpSkzM1OBgYEGJwQAAAAAAAAA32KPbz+Xlpam/Px85eTkKD4+XpJUWFioOXPm6PTp01q2bJnBCVuugoICLVy4UIcPH5Yk9evXTw8//LASExMNTtYyZWVlfef87NmzfZQEAAAAAAAATY0V337OZrNp/fr1SkpKcht/6623NHbsWFVWVhqUrGVbunSpHnroIf3yl790/UJi586d2rBhgxYuXKipU6canLDluf76692Oa2trVVJSooCAAPXq1UtFRUUGJQMAAAAAAIC3UXz7uU6dOmnr1q3q16+f2/jhw4d144036quvvjIoWcvWtWtXzZw5U6mpqW7jeXl5ys7O1pdffmlQMlysqqpKEydO1JgxY3T33XcbHQcAAAAAAABeQvHt57KysvTJJ59o5cqVCg4OliTV1NTo3nvvVZ8+fZSZmWlwwpYpPDxcH374oXr37u02fuzYMV1//fWu/dhhvAMHDmjUqFH6/PPPjY4CAAAAAAAAL2GPbz+UnJzsdvz222+ra9euGjBggCRp//79unDhghISEoyIB0mjR4/WX//6Vz3yyCNu43/72990++23G5QKl1JZWcmWQAAAAAAAACZD8e2HbDab23FKSorbcXR0tC/j4P/k5ua6/nzttddq3rx5evfdd932+N6xY4emT59uVMQW7eLrI0lOp1MnT57Uyy+/rFtvvdWgVAAAAAAAAGgKbHXix5xOp44fP66OHTsqNDTU6DgtXkxMzA86z2Kx6LPPPmviNPi2b18fq9Wqjh07avjw4crIyFCbNm0MSgYAAAAAAABvo/j2Yw6HQyEhITp48KD69OljdBzA75w/f155eXl65plnVFZWZnQcAAAAAAAAeInV6ADwnNVqVZ8+fXT69Gmjo+AitbW16tWrlw4fPmx0FOjrh71mZGRo8ODBuuGGG7Rx40ZJ0sqVK9WrVy/9+c9/1rRp04wNCQAAAAAAAK+i+PZzTz31lB555BF9/PHHRkfB/wkMDNT58+eNjoH/M3v2bC1btkw9evRQSUmJfvWrX2nKlClauHCh/vSnP6mkpESPPvqo0TEBAAAAAADgRWx14ufatWunc+fOqa6uTkFBQQ32+rbb7QYla9mys7N19OhRvfjiiwoI4BmyRurZs6cWLVqk0aNH6+OPP1ZsbKwmTpyoFStWyGKxGB0PAAAAAAAATYDi28+tXr36O+cnTJjgoyS42JgxY1RQUKDw8HD1799fYWFhbvP5+fkGJWt5goKCVFJSoquvvlqSFBoaqt27d6t///4GJwMAAAAAAEBTYSmqn6PYbp4iIiKUkpJidAxIqq+vV1BQkOs4ICBA4eHhBiYCAAAAAABAU2PFt58rLS39zvlu3br5KAnQPFmtViUlJSk4OFiStGnTJg0fPpxV+AAAAAAAACZG8e3nrFbrd+5TXF9f78M0aNeu3SWvh81m049+9CPNmDFDt9xyiwHJWq5Jkyb9oPNWrlzZxEkAAAAAAADgKxTffm7//v1ux7W1tdq3b58WLFigefPmKTk52aBkLdPl9lyvqKjQ3r179corr2jDhg0aNWqUj5MBAAAAAAAALQfFt0m9+eabeuaZZ/Tuu+8aHQUXWbBggTZs2KD333/f6CgAAAAAAACAaVF8m1RxcbEGDBig6upqo6PgIkePHtWQIUNkt9uNjgIAAAAAAACYVoDRAXBlqqqq3I6dTqdOnjypOXPmqE+fPgalwuXU1NQoKCjI6BgAAAAAAACAqVF8+7mIiIgGD1N0Op2Kjo7W+vXrDUqFy1mxYoUGDhxodAwAAAAAAADA1Ci+/dw777zjdmy1WtWxY0f17t1bAQFcXl9LT0+/5HhlZaWKiop09OhRbdu2zcepAAAAAAAAgJaFPb4BL7r55psvOd62bVtdc801euCBBxQTE+PjVAAAAAAAAEDLQvHth15//XUlJSUpMDBQr7/++neeO3r0aB+lAgAAAAAAAIDmgeLbD1mtVpWVlalTp06yWq2XPc9isai+vt6HyQAAAAAAAADAeBTfAAAAAAAAAABTufxyYQAAAAAAAAAA/FCA0QFw5fbs2aN33nlHp06dksPhcJtbsGCBQakAAAAAAAAAwBgU334uOztbs2bN0jXXXKPIyEhZLBbX3MV/BgAAAAAAAICWgj2+/VxkZKSefvppTZw40egoAAAAAAAAANAssMe3n7NarbrhhhuMjgEAAAAAAAAAzQbFt5+bNm2a8vLyjI4BAAAAAAAAAM0GW534OYfDodtuu01Hjx7Vtddeq8DAQLf5/Px8g5IBAAAAAAAAgDF4uKWfe/DBB/XOO+/o5ptvVocOHXigJQAAAAAAAIAWjxXffq5NmzZav369brvtNqOjAAAAAAAAAECzwB7ffq59+/bq1auX0TEAAAAAAAAAoNmg+PZzc+bMUWZmps6dO2d0FAAAAAAAAABoFtjqxM9df/31+vTTT+V0OtWjR48GD7csKioyKBkAAAAAAAAAGIOHW/q5O++80+gIAAAAAAAAANCssOIbAAAAAAAAAGAq7PFtAhUVFXrxxReVkZEhu90u6estTr788kuDkwEAAAAAAACA77Hi28999NFHSkxMlM1m0+eff64jR46oZ8+emjVrlkpLS7VmzRqjIwIAAAAAAACAT7Hi28+lp6dr4sSJOnbsmEJCQlzjI0eO1LZt2wxMBgAAAAAAAADGoPj2c3v27NF9993XYPzqq69WWVmZAYkAAAAAAAAAwFgU334uODhYVVVVDcaPHj2qjh07GpAIAAAAAAAAAIxF8e3nRo8eraysLNXW1kqSLBaLSktL9eijjyolJcXgdAAAAAAAAADgezzc0s9VVlbql7/8pT744AOdOXNGUVFROnnypOLj4/X3v/9dYWFhRkcEAAAAAAAAAJ+i+DaJ7du366OPPtLZs2c1aNAgJSQkGB0JAAAAAAAAAAzBVid+qrCwUG+88YbreOjQoQoLC9PSpUs1duxYTZkyRTU1NQYmBAAAAAAAAABjUHz7qaysLB08eNB1fODAAU2ePFm33HKLZs6cqU2bNmn+/PkGJgQAAAAAAAAAY7DViZ/q0qWLNm3apMGDB0uSHnvsMW3dulXbt2+XJL322mvKzMzUoUOHjIwJAAAAAAAAAD7Him8/9d///leRkZGu461btyopKcl1/JOf/ETHjx83IhoAAAAAAAAAGIri209FRkaqpKREknThwgUVFRVpyJAhrvkzZ84oMDDQqHgAAAAAAAAAYBiKbz81cuRIzZw5U++9954yMjLUunVrDRs2zDX/0UcfqVevXgYmBAAAAAAAAABjBBgdAJ554oknlJycrJ///OcKDw/X6tWrFRQU5Jp/6aWX9Itf/MLAhAAAAAAAAABgDB5u6ecqKysVHh6uVq1auY3b7XaFh4e7leEAAAAAAAAA0BJQfAMAAAAAAAAATIU9vgEAAAAAAAAApkLxDQAAAAAAAAAwFYpvAAAAAAAAAICpUHwDAAAAAAAAAEyF4hsAAAAAAAAAYCoU3wAAAAAAAAAAU6H4BgAAAAAAAACYyv8Dri4T7sVJ1EA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10058400" cy="3934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07806"/>
            <a:ext cx="542925" cy="514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422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2862262" y="162643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 smtClean="0">
                <a:solidFill>
                  <a:srgbClr val="0D0D0D"/>
                </a:solidFill>
                <a:effectLst/>
                <a:latin typeface="Söhne"/>
              </a:rPr>
              <a:t>Unprecedented Fairness:</a:t>
            </a:r>
            <a:r>
              <a:rPr lang="en-US" sz="2000" b="0" i="0" dirty="0" smtClean="0">
                <a:solidFill>
                  <a:srgbClr val="0D0D0D"/>
                </a:solidFill>
                <a:effectLst/>
                <a:latin typeface="Söhne"/>
              </a:rPr>
              <a:t> This solution goes beyond traditional approaches by integrating fairness-aware training techniques, ensuring that the model makes lending decisions that are equitable and unbiased across diverse demographic groups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889744" y="35391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 smtClean="0">
                <a:solidFill>
                  <a:srgbClr val="0D0D0D"/>
                </a:solidFill>
                <a:effectLst/>
                <a:latin typeface="Söhne"/>
              </a:rPr>
              <a:t>Multi-modal Data Fusion: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 Unlike conventional models that rely solely on structured data, our solution leverages a multi-modal approach, integrating both structured and unstructured data sources.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89744" y="45091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endParaRPr lang="en-US" b="0" i="0" dirty="0" smtClean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 smtClean="0">
                <a:solidFill>
                  <a:srgbClr val="0D0D0D"/>
                </a:solidFill>
                <a:effectLst/>
                <a:latin typeface="Söhne"/>
              </a:rPr>
              <a:t>Real-time Decision Support: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 The solution provides real-time decision support to loan officers, empowering them with actionable insights and personalized recommendations at the point of decision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63200" y="10432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10524110" y="5410200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914400" y="284901"/>
            <a:ext cx="4137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6938" y="1517738"/>
            <a:ext cx="6139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D0D0D"/>
                </a:solidFill>
                <a:effectLst/>
                <a:latin typeface="Söhne"/>
              </a:rPr>
              <a:t>1.Model Selection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Choose appropriate machine learning algorithms for binary classification, such as Logistic Regression, Random Forest, Gradient Boosting, or Support Vector Machines.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5713" y="30259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1" i="0" dirty="0" smtClean="0">
                <a:solidFill>
                  <a:srgbClr val="0D0D0D"/>
                </a:solidFill>
                <a:effectLst/>
                <a:latin typeface="Söhne"/>
              </a:rPr>
              <a:t>2.Model Training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Train the selected model(s) on the training dataset.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Tune </a:t>
            </a:r>
            <a:r>
              <a:rPr lang="en-US" b="0" i="0" dirty="0" err="1" smtClean="0">
                <a:solidFill>
                  <a:srgbClr val="0D0D0D"/>
                </a:solidFill>
                <a:effectLst/>
                <a:latin typeface="Söhne"/>
              </a:rPr>
              <a:t>hyperparameters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 using techniques like grid search or random search to optimize model performance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5713" y="4645556"/>
            <a:ext cx="6122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D0D0D"/>
                </a:solidFill>
                <a:effectLst/>
                <a:latin typeface="Söhne"/>
              </a:rPr>
              <a:t>3.Model Evaluation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Evaluate the trained model(s) on the testing dataset using metrics like accuracy, precision, recall, F1-score, ROC-AUC, etc.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455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Arial Black</vt:lpstr>
      <vt:lpstr>Calibri</vt:lpstr>
      <vt:lpstr>Söhne</vt:lpstr>
      <vt:lpstr>Times New Roman</vt:lpstr>
      <vt:lpstr>Trebuchet MS</vt:lpstr>
      <vt:lpstr>Wingdings</vt:lpstr>
      <vt:lpstr>Office Theme</vt:lpstr>
      <vt:lpstr>PowerPoint Presentation</vt:lpstr>
      <vt:lpstr>Loan Approval Prediction using deep learning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2024-04-02T08:03:22Z</dcterms:created>
  <dcterms:modified xsi:type="dcterms:W3CDTF">2024-04-04T08:18:25Z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