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1" r:id="rId6"/>
    <p:sldId id="334" r:id="rId7"/>
    <p:sldId id="353" r:id="rId8"/>
    <p:sldId id="354" r:id="rId9"/>
    <p:sldId id="355" r:id="rId10"/>
    <p:sldId id="356" r:id="rId11"/>
    <p:sldId id="362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ETHEREUM HISTORICAL DATA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K.S.ABISHEK</a:t>
            </a:r>
            <a:endParaRPr lang="en-US" dirty="0"/>
          </a:p>
          <a:p>
            <a:r>
              <a:rPr lang="en-US" dirty="0"/>
              <a:t>September 11,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- Data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sz="2400" dirty="0"/>
              <a:t>Dataset contains data values of high, low, open  and close for a period of 2381 days , that is , </a:t>
            </a:r>
            <a:r>
              <a:rPr lang="en-US" sz="2400" b="1" dirty="0"/>
              <a:t>6.52 years (or) 78 months and 6 days , </a:t>
            </a:r>
            <a:r>
              <a:rPr lang="en-US" sz="2400" dirty="0"/>
              <a:t>beginning from 3</a:t>
            </a:r>
            <a:r>
              <a:rPr lang="en-US" sz="2400" baseline="30000" dirty="0"/>
              <a:t>rd</a:t>
            </a:r>
            <a:r>
              <a:rPr lang="en-US" sz="2400" dirty="0"/>
              <a:t> March 2016 up to 15</a:t>
            </a:r>
            <a:r>
              <a:rPr lang="en-US" sz="2400" baseline="30000" dirty="0"/>
              <a:t>th</a:t>
            </a:r>
            <a:r>
              <a:rPr lang="en-US" sz="2400" dirty="0"/>
              <a:t> September 2022.</a:t>
            </a:r>
          </a:p>
          <a:p>
            <a:pPr marL="342900" indent="-342900">
              <a:buAutoNum type="arabicParenR"/>
            </a:pPr>
            <a:r>
              <a:rPr lang="en-US" sz="2400" dirty="0"/>
              <a:t>Dataset is highly cardinal , unique and highly co-related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658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QUICK 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47" y="278129"/>
            <a:ext cx="10637427" cy="610863"/>
          </a:xfrm>
        </p:spPr>
        <p:txBody>
          <a:bodyPr>
            <a:normAutofit/>
          </a:bodyPr>
          <a:lstStyle/>
          <a:p>
            <a:r>
              <a:rPr lang="en-US" sz="3600" dirty="0"/>
              <a:t>MAX,MIN &amp; AVERAGE OF STOCK PARAMETERS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7222F0-9E6A-00DD-C3DC-AA0203465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78884"/>
            <a:ext cx="9505950" cy="56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93562"/>
            <a:ext cx="7560545" cy="610863"/>
          </a:xfrm>
        </p:spPr>
        <p:txBody>
          <a:bodyPr>
            <a:normAutofit/>
          </a:bodyPr>
          <a:lstStyle/>
          <a:p>
            <a:r>
              <a:rPr lang="en-US" dirty="0"/>
              <a:t>IMPORTANT TRENDS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November 11, 2022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62263-1DC8-ED1C-DB23-A148CC70493C}"/>
              </a:ext>
            </a:extLst>
          </p:cNvPr>
          <p:cNvSpPr txBox="1"/>
          <p:nvPr/>
        </p:nvSpPr>
        <p:spPr>
          <a:xfrm>
            <a:off x="971550" y="1291519"/>
            <a:ext cx="103135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Lowest recorded value of open was 6.68 USD on 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December 2016</a:t>
            </a:r>
            <a:r>
              <a:rPr lang="en-IN" b="1" dirty="0">
                <a:solidFill>
                  <a:schemeClr val="bg1"/>
                </a:solidFill>
              </a:rPr>
              <a:t>  </a:t>
            </a:r>
          </a:p>
          <a:p>
            <a:r>
              <a:rPr lang="en-IN" dirty="0">
                <a:solidFill>
                  <a:schemeClr val="bg1"/>
                </a:solidFill>
              </a:rPr>
              <a:t>     Highest recorded value of open was 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4808.34</a:t>
            </a:r>
            <a:r>
              <a:rPr lang="en-IN" dirty="0">
                <a:solidFill>
                  <a:schemeClr val="bg1"/>
                </a:solidFill>
              </a:rPr>
              <a:t> USD on </a:t>
            </a:r>
            <a:r>
              <a:rPr lang="en-IN" b="1" dirty="0">
                <a:solidFill>
                  <a:srgbClr val="000000"/>
                </a:solidFill>
                <a:latin typeface="Roboto" panose="02000000000000000000" pitchFamily="2" charset="0"/>
              </a:rPr>
              <a:t>9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November 2021</a:t>
            </a: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Lowest recorded value of close was </a:t>
            </a:r>
            <a:r>
              <a:rPr lang="en-IN" b="0" i="0" dirty="0">
                <a:solidFill>
                  <a:srgbClr val="555555"/>
                </a:solidFill>
                <a:effectLst/>
                <a:latin typeface="Helvetica Neue"/>
              </a:rPr>
              <a:t>6.7</a:t>
            </a:r>
            <a:r>
              <a:rPr lang="en-IN" dirty="0">
                <a:solidFill>
                  <a:schemeClr val="bg1"/>
                </a:solidFill>
              </a:rPr>
              <a:t> USD on 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December 2016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     Highest recorded value of close was 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4808.34</a:t>
            </a:r>
            <a:r>
              <a:rPr lang="en-IN" dirty="0">
                <a:solidFill>
                  <a:schemeClr val="bg1"/>
                </a:solidFill>
              </a:rPr>
              <a:t> USD on </a:t>
            </a:r>
            <a:r>
              <a:rPr lang="en-IN" b="1" dirty="0">
                <a:solidFill>
                  <a:srgbClr val="000000"/>
                </a:solidFill>
                <a:latin typeface="Roboto" panose="02000000000000000000" pitchFamily="2" charset="0"/>
              </a:rPr>
              <a:t>8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November 2021</a:t>
            </a: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Lowest recorded value of high was 7.32 USD on 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25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December 2016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     Highest recorded value of high was 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4864.06</a:t>
            </a:r>
            <a:r>
              <a:rPr lang="en-IN" dirty="0">
                <a:solidFill>
                  <a:schemeClr val="bg1"/>
                </a:solidFill>
              </a:rPr>
              <a:t> USD on </a:t>
            </a:r>
            <a:r>
              <a:rPr lang="en-IN" b="1" dirty="0">
                <a:solidFill>
                  <a:srgbClr val="000000"/>
                </a:solidFill>
                <a:latin typeface="Roboto" panose="02000000000000000000" pitchFamily="2" charset="0"/>
              </a:rPr>
              <a:t>10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November 2021</a:t>
            </a: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Lowest recorded value of low was </a:t>
            </a:r>
            <a:r>
              <a:rPr lang="en-IN" b="0" i="0" dirty="0">
                <a:solidFill>
                  <a:srgbClr val="555555"/>
                </a:solidFill>
                <a:effectLst/>
                <a:latin typeface="Helvetica Neue"/>
              </a:rPr>
              <a:t>5.86</a:t>
            </a:r>
            <a:r>
              <a:rPr lang="en-IN" dirty="0">
                <a:solidFill>
                  <a:schemeClr val="bg1"/>
                </a:solidFill>
              </a:rPr>
              <a:t> USD on 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December 2016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Roboto" panose="02000000000000000000" pitchFamily="2" charset="0"/>
              </a:rPr>
              <a:t>     </a:t>
            </a:r>
            <a:r>
              <a:rPr lang="en-IN" dirty="0">
                <a:solidFill>
                  <a:schemeClr val="bg1"/>
                </a:solidFill>
              </a:rPr>
              <a:t>Highest recorded value of low was </a:t>
            </a:r>
            <a:r>
              <a:rPr lang="en-IN" b="0" i="0" dirty="0">
                <a:solidFill>
                  <a:srgbClr val="555555"/>
                </a:solidFill>
                <a:effectLst/>
                <a:latin typeface="Helvetica Neue"/>
              </a:rPr>
              <a:t>4715.43</a:t>
            </a:r>
            <a:r>
              <a:rPr lang="en-IN" dirty="0">
                <a:solidFill>
                  <a:schemeClr val="bg1"/>
                </a:solidFill>
              </a:rPr>
              <a:t> USD on </a:t>
            </a:r>
            <a:r>
              <a:rPr lang="en-IN" b="1" dirty="0">
                <a:solidFill>
                  <a:srgbClr val="000000"/>
                </a:solidFill>
                <a:latin typeface="Roboto" panose="02000000000000000000" pitchFamily="2" charset="0"/>
              </a:rPr>
              <a:t>9</a:t>
            </a:r>
            <a:r>
              <a:rPr lang="en-IN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November 2021</a:t>
            </a:r>
          </a:p>
          <a:p>
            <a:endParaRPr lang="en-IN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Lowest value of volume was 0 for 7  days from 3</a:t>
            </a:r>
            <a:r>
              <a:rPr lang="en-IN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rd</a:t>
            </a:r>
            <a:r>
              <a:rPr lang="en-IN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August 2016 to 9</a:t>
            </a:r>
            <a:r>
              <a:rPr lang="en-IN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IN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August 2016</a:t>
            </a: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All parameters like high , low, volume and close remained unchanged during this period</a:t>
            </a: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8C81B-E509-6387-09B2-0584D1FC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47" y="666750"/>
            <a:ext cx="7132320" cy="828675"/>
          </a:xfrm>
        </p:spPr>
        <p:txBody>
          <a:bodyPr>
            <a:normAutofit/>
          </a:bodyPr>
          <a:lstStyle/>
          <a:p>
            <a:r>
              <a:rPr lang="en-IN" sz="3600" b="1" i="1" dirty="0"/>
              <a:t>TRENDSETTERS</a:t>
            </a:r>
            <a:r>
              <a:rPr lang="en-IN" sz="36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6A1C3-49E9-75C1-A2F7-CC6FF0440F81}"/>
              </a:ext>
            </a:extLst>
          </p:cNvPr>
          <p:cNvSpPr txBox="1"/>
          <p:nvPr/>
        </p:nvSpPr>
        <p:spPr>
          <a:xfrm>
            <a:off x="1773647" y="1390650"/>
            <a:ext cx="5198653" cy="554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The price of Ethereum began to see it’s first huge leap from the </a:t>
            </a:r>
            <a:r>
              <a:rPr lang="en-IN" b="1" dirty="0">
                <a:solidFill>
                  <a:schemeClr val="bg1"/>
                </a:solidFill>
              </a:rPr>
              <a:t>25</a:t>
            </a:r>
            <a:r>
              <a:rPr lang="en-IN" b="1" baseline="30000" dirty="0">
                <a:solidFill>
                  <a:schemeClr val="bg1"/>
                </a:solidFill>
              </a:rPr>
              <a:t>th</a:t>
            </a:r>
            <a:r>
              <a:rPr lang="en-IN" b="1" dirty="0">
                <a:solidFill>
                  <a:schemeClr val="bg1"/>
                </a:solidFill>
              </a:rPr>
              <a:t> of April 2017</a:t>
            </a:r>
            <a:r>
              <a:rPr lang="en-IN" dirty="0">
                <a:solidFill>
                  <a:schemeClr val="bg1"/>
                </a:solidFill>
              </a:rPr>
              <a:t>, when it’s closing price went from 53.9 USD to 68 USD just in two days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Within the next week , it’s price had increased to $82 , which is a massive </a:t>
            </a:r>
            <a:r>
              <a:rPr lang="en-IN" b="1" dirty="0">
                <a:solidFill>
                  <a:schemeClr val="bg1"/>
                </a:solidFill>
              </a:rPr>
              <a:t>57.6% increase </a:t>
            </a:r>
            <a:r>
              <a:rPr lang="en-IN" dirty="0">
                <a:solidFill>
                  <a:schemeClr val="bg1"/>
                </a:solidFill>
              </a:rPr>
              <a:t>within a week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The value of Ethereum had peaked twice in two periods  :  PERIOD I AND PERIOD II </a:t>
            </a:r>
          </a:p>
          <a:p>
            <a:pPr>
              <a:lnSpc>
                <a:spcPct val="200000"/>
              </a:lnSpc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" y="126588"/>
            <a:ext cx="7532277" cy="610863"/>
          </a:xfrm>
        </p:spPr>
        <p:txBody>
          <a:bodyPr>
            <a:normAutofit/>
          </a:bodyPr>
          <a:lstStyle/>
          <a:p>
            <a:r>
              <a:rPr lang="en-US" dirty="0"/>
              <a:t>Period I (612 Days)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5983873-A0D7-F523-03F9-44A4B3D4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0"/>
            <a:ext cx="6870700" cy="51530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CC36DF2-D2B0-01AF-003C-504EA3030229}"/>
              </a:ext>
            </a:extLst>
          </p:cNvPr>
          <p:cNvSpPr txBox="1"/>
          <p:nvPr/>
        </p:nvSpPr>
        <p:spPr>
          <a:xfrm>
            <a:off x="330835" y="972840"/>
            <a:ext cx="4904261" cy="277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Period I had a timespan of 612 days , and the peak value was reached on the 274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day , wherein the peak value was 1380 USD on 13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January 2018. Period I spans from 14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April 2017  to 17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December 2018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852A4B2-1256-5FFA-074C-C1DB874C1D9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6C13AD8-0CE3-D752-031C-510143169243}"/>
              </a:ext>
            </a:extLst>
          </p:cNvPr>
          <p:cNvSpPr txBox="1">
            <a:spLocks/>
          </p:cNvSpPr>
          <p:nvPr/>
        </p:nvSpPr>
        <p:spPr>
          <a:xfrm>
            <a:off x="492760" y="400050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Period II (900+ Days)</a:t>
            </a:r>
          </a:p>
        </p:txBody>
      </p:sp>
      <p:pic>
        <p:nvPicPr>
          <p:cNvPr id="20" name="Picture 19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31881672-DEC3-D950-CABA-3460A76A6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45" y="0"/>
            <a:ext cx="5852172" cy="43891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A1D20A-0A92-6FB5-9974-CA72EE72F3E3}"/>
              </a:ext>
            </a:extLst>
          </p:cNvPr>
          <p:cNvSpPr txBox="1"/>
          <p:nvPr/>
        </p:nvSpPr>
        <p:spPr>
          <a:xfrm>
            <a:off x="475749" y="1603587"/>
            <a:ext cx="5603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This period is currently non terminal and under observation. 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This period shows repeated trends in peak scenarios , and is hence being observed at the time of writing this report. </a:t>
            </a:r>
          </a:p>
          <a:p>
            <a:pPr marL="400050" indent="-400050">
              <a:buFont typeface="+mj-lt"/>
              <a:buAutoNum type="romanUcPeriod"/>
            </a:pPr>
            <a:endParaRPr lang="en-IN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IN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IN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A peak value in closed is followed by two consequent dips in the closing value as shown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This period extends from 12-03-2020 up to 15 September 2022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The aforementioned trend may be exploited for future predictions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172545-D88A-2A59-456D-932A4BBEA9B8}"/>
              </a:ext>
            </a:extLst>
          </p:cNvPr>
          <p:cNvCxnSpPr>
            <a:cxnSpLocks/>
          </p:cNvCxnSpPr>
          <p:nvPr/>
        </p:nvCxnSpPr>
        <p:spPr>
          <a:xfrm>
            <a:off x="9033565" y="2729948"/>
            <a:ext cx="4025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1D49E3-15F4-B233-A5DF-3FE34863FB4E}"/>
              </a:ext>
            </a:extLst>
          </p:cNvPr>
          <p:cNvCxnSpPr/>
          <p:nvPr/>
        </p:nvCxnSpPr>
        <p:spPr>
          <a:xfrm>
            <a:off x="10336696" y="2336800"/>
            <a:ext cx="260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44E68A-6CF3-8408-466C-BC765BF0A1E5}"/>
              </a:ext>
            </a:extLst>
          </p:cNvPr>
          <p:cNvCxnSpPr/>
          <p:nvPr/>
        </p:nvCxnSpPr>
        <p:spPr>
          <a:xfrm>
            <a:off x="9585739" y="2098261"/>
            <a:ext cx="2562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F16F35-72AE-C646-76FA-96815A3A9902}"/>
              </a:ext>
            </a:extLst>
          </p:cNvPr>
          <p:cNvCxnSpPr/>
          <p:nvPr/>
        </p:nvCxnSpPr>
        <p:spPr>
          <a:xfrm>
            <a:off x="9713843" y="607635"/>
            <a:ext cx="5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AE2921-115B-9E01-12FF-67F145FBE435}"/>
              </a:ext>
            </a:extLst>
          </p:cNvPr>
          <p:cNvSpPr txBox="1"/>
          <p:nvPr/>
        </p:nvSpPr>
        <p:spPr>
          <a:xfrm>
            <a:off x="9065314" y="2521466"/>
            <a:ext cx="3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dirty="0">
                <a:solidFill>
                  <a:schemeClr val="bg1"/>
                </a:solidFill>
              </a:rPr>
              <a:t>1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5D217-D65C-3126-6168-979AC4B6A81E}"/>
              </a:ext>
            </a:extLst>
          </p:cNvPr>
          <p:cNvSpPr txBox="1"/>
          <p:nvPr/>
        </p:nvSpPr>
        <p:spPr>
          <a:xfrm>
            <a:off x="9583622" y="1862558"/>
            <a:ext cx="2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dirty="0">
                <a:solidFill>
                  <a:schemeClr val="bg1"/>
                </a:solidFill>
              </a:rPr>
              <a:t>2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F4285F-D084-4D79-6182-93D9926837AF}"/>
              </a:ext>
            </a:extLst>
          </p:cNvPr>
          <p:cNvSpPr txBox="1"/>
          <p:nvPr/>
        </p:nvSpPr>
        <p:spPr>
          <a:xfrm>
            <a:off x="10301007" y="2013634"/>
            <a:ext cx="2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dirty="0">
                <a:solidFill>
                  <a:schemeClr val="bg1"/>
                </a:solidFill>
              </a:rPr>
              <a:t>3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0811F4-FC28-6158-1D45-66F5A6EC29A1}"/>
              </a:ext>
            </a:extLst>
          </p:cNvPr>
          <p:cNvSpPr txBox="1"/>
          <p:nvPr/>
        </p:nvSpPr>
        <p:spPr>
          <a:xfrm>
            <a:off x="10188247" y="284470"/>
            <a:ext cx="2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dirty="0">
                <a:solidFill>
                  <a:schemeClr val="bg1"/>
                </a:solidFill>
              </a:rPr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3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D66FE5FD-0C12-45EB-B93E-D0C91A38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73" y="0"/>
            <a:ext cx="9144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F2BB02-996E-1D2C-5C3C-1597B9D7333E}"/>
              </a:ext>
            </a:extLst>
          </p:cNvPr>
          <p:cNvSpPr txBox="1"/>
          <p:nvPr/>
        </p:nvSpPr>
        <p:spPr>
          <a:xfrm>
            <a:off x="221381" y="866274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CLOSING VALUE vs 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17D60-31C3-1C95-A7F0-9E891A716927}"/>
              </a:ext>
            </a:extLst>
          </p:cNvPr>
          <p:cNvSpPr txBox="1"/>
          <p:nvPr/>
        </p:nvSpPr>
        <p:spPr>
          <a:xfrm>
            <a:off x="385011" y="1674796"/>
            <a:ext cx="2916454" cy="245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solidFill>
                  <a:schemeClr val="bg1"/>
                </a:solidFill>
              </a:rPr>
              <a:t>This Graph represents the trends in closing value over the span of 1800+ days.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AB9638-8548-F1BF-748E-86400BB66F3E}"/>
              </a:ext>
            </a:extLst>
          </p:cNvPr>
          <p:cNvSpPr txBox="1"/>
          <p:nvPr/>
        </p:nvSpPr>
        <p:spPr>
          <a:xfrm>
            <a:off x="4494998" y="5515276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6ABF39-BA26-5559-0081-17B87DBCAD53}"/>
              </a:ext>
            </a:extLst>
          </p:cNvPr>
          <p:cNvSpPr txBox="1"/>
          <p:nvPr/>
        </p:nvSpPr>
        <p:spPr>
          <a:xfrm>
            <a:off x="10403305" y="5515276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2022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E70AF9-5242-0307-0788-77725C4E9C5A}"/>
              </a:ext>
            </a:extLst>
          </p:cNvPr>
          <p:cNvCxnSpPr>
            <a:cxnSpLocks/>
          </p:cNvCxnSpPr>
          <p:nvPr/>
        </p:nvCxnSpPr>
        <p:spPr>
          <a:xfrm flipV="1">
            <a:off x="5496025" y="3805518"/>
            <a:ext cx="1731769" cy="54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1CD0AB-C2CF-B3D1-1C0A-FF44EC67A3A7}"/>
              </a:ext>
            </a:extLst>
          </p:cNvPr>
          <p:cNvCxnSpPr/>
          <p:nvPr/>
        </p:nvCxnSpPr>
        <p:spPr>
          <a:xfrm>
            <a:off x="8324850" y="1050940"/>
            <a:ext cx="2752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11BC36-20C2-842B-E153-CB2630FF4745}"/>
              </a:ext>
            </a:extLst>
          </p:cNvPr>
          <p:cNvSpPr txBox="1"/>
          <p:nvPr/>
        </p:nvSpPr>
        <p:spPr>
          <a:xfrm>
            <a:off x="5943600" y="33051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255FB-3525-B58F-9C2E-903C4A06E7B1}"/>
              </a:ext>
            </a:extLst>
          </p:cNvPr>
          <p:cNvSpPr txBox="1"/>
          <p:nvPr/>
        </p:nvSpPr>
        <p:spPr>
          <a:xfrm>
            <a:off x="8763000" y="11334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610</TotalTime>
  <Words>453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Helvetica Neue</vt:lpstr>
      <vt:lpstr>Roboto</vt:lpstr>
      <vt:lpstr>Wingdings</vt:lpstr>
      <vt:lpstr>Theme1</vt:lpstr>
      <vt:lpstr>ETHEREUM HISTORICAL DATA REPORT</vt:lpstr>
      <vt:lpstr>Introduction - Data Profiles</vt:lpstr>
      <vt:lpstr>QUICK INSIGHTS</vt:lpstr>
      <vt:lpstr>MAX,MIN &amp; AVERAGE OF STOCK PARAMETERS</vt:lpstr>
      <vt:lpstr>IMPORTANT TRENDS</vt:lpstr>
      <vt:lpstr>TRENDSETTERS </vt:lpstr>
      <vt:lpstr>Period I (612 Days)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HISTORICAL DATA REPORT</dc:title>
  <dc:creator>K S ABISHEK</dc:creator>
  <cp:lastModifiedBy>K S ABISHEK</cp:lastModifiedBy>
  <cp:revision>3</cp:revision>
  <dcterms:created xsi:type="dcterms:W3CDTF">2022-11-11T05:46:46Z</dcterms:created>
  <dcterms:modified xsi:type="dcterms:W3CDTF">2022-11-11T15:57:31Z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