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1" r:id="rId7"/>
    <p:sldId id="295" r:id="rId8"/>
    <p:sldId id="289" r:id="rId9"/>
    <p:sldId id="264" r:id="rId10"/>
    <p:sldId id="258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5514" y="3581400"/>
            <a:ext cx="4941771" cy="1122202"/>
          </a:xfrm>
        </p:spPr>
        <p:txBody>
          <a:bodyPr/>
          <a:lstStyle/>
          <a:p>
            <a:r>
              <a:rPr lang="en-US" dirty="0"/>
              <a:t>INSTAGRAM TOP-200</a:t>
            </a:r>
            <a:br>
              <a:rPr lang="en-US" dirty="0"/>
            </a:br>
            <a:r>
              <a:rPr lang="en-US" dirty="0"/>
              <a:t>User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5514" y="5180490"/>
            <a:ext cx="4941770" cy="396660"/>
          </a:xfrm>
        </p:spPr>
        <p:txBody>
          <a:bodyPr>
            <a:noAutofit/>
          </a:bodyPr>
          <a:lstStyle/>
          <a:p>
            <a:r>
              <a:rPr lang="en-US" sz="2800" dirty="0"/>
              <a:t>ABISHEK K S </a:t>
            </a:r>
          </a:p>
          <a:p>
            <a:r>
              <a:rPr lang="en-US" sz="2800" dirty="0"/>
              <a:t>13-09-2023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299085"/>
            <a:ext cx="3171825" cy="1325563"/>
          </a:xfrm>
        </p:spPr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" y="1786255"/>
            <a:ext cx="8460741" cy="4685665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dirty="0"/>
              <a:t>The analysis procedure is aimed to bring insights on the TOP-200 Instagram users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The dataset was obtained from Kaggle and is a relatively small dataset consisting of 200 Rows only.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The tech stack used is Power-BI, </a:t>
            </a:r>
            <a:r>
              <a:rPr lang="en-US" sz="2000" dirty="0" err="1"/>
              <a:t>Openrefine</a:t>
            </a:r>
            <a:r>
              <a:rPr lang="en-US" sz="2000" dirty="0"/>
              <a:t> (for Data Cleaning and faceting), </a:t>
            </a:r>
            <a:r>
              <a:rPr lang="en-US" sz="2000" dirty="0" err="1"/>
              <a:t>SQLgate</a:t>
            </a:r>
            <a:r>
              <a:rPr lang="en-US" sz="2000" dirty="0"/>
              <a:t> and </a:t>
            </a:r>
            <a:r>
              <a:rPr lang="en-US" sz="2000" dirty="0" err="1"/>
              <a:t>Dbeaver</a:t>
            </a:r>
            <a:r>
              <a:rPr lang="en-US" sz="2000" dirty="0"/>
              <a:t> for accessing MySQL(MariaDB) and Oracle  databases.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Proof of working has also been attested within the report.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47F94DF-D22C-498E-99A0-7C4944EAA7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559"/>
            <a:ext cx="11013440" cy="864199"/>
          </a:xfrm>
        </p:spPr>
        <p:txBody>
          <a:bodyPr/>
          <a:lstStyle/>
          <a:p>
            <a:r>
              <a:rPr lang="en-ZA" dirty="0"/>
              <a:t>Open Refine – data cleaning and faceting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6F851E-ADF9-3D9F-2F63-7A9A3524B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40"/>
            <a:ext cx="12192000" cy="606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36525"/>
            <a:ext cx="7495541" cy="568008"/>
          </a:xfrm>
        </p:spPr>
        <p:txBody>
          <a:bodyPr/>
          <a:lstStyle/>
          <a:p>
            <a:r>
              <a:rPr lang="en-ZA" dirty="0"/>
              <a:t>Open refine 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" y="871855"/>
            <a:ext cx="11102341" cy="5407025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dirty="0"/>
              <a:t>Open Refine was used to Clean the data. The following operations were performed :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     	1. Changing DT(Followers, Posts and Avg Likes) from Text to Numeric [ Numeric DT is 	indicated by the green color of text]  using common transforms.</a:t>
            </a:r>
          </a:p>
          <a:p>
            <a:endParaRPr lang="en-US" sz="2000" dirty="0"/>
          </a:p>
          <a:p>
            <a:r>
              <a:rPr lang="en-US" sz="2000" dirty="0"/>
              <a:t>	2. Observing facets/trends of followers and posts using In-Built numeric facet function.</a:t>
            </a:r>
          </a:p>
          <a:p>
            <a:endParaRPr lang="en-US" sz="2000" dirty="0"/>
          </a:p>
          <a:p>
            <a:r>
              <a:rPr lang="en-US" sz="2000" dirty="0"/>
              <a:t>	3. Strings were properly formatted – ex: ‘b’ in ‘brands’ was changed to 	‘B’.</a:t>
            </a:r>
          </a:p>
          <a:p>
            <a:endParaRPr lang="en-US" sz="2000" dirty="0"/>
          </a:p>
          <a:p>
            <a:r>
              <a:rPr lang="en-US" sz="2000" dirty="0"/>
              <a:t>	4. ‘Category’ column strings were also properly formatted.</a:t>
            </a:r>
          </a:p>
          <a:p>
            <a:r>
              <a:rPr lang="en-US" sz="2000" dirty="0"/>
              <a:t>            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987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0884"/>
            <a:ext cx="3139440" cy="1325563"/>
          </a:xfrm>
        </p:spPr>
        <p:txBody>
          <a:bodyPr/>
          <a:lstStyle/>
          <a:p>
            <a:r>
              <a:rPr lang="en-US" dirty="0"/>
              <a:t>POWER BI DASHBOARD CREATION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5087" y="1714183"/>
            <a:ext cx="1818034" cy="557950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Created a Power BI dashboard to carry out analysis.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931FCE-8A58-185E-0525-074914C8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63" y="0"/>
            <a:ext cx="93154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997" y="0"/>
            <a:ext cx="1818005" cy="560071"/>
          </a:xfrm>
        </p:spPr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181" y="896004"/>
            <a:ext cx="4884923" cy="43669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ZA" sz="1600" dirty="0"/>
              <a:t>Male users in the top-200 list have the highest number of posts, followed by Females, Communities and brands in the 2</a:t>
            </a:r>
            <a:r>
              <a:rPr lang="en-ZA" sz="1600" baseline="30000" dirty="0"/>
              <a:t>nd</a:t>
            </a:r>
            <a:r>
              <a:rPr lang="en-ZA" sz="1600" dirty="0"/>
              <a:t> ,3</a:t>
            </a:r>
            <a:r>
              <a:rPr lang="en-ZA" sz="1600" baseline="30000" dirty="0"/>
              <a:t>rd</a:t>
            </a:r>
            <a:r>
              <a:rPr lang="en-ZA" sz="1600" dirty="0"/>
              <a:t> , and 4</a:t>
            </a:r>
            <a:r>
              <a:rPr lang="en-ZA" sz="1600" baseline="30000" dirty="0"/>
              <a:t>th</a:t>
            </a:r>
            <a:r>
              <a:rPr lang="en-ZA" sz="1600" dirty="0"/>
              <a:t> positions respectively.</a:t>
            </a:r>
          </a:p>
          <a:p>
            <a:pPr marL="400050" indent="-400050">
              <a:buFont typeface="+mj-lt"/>
              <a:buAutoNum type="romanUcPeriod"/>
            </a:pPr>
            <a:endParaRPr lang="en-ZA" sz="1600" dirty="0"/>
          </a:p>
          <a:p>
            <a:pPr marL="400050" indent="-400050">
              <a:buFont typeface="+mj-lt"/>
              <a:buAutoNum type="romanUcPeriod"/>
            </a:pPr>
            <a:r>
              <a:rPr lang="en-ZA" sz="1600" dirty="0"/>
              <a:t>Male users have the highest engagement rate of 0.03, followed by females at 0.02 and Community pages at 0.01 respectively.  </a:t>
            </a:r>
          </a:p>
          <a:p>
            <a:pPr marL="400050" indent="-400050">
              <a:buFont typeface="+mj-lt"/>
              <a:buAutoNum type="romanUcPeriod"/>
            </a:pPr>
            <a:endParaRPr lang="en-ZA" sz="1600" dirty="0"/>
          </a:p>
          <a:p>
            <a:pPr marL="400050" indent="-400050">
              <a:buFont typeface="+mj-lt"/>
              <a:buAutoNum type="romanUcPeriod"/>
            </a:pPr>
            <a:r>
              <a:rPr lang="en-ZA" sz="1600" dirty="0"/>
              <a:t>Females have the most number of followers at a total of 6.8 Billion, while males have a slightly lower cumulative follower count at 6.7 Billion. </a:t>
            </a:r>
          </a:p>
          <a:p>
            <a:pPr marL="400050" indent="-400050">
              <a:buFont typeface="+mj-lt"/>
              <a:buAutoNum type="romanUcPeriod"/>
            </a:pPr>
            <a:endParaRPr lang="en-ZA" sz="1600" dirty="0"/>
          </a:p>
          <a:p>
            <a:pPr marL="400050" indent="-400050">
              <a:buFont typeface="+mj-lt"/>
              <a:buAutoNum type="romanUcPeriod"/>
            </a:pPr>
            <a:r>
              <a:rPr lang="en-ZA" sz="1600" dirty="0"/>
              <a:t>Communities have the lowest total following, while brands are sandwiched between Males and Communities at 1.9 Billion.</a:t>
            </a:r>
          </a:p>
          <a:p>
            <a:pPr marL="400050" indent="-400050">
              <a:buFont typeface="+mj-lt"/>
              <a:buAutoNum type="romanUcPeriod"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3C6AB-2F9A-7CF8-6403-FB52D7F4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9" y="731258"/>
            <a:ext cx="3217381" cy="1904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506DE-B0DE-C95E-2F85-C35F178F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92" y="731258"/>
            <a:ext cx="3152820" cy="1904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8B1CE-CE99-60C5-2BF7-118470EDA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746" y="2711972"/>
            <a:ext cx="6464866" cy="39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029EF-1CAA-281B-B10C-47EFB16A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7" y="147907"/>
            <a:ext cx="5620039" cy="34355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0E1282-DEF3-A4C2-B1DB-A27C40A0EE80}"/>
              </a:ext>
            </a:extLst>
          </p:cNvPr>
          <p:cNvSpPr txBox="1">
            <a:spLocks/>
          </p:cNvSpPr>
          <p:nvPr/>
        </p:nvSpPr>
        <p:spPr>
          <a:xfrm>
            <a:off x="6469368" y="453552"/>
            <a:ext cx="4884923" cy="6173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1600" dirty="0"/>
              <a:t>The distribution of the top 200 accounts are as follows : </a:t>
            </a:r>
          </a:p>
          <a:p>
            <a:pPr marL="0" indent="0">
              <a:buNone/>
            </a:pPr>
            <a:r>
              <a:rPr lang="en-ZA" sz="1600" dirty="0"/>
              <a:t>	1.Males – 88 accounts</a:t>
            </a:r>
          </a:p>
          <a:p>
            <a:pPr marL="0" indent="0">
              <a:buNone/>
            </a:pPr>
            <a:r>
              <a:rPr lang="en-ZA" sz="1600" dirty="0"/>
              <a:t>	2. Females- 74 accounts</a:t>
            </a:r>
          </a:p>
          <a:p>
            <a:pPr marL="0" indent="0">
              <a:buNone/>
            </a:pPr>
            <a:r>
              <a:rPr lang="en-ZA" sz="1600" dirty="0"/>
              <a:t>	3. Brands – 15 accounts </a:t>
            </a:r>
          </a:p>
          <a:p>
            <a:pPr marL="0" indent="0">
              <a:buNone/>
            </a:pPr>
            <a:r>
              <a:rPr lang="en-ZA" sz="1600" dirty="0"/>
              <a:t>	4. Communities – 13 accounts</a:t>
            </a:r>
          </a:p>
          <a:p>
            <a:pPr marL="400050" indent="-400050">
              <a:buFont typeface="+mj-lt"/>
              <a:buAutoNum type="romanUcPeriod"/>
            </a:pPr>
            <a:r>
              <a:rPr lang="en-ZA" sz="1600" dirty="0"/>
              <a:t>The amount of followers follows an inverse-proportionality trend as seen from the Graph</a:t>
            </a:r>
          </a:p>
          <a:p>
            <a:pPr marL="400050" indent="-400050">
              <a:buFont typeface="+mj-lt"/>
              <a:buAutoNum type="romanUcPeriod"/>
            </a:pPr>
            <a:r>
              <a:rPr lang="en-ZA" sz="1600" dirty="0"/>
              <a:t>The general trend of decrease is also seen.</a:t>
            </a:r>
          </a:p>
          <a:p>
            <a:pPr marL="400050" indent="-400050">
              <a:buFont typeface="+mj-lt"/>
              <a:buAutoNum type="romanUcPeriod"/>
            </a:pPr>
            <a:r>
              <a:rPr lang="en-ZA" sz="1600" dirty="0"/>
              <a:t>Cristiano Ronaldo, Messi and The Rock are the top 3 followed Male influencers in the world.</a:t>
            </a:r>
          </a:p>
          <a:p>
            <a:pPr marL="400050" indent="-400050">
              <a:buFont typeface="+mj-lt"/>
              <a:buAutoNum type="romanUcPeriod"/>
            </a:pPr>
            <a:r>
              <a:rPr lang="en-ZA" sz="1600" dirty="0"/>
              <a:t>Instagram has the most number of followers amongst brands, and Real Madrid, Barcelona and NASA have the most number of followers amongst communities. </a:t>
            </a:r>
          </a:p>
          <a:p>
            <a:pPr marL="400050" indent="-400050">
              <a:buFont typeface="+mj-lt"/>
              <a:buAutoNum type="romanUcPeriod"/>
            </a:pPr>
            <a:r>
              <a:rPr lang="en-ZA" sz="1600" dirty="0"/>
              <a:t>Kylie Jenner, Selena Gomez Ariana Grande have the most number of followers in the female Category.</a:t>
            </a:r>
          </a:p>
          <a:p>
            <a:pPr marL="400050" indent="-400050">
              <a:buFont typeface="+mj-lt"/>
              <a:buAutoNum type="romanUcPeriod"/>
            </a:pPr>
            <a:endParaRPr lang="en-ZA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45BE6-8D9E-236B-D7E6-575AEBEE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7" y="3583434"/>
            <a:ext cx="5645440" cy="31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897" y="0"/>
            <a:ext cx="5801031" cy="560071"/>
          </a:xfrm>
        </p:spPr>
        <p:txBody>
          <a:bodyPr>
            <a:normAutofit/>
          </a:bodyPr>
          <a:lstStyle/>
          <a:p>
            <a:r>
              <a:rPr lang="en-US" dirty="0"/>
              <a:t>ENGAGEMENT RATE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181" y="896004"/>
            <a:ext cx="10569935" cy="54603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ZA" sz="1600" dirty="0"/>
              <a:t>Engagement rate has been split into three ranks as a part of this analysis :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LER: Low Engagement rate [0.00 to 0.09] :  </a:t>
            </a:r>
          </a:p>
          <a:p>
            <a:pPr lvl="1"/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184 accounts have relatively low engagement rate in this range. </a:t>
            </a:r>
          </a:p>
          <a:p>
            <a:pPr lvl="1"/>
            <a:endParaRPr lang="en-ZA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II. MER: Medium Engagement rate [0.09 to 0.18]: </a:t>
            </a:r>
          </a:p>
          <a:p>
            <a:pPr lvl="1"/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Only 4 male accounts lie in this range. </a:t>
            </a:r>
          </a:p>
          <a:p>
            <a:pPr lvl="1"/>
            <a:endParaRPr lang="en-ZA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III. HER: High Engagement Rate [0.18 to 0.27]:</a:t>
            </a:r>
          </a:p>
          <a:p>
            <a:pPr lvl="1"/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    A male account by the handle ‘</a:t>
            </a:r>
            <a:r>
              <a:rPr lang="en-ZA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thv</a:t>
            </a:r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has an</a:t>
            </a:r>
          </a:p>
          <a:p>
            <a:pPr lvl="1"/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ZA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 of 0.24, followed by a female handle</a:t>
            </a:r>
          </a:p>
          <a:p>
            <a:pPr lvl="1"/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    ‘</a:t>
            </a:r>
            <a:r>
              <a:rPr lang="en-ZA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j.m</a:t>
            </a:r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at the highest ER of 0.27. </a:t>
            </a:r>
          </a:p>
          <a:p>
            <a:pPr lvl="1"/>
            <a:endParaRPr lang="en-ZA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IV. The male account still has the highest number </a:t>
            </a:r>
            <a:b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    of followers. </a:t>
            </a:r>
          </a:p>
          <a:p>
            <a:pPr lvl="1"/>
            <a:endParaRPr lang="en-ZA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Z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	   </a:t>
            </a:r>
          </a:p>
          <a:p>
            <a:pPr marL="400050" indent="-400050">
              <a:buFont typeface="+mj-lt"/>
              <a:buAutoNum type="romanUcPeriod"/>
            </a:pPr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7CDC4F-B4C0-B503-686E-709D75DC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19" y="2042222"/>
            <a:ext cx="4970390" cy="1556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8DB2BE-29F6-06A1-B5DF-3517183E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47" y="3598606"/>
            <a:ext cx="3387069" cy="32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5331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329</TotalTime>
  <Words>580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INSTAGRAM TOP-200 User analysis</vt:lpstr>
      <vt:lpstr>SUMMARY</vt:lpstr>
      <vt:lpstr>Open Refine – data cleaning and faceting</vt:lpstr>
      <vt:lpstr>Open refine data cleaning</vt:lpstr>
      <vt:lpstr>POWER BI DASHBOARD CREATION</vt:lpstr>
      <vt:lpstr>TRENDS</vt:lpstr>
      <vt:lpstr>PowerPoint Presentation</vt:lpstr>
      <vt:lpstr>ENGAGEMENT RATE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TOP-200 User analysis</dc:title>
  <dc:creator>The</dc:creator>
  <cp:lastModifiedBy>The</cp:lastModifiedBy>
  <cp:revision>4</cp:revision>
  <dcterms:created xsi:type="dcterms:W3CDTF">2023-09-13T03:29:15Z</dcterms:created>
  <dcterms:modified xsi:type="dcterms:W3CDTF">2023-09-16T10:08:55Z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