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7"/>
  </p:notesMasterIdLst>
  <p:handoutMasterIdLst>
    <p:handoutMasterId r:id="rId28"/>
  </p:handoutMasterIdLst>
  <p:sldIdLst>
    <p:sldId id="256" r:id="rId5"/>
    <p:sldId id="277" r:id="rId6"/>
    <p:sldId id="261" r:id="rId7"/>
    <p:sldId id="295" r:id="rId8"/>
    <p:sldId id="289" r:id="rId9"/>
    <p:sldId id="264" r:id="rId10"/>
    <p:sldId id="258" r:id="rId11"/>
    <p:sldId id="296" r:id="rId12"/>
    <p:sldId id="278" r:id="rId13"/>
    <p:sldId id="266" r:id="rId14"/>
    <p:sldId id="292" r:id="rId15"/>
    <p:sldId id="268" r:id="rId16"/>
    <p:sldId id="280" r:id="rId17"/>
    <p:sldId id="270" r:id="rId18"/>
    <p:sldId id="293" r:id="rId19"/>
    <p:sldId id="294" r:id="rId20"/>
    <p:sldId id="260" r:id="rId21"/>
    <p:sldId id="282" r:id="rId22"/>
    <p:sldId id="283" r:id="rId23"/>
    <p:sldId id="290" r:id="rId24"/>
    <p:sldId id="275"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5" d="100"/>
          <a:sy n="65" d="100"/>
        </p:scale>
        <p:origin x="724" y="-1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lumMod val="75000"/>
              </a:schemeClr>
            </a:solidFill>
            <a:ln>
              <a:noFill/>
            </a:ln>
            <a:effectLst/>
          </c:spPr>
          <c:invertIfNegative val="0"/>
          <c:cat>
            <c:strRef>
              <c:f>Sheet1!$A$2:$A$5</c:f>
              <c:strCache>
                <c:ptCount val="4"/>
                <c:pt idx="0">
                  <c:v>20XX</c:v>
                </c:pt>
                <c:pt idx="1">
                  <c:v>20XX</c:v>
                </c:pt>
                <c:pt idx="2">
                  <c:v>20XX</c:v>
                </c:pt>
                <c:pt idx="3">
                  <c:v>20XX</c:v>
                </c:pt>
              </c:strCache>
            </c:strRef>
          </c:cat>
          <c:val>
            <c:numRef>
              <c:f>Sheet1!$B$2:$B$5</c:f>
              <c:numCache>
                <c:formatCode>[$$-409]#,##0</c:formatCode>
                <c:ptCount val="4"/>
                <c:pt idx="0">
                  <c:v>10000</c:v>
                </c:pt>
                <c:pt idx="1">
                  <c:v>20000</c:v>
                </c:pt>
                <c:pt idx="2">
                  <c:v>30000</c:v>
                </c:pt>
                <c:pt idx="3">
                  <c:v>40000</c:v>
                </c:pt>
              </c:numCache>
            </c:numRef>
          </c:val>
          <c:extLst>
            <c:ext xmlns:c16="http://schemas.microsoft.com/office/drawing/2014/chart" uri="{C3380CC4-5D6E-409C-BE32-E72D297353CC}">
              <c16:uniqueId val="{00000000-0B80-4025-ABCB-85931C353E85}"/>
            </c:ext>
          </c:extLst>
        </c:ser>
        <c:dLbls>
          <c:showLegendKey val="0"/>
          <c:showVal val="0"/>
          <c:showCatName val="0"/>
          <c:showSerName val="0"/>
          <c:showPercent val="0"/>
          <c:showBubbleSize val="0"/>
        </c:dLbls>
        <c:gapWidth val="118"/>
        <c:overlap val="-3"/>
        <c:axId val="694597680"/>
        <c:axId val="694598992"/>
      </c:barChart>
      <c:catAx>
        <c:axId val="69459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8992"/>
        <c:crosses val="autoZero"/>
        <c:auto val="1"/>
        <c:lblAlgn val="ctr"/>
        <c:lblOffset val="100"/>
        <c:noMultiLvlLbl val="0"/>
      </c:catAx>
      <c:valAx>
        <c:axId val="694598992"/>
        <c:scaling>
          <c:orientation val="minMax"/>
          <c:max val="40000"/>
        </c:scaling>
        <c:delete val="0"/>
        <c:axPos val="l"/>
        <c:majorGridlines>
          <c:spPr>
            <a:ln w="9525" cap="flat" cmpd="sng" algn="ctr">
              <a:solidFill>
                <a:schemeClr val="accent1">
                  <a:lumMod val="7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7680"/>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D053-449F-8EEE-DAFE02C9D55A}"/>
              </c:ext>
            </c:extLst>
          </c:dPt>
          <c:dPt>
            <c:idx val="1"/>
            <c:bubble3D val="0"/>
            <c:spPr>
              <a:solidFill>
                <a:schemeClr val="accent1"/>
              </a:solidFill>
              <a:ln w="19050">
                <a:noFill/>
              </a:ln>
              <a:effectLst/>
            </c:spPr>
            <c:extLst>
              <c:ext xmlns:c16="http://schemas.microsoft.com/office/drawing/2014/chart" uri="{C3380CC4-5D6E-409C-BE32-E72D297353CC}">
                <c16:uniqueId val="{00000003-D053-449F-8EEE-DAFE02C9D55A}"/>
              </c:ext>
            </c:extLst>
          </c:dPt>
          <c:dPt>
            <c:idx val="2"/>
            <c:bubble3D val="0"/>
            <c:spPr>
              <a:solidFill>
                <a:schemeClr val="accent1">
                  <a:lumMod val="75000"/>
                </a:schemeClr>
              </a:solidFill>
              <a:ln w="19050">
                <a:noFill/>
              </a:ln>
              <a:effectLst/>
            </c:spPr>
            <c:extLst>
              <c:ext xmlns:c16="http://schemas.microsoft.com/office/drawing/2014/chart" uri="{C3380CC4-5D6E-409C-BE32-E72D297353CC}">
                <c16:uniqueId val="{00000005-D053-449F-8EEE-DAFE02C9D55A}"/>
              </c:ext>
            </c:extLst>
          </c:dPt>
          <c:dPt>
            <c:idx val="3"/>
            <c:bubble3D val="0"/>
            <c:spPr>
              <a:solidFill>
                <a:schemeClr val="accent1"/>
              </a:solidFill>
              <a:ln w="19050">
                <a:noFill/>
              </a:ln>
              <a:effectLst/>
            </c:spPr>
            <c:extLst>
              <c:ext xmlns:c16="http://schemas.microsoft.com/office/drawing/2014/chart" uri="{C3380CC4-5D6E-409C-BE32-E72D297353CC}">
                <c16:uniqueId val="{00000007-D053-449F-8EEE-DAFE02C9D55A}"/>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D053-449F-8EEE-DAFE02C9D55A}"/>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solidFill>
              <a:schemeClr val="bg1">
                <a:lumMod val="75000"/>
              </a:schemeClr>
            </a:solidFill>
            <a:ln>
              <a:noFill/>
            </a:ln>
          </c:spPr>
          <c:dPt>
            <c:idx val="0"/>
            <c:bubble3D val="0"/>
            <c:spPr>
              <a:solidFill>
                <a:schemeClr val="accent1"/>
              </a:solidFill>
              <a:ln w="19050">
                <a:noFill/>
              </a:ln>
              <a:effectLst/>
            </c:spPr>
            <c:extLst>
              <c:ext xmlns:c16="http://schemas.microsoft.com/office/drawing/2014/chart" uri="{C3380CC4-5D6E-409C-BE32-E72D297353CC}">
                <c16:uniqueId val="{00000001-68FD-4EB0-96B7-77E7434B1C75}"/>
              </c:ext>
            </c:extLst>
          </c:dPt>
          <c:dPt>
            <c:idx val="1"/>
            <c:bubble3D val="0"/>
            <c:spPr>
              <a:solidFill>
                <a:schemeClr val="accent1"/>
              </a:solidFill>
              <a:ln w="19050">
                <a:noFill/>
              </a:ln>
              <a:effectLst/>
            </c:spPr>
            <c:extLst>
              <c:ext xmlns:c16="http://schemas.microsoft.com/office/drawing/2014/chart" uri="{C3380CC4-5D6E-409C-BE32-E72D297353CC}">
                <c16:uniqueId val="{00000003-68FD-4EB0-96B7-77E7434B1C75}"/>
              </c:ext>
            </c:extLst>
          </c:dPt>
          <c:dPt>
            <c:idx val="2"/>
            <c:bubble3D val="0"/>
            <c:spPr>
              <a:solidFill>
                <a:schemeClr val="accent1"/>
              </a:solidFill>
              <a:ln w="19050">
                <a:noFill/>
              </a:ln>
              <a:effectLst/>
            </c:spPr>
            <c:extLst>
              <c:ext xmlns:c16="http://schemas.microsoft.com/office/drawing/2014/chart" uri="{C3380CC4-5D6E-409C-BE32-E72D297353CC}">
                <c16:uniqueId val="{00000005-68FD-4EB0-96B7-77E7434B1C75}"/>
              </c:ext>
            </c:extLst>
          </c:dPt>
          <c:dPt>
            <c:idx val="3"/>
            <c:bubble3D val="0"/>
            <c:spPr>
              <a:solidFill>
                <a:schemeClr val="accent1">
                  <a:lumMod val="75000"/>
                </a:schemeClr>
              </a:solidFill>
              <a:ln w="19050">
                <a:noFill/>
              </a:ln>
              <a:effectLst/>
            </c:spPr>
            <c:extLst>
              <c:ext xmlns:c16="http://schemas.microsoft.com/office/drawing/2014/chart" uri="{C3380CC4-5D6E-409C-BE32-E72D297353CC}">
                <c16:uniqueId val="{00000007-68FD-4EB0-96B7-77E7434B1C75}"/>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68FD-4EB0-96B7-77E7434B1C75}"/>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lumMod val="75000"/>
                </a:schemeClr>
              </a:solidFill>
              <a:ln w="19050">
                <a:noFill/>
              </a:ln>
              <a:effectLst/>
            </c:spPr>
            <c:extLst>
              <c:ext xmlns:c16="http://schemas.microsoft.com/office/drawing/2014/chart" uri="{C3380CC4-5D6E-409C-BE32-E72D297353CC}">
                <c16:uniqueId val="{00000001-F8DE-4407-9084-86239413ECEC}"/>
              </c:ext>
            </c:extLst>
          </c:dPt>
          <c:dPt>
            <c:idx val="1"/>
            <c:bubble3D val="0"/>
            <c:spPr>
              <a:solidFill>
                <a:schemeClr val="accent1"/>
              </a:solidFill>
              <a:ln w="19050">
                <a:noFill/>
              </a:ln>
              <a:effectLst/>
            </c:spPr>
            <c:extLst>
              <c:ext xmlns:c16="http://schemas.microsoft.com/office/drawing/2014/chart" uri="{C3380CC4-5D6E-409C-BE32-E72D297353CC}">
                <c16:uniqueId val="{00000003-F8DE-4407-9084-86239413ECEC}"/>
              </c:ext>
            </c:extLst>
          </c:dPt>
          <c:dPt>
            <c:idx val="2"/>
            <c:bubble3D val="0"/>
            <c:spPr>
              <a:solidFill>
                <a:schemeClr val="accent1"/>
              </a:solidFill>
              <a:ln w="19050">
                <a:noFill/>
              </a:ln>
              <a:effectLst/>
            </c:spPr>
            <c:extLst>
              <c:ext xmlns:c16="http://schemas.microsoft.com/office/drawing/2014/chart" uri="{C3380CC4-5D6E-409C-BE32-E72D297353CC}">
                <c16:uniqueId val="{00000005-F8DE-4407-9084-86239413ECEC}"/>
              </c:ext>
            </c:extLst>
          </c:dPt>
          <c:dPt>
            <c:idx val="3"/>
            <c:bubble3D val="0"/>
            <c:spPr>
              <a:solidFill>
                <a:schemeClr val="accent1"/>
              </a:solidFill>
              <a:ln w="19050">
                <a:noFill/>
              </a:ln>
              <a:effectLst/>
            </c:spPr>
            <c:extLst>
              <c:ext xmlns:c16="http://schemas.microsoft.com/office/drawing/2014/chart" uri="{C3380CC4-5D6E-409C-BE32-E72D297353CC}">
                <c16:uniqueId val="{00000007-F8DE-4407-9084-86239413ECEC}"/>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F8DE-4407-9084-86239413ECEC}"/>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7D2F-44F6-B0B4-AE7D2AD35A4D}"/>
              </c:ext>
            </c:extLst>
          </c:dPt>
          <c:dPt>
            <c:idx val="1"/>
            <c:bubble3D val="0"/>
            <c:spPr>
              <a:solidFill>
                <a:schemeClr val="accent1">
                  <a:lumMod val="75000"/>
                </a:schemeClr>
              </a:solidFill>
              <a:ln w="19050">
                <a:noFill/>
              </a:ln>
              <a:effectLst/>
            </c:spPr>
            <c:extLst>
              <c:ext xmlns:c16="http://schemas.microsoft.com/office/drawing/2014/chart" uri="{C3380CC4-5D6E-409C-BE32-E72D297353CC}">
                <c16:uniqueId val="{00000003-7D2F-44F6-B0B4-AE7D2AD35A4D}"/>
              </c:ext>
            </c:extLst>
          </c:dPt>
          <c:dPt>
            <c:idx val="2"/>
            <c:bubble3D val="0"/>
            <c:spPr>
              <a:solidFill>
                <a:schemeClr val="accent1"/>
              </a:solidFill>
              <a:ln w="19050">
                <a:noFill/>
              </a:ln>
              <a:effectLst/>
            </c:spPr>
            <c:extLst>
              <c:ext xmlns:c16="http://schemas.microsoft.com/office/drawing/2014/chart" uri="{C3380CC4-5D6E-409C-BE32-E72D297353CC}">
                <c16:uniqueId val="{00000005-7D2F-44F6-B0B4-AE7D2AD35A4D}"/>
              </c:ext>
            </c:extLst>
          </c:dPt>
          <c:dPt>
            <c:idx val="3"/>
            <c:bubble3D val="0"/>
            <c:spPr>
              <a:solidFill>
                <a:schemeClr val="accent1"/>
              </a:solidFill>
              <a:ln w="19050">
                <a:noFill/>
              </a:ln>
              <a:effectLst/>
            </c:spPr>
            <c:extLst>
              <c:ext xmlns:c16="http://schemas.microsoft.com/office/drawing/2014/chart" uri="{C3380CC4-5D6E-409C-BE32-E72D297353CC}">
                <c16:uniqueId val="{00000007-7D2F-44F6-B0B4-AE7D2AD35A4D}"/>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7D2F-44F6-B0B4-AE7D2AD35A4D}"/>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9/14/2023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9/14/2023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lumMod val="75000"/>
                    <a:lumOff val="25000"/>
                  </a:schemeClr>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dirty="0"/>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hart and tabl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290034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701"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17.xml"/><Relationship Id="rId5" Type="http://schemas.openxmlformats.org/officeDocument/2006/relationships/image" Target="../media/image39.jpeg"/><Relationship Id="rId4" Type="http://schemas.openxmlformats.org/officeDocument/2006/relationships/image" Target="../media/image38.jpeg"/></Relationships>
</file>

<file path=ppt/slides/_rels/slide19.xml.rels><?xml version="1.0" encoding="UTF-8" standalone="yes"?>
<Relationships xmlns="http://schemas.openxmlformats.org/package/2006/relationships"><Relationship Id="rId8" Type="http://schemas.openxmlformats.org/officeDocument/2006/relationships/image" Target="../media/image46.jpg"/><Relationship Id="rId3" Type="http://schemas.openxmlformats.org/officeDocument/2006/relationships/image" Target="../media/image41.jpg"/><Relationship Id="rId7" Type="http://schemas.openxmlformats.org/officeDocument/2006/relationships/image" Target="../media/image45.jpg"/><Relationship Id="rId2" Type="http://schemas.openxmlformats.org/officeDocument/2006/relationships/image" Target="../media/image40.jpg"/><Relationship Id="rId1" Type="http://schemas.openxmlformats.org/officeDocument/2006/relationships/slideLayout" Target="../slideLayouts/slideLayout18.xml"/><Relationship Id="rId6" Type="http://schemas.openxmlformats.org/officeDocument/2006/relationships/image" Target="../media/image44.jpg"/><Relationship Id="rId5" Type="http://schemas.openxmlformats.org/officeDocument/2006/relationships/image" Target="../media/image43.jpg"/><Relationship Id="rId4" Type="http://schemas.openxmlformats.org/officeDocument/2006/relationships/image" Target="../media/image42.jpg"/><Relationship Id="rId9" Type="http://schemas.openxmlformats.org/officeDocument/2006/relationships/image" Target="../media/image4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9.xml"/><Relationship Id="rId5" Type="http://schemas.openxmlformats.org/officeDocument/2006/relationships/chart" Target="../charts/chart5.xml"/><Relationship Id="rId4" Type="http://schemas.openxmlformats.org/officeDocument/2006/relationships/chart" Target="../charts/char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825514" y="3581400"/>
            <a:ext cx="4941771" cy="1122202"/>
          </a:xfrm>
        </p:spPr>
        <p:txBody>
          <a:bodyPr/>
          <a:lstStyle/>
          <a:p>
            <a:r>
              <a:rPr lang="en-US" dirty="0"/>
              <a:t>INSTAGRAM TOP-200</a:t>
            </a:r>
            <a:br>
              <a:rPr lang="en-US" dirty="0"/>
            </a:br>
            <a:r>
              <a:rPr lang="en-US" dirty="0"/>
              <a:t>User analysis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825514" y="5180490"/>
            <a:ext cx="4941770" cy="396660"/>
          </a:xfrm>
        </p:spPr>
        <p:txBody>
          <a:bodyPr>
            <a:noAutofit/>
          </a:bodyPr>
          <a:lstStyle/>
          <a:p>
            <a:r>
              <a:rPr lang="en-US" sz="2800" dirty="0"/>
              <a:t>ABISHEK K S </a:t>
            </a:r>
          </a:p>
          <a:p>
            <a:r>
              <a:rPr lang="en-US" sz="2800" dirty="0"/>
              <a:t>13-09-2023</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MARKET OVERVIEW</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p:spPr>
        <p:txBody>
          <a:bodyPr/>
          <a:lstStyle/>
          <a:p>
            <a:r>
              <a:rPr lang="en-ZA" dirty="0"/>
              <a:t>$3 Billion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4" y="3834606"/>
            <a:ext cx="2882475" cy="1997867"/>
          </a:xfrm>
        </p:spPr>
        <p:txBody>
          <a:bodyPr vert="horz" lIns="91440" tIns="45720" rIns="91440" bIns="45720" rtlCol="0" anchor="t">
            <a:normAutofit/>
          </a:bodyPr>
          <a:lstStyle/>
          <a:p>
            <a:r>
              <a:rPr lang="en-US" noProof="1"/>
              <a:t>Freedom to invent</a:t>
            </a:r>
            <a:endParaRPr lang="en-US" dirty="0"/>
          </a:p>
          <a:p>
            <a:r>
              <a:rPr lang="en-ZA" noProof="1"/>
              <a:t>Selectively inclusive market</a:t>
            </a:r>
          </a:p>
          <a:p>
            <a:r>
              <a:rPr lang="en-ZA" noProof="1"/>
              <a:t>Serviceable available market</a:t>
            </a:r>
          </a:p>
          <a:p>
            <a:endParaRPr lang="en-ZA" noProof="1"/>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5" y="2776936"/>
            <a:ext cx="2896671" cy="823912"/>
          </a:xfrm>
        </p:spPr>
        <p:txBody>
          <a:bodyPr/>
          <a:lstStyle/>
          <a:p>
            <a:r>
              <a:rPr lang="en-ZA" dirty="0"/>
              <a:t>$1 Billion</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647665" y="3834606"/>
            <a:ext cx="2896671" cy="1997867"/>
          </a:xfrm>
        </p:spPr>
        <p:txBody>
          <a:bodyPr/>
          <a:lstStyle/>
          <a:p>
            <a:r>
              <a:rPr lang="en-ZA" dirty="0"/>
              <a:t>Opportunity to build</a:t>
            </a:r>
          </a:p>
          <a:p>
            <a:r>
              <a:rPr lang="en-ZA" dirty="0"/>
              <a:t>Fully inclusive market</a:t>
            </a:r>
          </a:p>
          <a:p>
            <a:r>
              <a:rPr lang="en-ZA" dirty="0"/>
              <a:t>Total addressable market</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066421" y="2776936"/>
            <a:ext cx="2882475" cy="823912"/>
          </a:xfrm>
        </p:spPr>
        <p:txBody>
          <a:bodyPr vert="horz" lIns="91440" tIns="45720" rIns="91440" bIns="45720" rtlCol="0" anchor="b">
            <a:normAutofit/>
          </a:bodyPr>
          <a:lstStyle/>
          <a:p>
            <a:r>
              <a:rPr lang="en-ZA" dirty="0"/>
              <a:t>$2 Billion</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066421" y="3834606"/>
            <a:ext cx="2882475" cy="1997867"/>
          </a:xfrm>
        </p:spPr>
        <p:txBody>
          <a:bodyPr/>
          <a:lstStyle/>
          <a:p>
            <a:r>
              <a:rPr lang="en-ZA" noProof="1"/>
              <a:t>Few competitors</a:t>
            </a:r>
          </a:p>
          <a:p>
            <a:r>
              <a:rPr lang="en-ZA" noProof="1"/>
              <a:t>Specifically targeted market</a:t>
            </a:r>
          </a:p>
          <a:p>
            <a:r>
              <a:rPr lang="en-ZA" noProof="1"/>
              <a:t>Serviceable obtainable market</a:t>
            </a:r>
            <a:endParaRPr lang="en-ZA" dirty="0"/>
          </a:p>
          <a:p>
            <a:endParaRPr lang="en-US"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2121178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a:lstStyle/>
          <a:p>
            <a:r>
              <a:rPr lang="en-US" dirty="0"/>
              <a:t>Market comparison</a:t>
            </a:r>
          </a:p>
        </p:txBody>
      </p:sp>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2063855" y="3064615"/>
            <a:ext cx="1240971" cy="823912"/>
          </a:xfrm>
        </p:spPr>
        <p:txBody>
          <a:bodyPr/>
          <a:lstStyle/>
          <a:p>
            <a:r>
              <a:rPr lang="en-US" dirty="0"/>
              <a:t>$3B</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5475514" y="3064615"/>
            <a:ext cx="1240971" cy="823912"/>
          </a:xfrm>
        </p:spPr>
        <p:txBody>
          <a:bodyPr/>
          <a:lstStyle/>
          <a:p>
            <a:r>
              <a:rPr lang="en-US" dirty="0"/>
              <a:t>$2B</a:t>
            </a:r>
          </a:p>
        </p:txBody>
      </p:sp>
      <p:sp>
        <p:nvSpPr>
          <p:cNvPr id="11" name="Text Placeholder 10">
            <a:extLst>
              <a:ext uri="{FF2B5EF4-FFF2-40B4-BE49-F238E27FC236}">
                <a16:creationId xmlns:a16="http://schemas.microsoft.com/office/drawing/2014/main" id="{C4EAD5C6-02F0-4D27-8D85-1BD5EA833D6F}"/>
              </a:ext>
            </a:extLst>
          </p:cNvPr>
          <p:cNvSpPr>
            <a:spLocks noGrp="1"/>
          </p:cNvSpPr>
          <p:nvPr>
            <p:ph type="body" idx="16"/>
          </p:nvPr>
        </p:nvSpPr>
        <p:spPr>
          <a:xfrm>
            <a:off x="8887174" y="3064615"/>
            <a:ext cx="1240971" cy="823912"/>
          </a:xfrm>
        </p:spPr>
        <p:txBody>
          <a:bodyPr/>
          <a:lstStyle/>
          <a:p>
            <a:r>
              <a:rPr lang="en-US" dirty="0"/>
              <a:t>$1B</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1129698" y="4824188"/>
            <a:ext cx="3124093" cy="462927"/>
          </a:xfrm>
        </p:spPr>
        <p:txBody>
          <a:bodyPr/>
          <a:lstStyle/>
          <a:p>
            <a:r>
              <a:rPr lang="en-US" dirty="0"/>
              <a:t>Opportunity to build</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4526261" y="4824188"/>
            <a:ext cx="3139479" cy="462927"/>
          </a:xfrm>
        </p:spPr>
        <p:txBody>
          <a:bodyPr/>
          <a:lstStyle/>
          <a:p>
            <a:r>
              <a:rPr lang="en-US" dirty="0"/>
              <a:t>Freedom to invent</a:t>
            </a:r>
          </a:p>
        </p:txBody>
      </p:sp>
      <p:sp>
        <p:nvSpPr>
          <p:cNvPr id="21" name="Content Placeholder 20">
            <a:extLst>
              <a:ext uri="{FF2B5EF4-FFF2-40B4-BE49-F238E27FC236}">
                <a16:creationId xmlns:a16="http://schemas.microsoft.com/office/drawing/2014/main" id="{318AFADE-B54F-4988-8000-B9336A395336}"/>
              </a:ext>
            </a:extLst>
          </p:cNvPr>
          <p:cNvSpPr>
            <a:spLocks noGrp="1"/>
          </p:cNvSpPr>
          <p:nvPr>
            <p:ph sz="half" idx="14"/>
          </p:nvPr>
        </p:nvSpPr>
        <p:spPr>
          <a:xfrm>
            <a:off x="7938210" y="4824188"/>
            <a:ext cx="3124093" cy="462927"/>
          </a:xfrm>
        </p:spPr>
        <p:txBody>
          <a:bodyPr/>
          <a:lstStyle/>
          <a:p>
            <a:r>
              <a:rPr lang="en-US" dirty="0"/>
              <a:t>Few competitors</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1129698" y="5280763"/>
            <a:ext cx="3124093" cy="462927"/>
          </a:xfrm>
        </p:spPr>
        <p:txBody>
          <a:bodyPr/>
          <a:lstStyle/>
          <a:p>
            <a:r>
              <a:rPr lang="en-US" dirty="0"/>
              <a:t>Addressable market</a:t>
            </a:r>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4526261" y="5280763"/>
            <a:ext cx="3139479" cy="462927"/>
          </a:xfrm>
        </p:spPr>
        <p:txBody>
          <a:bodyPr/>
          <a:lstStyle/>
          <a:p>
            <a:r>
              <a:rPr lang="en-US" dirty="0"/>
              <a:t>Serviceable market</a:t>
            </a:r>
          </a:p>
        </p:txBody>
      </p:sp>
      <p:sp>
        <p:nvSpPr>
          <p:cNvPr id="24" name="Content Placeholder 23">
            <a:extLst>
              <a:ext uri="{FF2B5EF4-FFF2-40B4-BE49-F238E27FC236}">
                <a16:creationId xmlns:a16="http://schemas.microsoft.com/office/drawing/2014/main" id="{5AA25980-D334-4FC0-9091-936E53B8D321}"/>
              </a:ext>
            </a:extLst>
          </p:cNvPr>
          <p:cNvSpPr>
            <a:spLocks noGrp="1"/>
          </p:cNvSpPr>
          <p:nvPr>
            <p:ph sz="half" idx="19"/>
          </p:nvPr>
        </p:nvSpPr>
        <p:spPr>
          <a:xfrm>
            <a:off x="7938210" y="5280763"/>
            <a:ext cx="3124093" cy="462927"/>
          </a:xfrm>
        </p:spPr>
        <p:txBody>
          <a:bodyPr/>
          <a:lstStyle/>
          <a:p>
            <a:r>
              <a:rPr lang="en-US" dirty="0"/>
              <a:t>Obtainable market</a:t>
            </a:r>
          </a:p>
        </p:txBody>
      </p:sp>
      <p:sp>
        <p:nvSpPr>
          <p:cNvPr id="5" name="Date Placeholder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404854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dirty="0"/>
              <a:t>OUR COMPETITION</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a:lstStyle/>
          <a:p>
            <a:r>
              <a:rPr lang="en-ZA" dirty="0"/>
              <a:t>CONTOSO</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933700" y="3834606"/>
            <a:ext cx="3924300" cy="1997867"/>
          </a:xfrm>
        </p:spPr>
        <p:txBody>
          <a:bodyPr vert="horz" lIns="91440" tIns="45720" rIns="91440" bIns="45720" rtlCol="0" anchor="t">
            <a:normAutofit/>
          </a:bodyPr>
          <a:lstStyle/>
          <a:p>
            <a:r>
              <a:rPr lang="en-ZA" noProof="1"/>
              <a:t>Our product is priced below that of other companies on the market</a:t>
            </a:r>
          </a:p>
          <a:p>
            <a:r>
              <a:rPr lang="en-ZA" noProof="1"/>
              <a:t>Design is simple and easy to use, compared to the complex designs of the competitors</a:t>
            </a:r>
          </a:p>
          <a:p>
            <a:r>
              <a:rPr lang="en-ZA" noProof="1"/>
              <a:t>Affordability is the main draw for our consumers to our product</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a:lstStyle/>
          <a:p>
            <a:r>
              <a:rPr lang="en-US" dirty="0"/>
              <a:t>COMPETITORS</a:t>
            </a:r>
          </a:p>
        </p:txBody>
      </p:sp>
      <p:sp>
        <p:nvSpPr>
          <p:cNvPr id="11" name="Content Placeholder 10">
            <a:extLst>
              <a:ext uri="{FF2B5EF4-FFF2-40B4-BE49-F238E27FC236}">
                <a16:creationId xmlns:a16="http://schemas.microsoft.com/office/drawing/2014/main" id="{D0E0ACA0-9139-4C37-920D-BF3C1FF461C1}"/>
              </a:ext>
            </a:extLst>
          </p:cNvPr>
          <p:cNvSpPr>
            <a:spLocks noGrp="1"/>
          </p:cNvSpPr>
          <p:nvPr>
            <p:ph sz="quarter" idx="4"/>
          </p:nvPr>
        </p:nvSpPr>
        <p:spPr>
          <a:xfrm>
            <a:off x="7410173" y="3834606"/>
            <a:ext cx="3943627" cy="1997867"/>
          </a:xfrm>
        </p:spPr>
        <p:txBody>
          <a:bodyPr/>
          <a:lstStyle/>
          <a:p>
            <a:r>
              <a:rPr lang="en-ZA" noProof="1"/>
              <a:t>Company A</a:t>
            </a:r>
            <a:br>
              <a:rPr lang="en-ZA" noProof="1"/>
            </a:br>
            <a:r>
              <a:rPr lang="en-ZA" noProof="1"/>
              <a:t>Product is more expensive</a:t>
            </a:r>
          </a:p>
          <a:p>
            <a:r>
              <a:rPr lang="en-ZA" noProof="1"/>
              <a:t>Companies B &amp; C </a:t>
            </a:r>
            <a:br>
              <a:rPr lang="en-ZA" noProof="1"/>
            </a:br>
            <a:r>
              <a:rPr lang="en-ZA" noProof="1"/>
              <a:t>Product is expensive and inconvenient to use</a:t>
            </a:r>
          </a:p>
          <a:p>
            <a:r>
              <a:rPr lang="en-ZA" noProof="1"/>
              <a:t>Companies D &amp; E</a:t>
            </a:r>
            <a:br>
              <a:rPr lang="en-ZA" noProof="1"/>
            </a:br>
            <a:r>
              <a:rPr lang="en-ZA" noProof="1"/>
              <a:t>Product is affordable, but inconvenient to use</a:t>
            </a:r>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r>
              <a:rPr lang="en-US" dirty="0"/>
              <a:t>20XX</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4151694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838200" y="365125"/>
            <a:ext cx="10515600" cy="1325563"/>
          </a:xfrm>
        </p:spPr>
        <p:txBody>
          <a:bodyPr/>
          <a:lstStyle/>
          <a:p>
            <a:r>
              <a:rPr lang="en-ZA" dirty="0"/>
              <a:t>Our competition  </a:t>
            </a:r>
          </a:p>
        </p:txBody>
      </p:sp>
      <p:sp>
        <p:nvSpPr>
          <p:cNvPr id="5" name="Text Placeholder 4">
            <a:extLst>
              <a:ext uri="{FF2B5EF4-FFF2-40B4-BE49-F238E27FC236}">
                <a16:creationId xmlns:a16="http://schemas.microsoft.com/office/drawing/2014/main" id="{AB97FAAF-FD5C-4EDE-A2D8-148266453488}"/>
              </a:ext>
            </a:extLst>
          </p:cNvPr>
          <p:cNvSpPr>
            <a:spLocks noGrp="1"/>
          </p:cNvSpPr>
          <p:nvPr>
            <p:ph type="body" sz="quarter" idx="15"/>
          </p:nvPr>
        </p:nvSpPr>
        <p:spPr>
          <a:xfrm>
            <a:off x="5242517" y="1599947"/>
            <a:ext cx="1706965" cy="492025"/>
          </a:xfrm>
        </p:spPr>
        <p:txBody>
          <a:bodyPr>
            <a:normAutofit/>
          </a:bodyPr>
          <a:lstStyle/>
          <a:p>
            <a:r>
              <a:rPr lang="en-ZA" dirty="0"/>
              <a:t>Convenient</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20"/>
          </p:nvPr>
        </p:nvSpPr>
        <p:spPr>
          <a:xfrm>
            <a:off x="3738732" y="2378452"/>
            <a:ext cx="1183179" cy="492025"/>
          </a:xfrm>
        </p:spPr>
        <p:txBody>
          <a:bodyPr>
            <a:normAutofit/>
          </a:bodyPr>
          <a:lstStyle/>
          <a:p>
            <a:r>
              <a:rPr lang="en-ZA" dirty="0"/>
              <a:t>Competitor A</a:t>
            </a:r>
          </a:p>
        </p:txBody>
      </p:sp>
      <p:sp>
        <p:nvSpPr>
          <p:cNvPr id="29" name="Text Placeholder 28">
            <a:extLst>
              <a:ext uri="{FF2B5EF4-FFF2-40B4-BE49-F238E27FC236}">
                <a16:creationId xmlns:a16="http://schemas.microsoft.com/office/drawing/2014/main" id="{BF7EE2E1-DA9E-4645-BC0D-305C1F12118B}"/>
              </a:ext>
            </a:extLst>
          </p:cNvPr>
          <p:cNvSpPr>
            <a:spLocks noGrp="1"/>
          </p:cNvSpPr>
          <p:nvPr>
            <p:ph type="body" sz="quarter" idx="26"/>
          </p:nvPr>
        </p:nvSpPr>
        <p:spPr>
          <a:xfrm>
            <a:off x="7522269" y="2169263"/>
            <a:ext cx="1706965" cy="1048575"/>
          </a:xfrm>
        </p:spPr>
        <p:txBody>
          <a:bodyPr/>
          <a:lstStyle/>
          <a:p>
            <a:r>
              <a:rPr lang="en-US" dirty="0"/>
              <a:t>Contoso</a:t>
            </a:r>
          </a:p>
        </p:txBody>
      </p:sp>
      <p:sp>
        <p:nvSpPr>
          <p:cNvPr id="28" name="Text Placeholder 27">
            <a:extLst>
              <a:ext uri="{FF2B5EF4-FFF2-40B4-BE49-F238E27FC236}">
                <a16:creationId xmlns:a16="http://schemas.microsoft.com/office/drawing/2014/main" id="{E8BD1918-91E9-45FF-B758-93DAFA9EAFE9}"/>
              </a:ext>
            </a:extLst>
          </p:cNvPr>
          <p:cNvSpPr>
            <a:spLocks noGrp="1"/>
          </p:cNvSpPr>
          <p:nvPr>
            <p:ph type="body" sz="quarter" idx="25"/>
          </p:nvPr>
        </p:nvSpPr>
        <p:spPr>
          <a:xfrm>
            <a:off x="921894" y="3528829"/>
            <a:ext cx="1393863" cy="492025"/>
          </a:xfrm>
        </p:spPr>
        <p:txBody>
          <a:bodyPr/>
          <a:lstStyle/>
          <a:p>
            <a:r>
              <a:rPr lang="en-US" dirty="0"/>
              <a:t>Affordable</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9"/>
          </p:nvPr>
        </p:nvSpPr>
        <p:spPr>
          <a:xfrm>
            <a:off x="9940449" y="3528829"/>
            <a:ext cx="1380681" cy="492025"/>
          </a:xfrm>
        </p:spPr>
        <p:txBody>
          <a:bodyPr>
            <a:normAutofit/>
          </a:bodyPr>
          <a:lstStyle/>
          <a:p>
            <a:r>
              <a:rPr lang="en-ZA" dirty="0"/>
              <a:t>Expensive</a:t>
            </a:r>
          </a:p>
        </p:txBody>
      </p:sp>
      <p:sp>
        <p:nvSpPr>
          <p:cNvPr id="25" name="Text Placeholder 24">
            <a:extLst>
              <a:ext uri="{FF2B5EF4-FFF2-40B4-BE49-F238E27FC236}">
                <a16:creationId xmlns:a16="http://schemas.microsoft.com/office/drawing/2014/main" id="{225FED20-8F0E-4B86-88AD-F902806B2CA0}"/>
              </a:ext>
            </a:extLst>
          </p:cNvPr>
          <p:cNvSpPr>
            <a:spLocks noGrp="1"/>
          </p:cNvSpPr>
          <p:nvPr>
            <p:ph type="body" sz="quarter" idx="22"/>
          </p:nvPr>
        </p:nvSpPr>
        <p:spPr>
          <a:xfrm>
            <a:off x="2637747" y="4634331"/>
            <a:ext cx="1183179" cy="492025"/>
          </a:xfrm>
        </p:spPr>
        <p:txBody>
          <a:bodyPr/>
          <a:lstStyle/>
          <a:p>
            <a:r>
              <a:rPr lang="en-US" dirty="0"/>
              <a:t>Competitor B</a:t>
            </a:r>
          </a:p>
        </p:txBody>
      </p:sp>
      <p:sp>
        <p:nvSpPr>
          <p:cNvPr id="24" name="Text Placeholder 23">
            <a:extLst>
              <a:ext uri="{FF2B5EF4-FFF2-40B4-BE49-F238E27FC236}">
                <a16:creationId xmlns:a16="http://schemas.microsoft.com/office/drawing/2014/main" id="{568D7422-F48C-4829-8937-7DA701F3303B}"/>
              </a:ext>
            </a:extLst>
          </p:cNvPr>
          <p:cNvSpPr>
            <a:spLocks noGrp="1"/>
          </p:cNvSpPr>
          <p:nvPr>
            <p:ph type="body" sz="quarter" idx="21"/>
          </p:nvPr>
        </p:nvSpPr>
        <p:spPr>
          <a:xfrm>
            <a:off x="4175224" y="4459860"/>
            <a:ext cx="1183179" cy="492025"/>
          </a:xfrm>
        </p:spPr>
        <p:txBody>
          <a:bodyPr/>
          <a:lstStyle/>
          <a:p>
            <a:r>
              <a:rPr lang="en-US" dirty="0"/>
              <a:t>Competitor C</a:t>
            </a:r>
          </a:p>
        </p:txBody>
      </p:sp>
      <p:sp>
        <p:nvSpPr>
          <p:cNvPr id="26" name="Text Placeholder 25">
            <a:extLst>
              <a:ext uri="{FF2B5EF4-FFF2-40B4-BE49-F238E27FC236}">
                <a16:creationId xmlns:a16="http://schemas.microsoft.com/office/drawing/2014/main" id="{2329531A-E68A-4913-9B66-062FBAC6D24D}"/>
              </a:ext>
            </a:extLst>
          </p:cNvPr>
          <p:cNvSpPr>
            <a:spLocks noGrp="1"/>
          </p:cNvSpPr>
          <p:nvPr>
            <p:ph type="body" sz="quarter" idx="23"/>
          </p:nvPr>
        </p:nvSpPr>
        <p:spPr>
          <a:xfrm>
            <a:off x="6552714" y="4321788"/>
            <a:ext cx="1183179" cy="492025"/>
          </a:xfrm>
        </p:spPr>
        <p:txBody>
          <a:bodyPr/>
          <a:lstStyle/>
          <a:p>
            <a:r>
              <a:rPr lang="en-US" dirty="0"/>
              <a:t>Competitor D</a:t>
            </a:r>
          </a:p>
        </p:txBody>
      </p:sp>
      <p:sp>
        <p:nvSpPr>
          <p:cNvPr id="6" name="Text Placeholder 5">
            <a:extLst>
              <a:ext uri="{FF2B5EF4-FFF2-40B4-BE49-F238E27FC236}">
                <a16:creationId xmlns:a16="http://schemas.microsoft.com/office/drawing/2014/main" id="{7F0BD43D-EBFD-48E7-A1D3-EB9228D4C58B}"/>
              </a:ext>
            </a:extLst>
          </p:cNvPr>
          <p:cNvSpPr>
            <a:spLocks noGrp="1"/>
          </p:cNvSpPr>
          <p:nvPr>
            <p:ph type="body" sz="quarter" idx="17"/>
          </p:nvPr>
        </p:nvSpPr>
        <p:spPr>
          <a:xfrm>
            <a:off x="5242517" y="5468790"/>
            <a:ext cx="1706965" cy="492025"/>
          </a:xfrm>
        </p:spPr>
        <p:txBody>
          <a:bodyPr>
            <a:normAutofit/>
          </a:bodyPr>
          <a:lstStyle/>
          <a:p>
            <a:r>
              <a:rPr lang="en-ZA" dirty="0"/>
              <a:t>Inconvenient</a:t>
            </a:r>
          </a:p>
        </p:txBody>
      </p:sp>
      <p:sp>
        <p:nvSpPr>
          <p:cNvPr id="27" name="Text Placeholder 26">
            <a:extLst>
              <a:ext uri="{FF2B5EF4-FFF2-40B4-BE49-F238E27FC236}">
                <a16:creationId xmlns:a16="http://schemas.microsoft.com/office/drawing/2014/main" id="{69ADCED5-CED8-4991-9B1E-DB7381BE7431}"/>
              </a:ext>
            </a:extLst>
          </p:cNvPr>
          <p:cNvSpPr>
            <a:spLocks noGrp="1"/>
          </p:cNvSpPr>
          <p:nvPr>
            <p:ph type="body" sz="quarter" idx="24"/>
          </p:nvPr>
        </p:nvSpPr>
        <p:spPr>
          <a:xfrm>
            <a:off x="7801857" y="5195673"/>
            <a:ext cx="1183179" cy="492025"/>
          </a:xfrm>
        </p:spPr>
        <p:txBody>
          <a:bodyPr/>
          <a:lstStyle/>
          <a:p>
            <a:r>
              <a:rPr lang="en-US" dirty="0"/>
              <a:t>Competitor E</a:t>
            </a:r>
          </a:p>
        </p:txBody>
      </p:sp>
      <p:sp>
        <p:nvSpPr>
          <p:cNvPr id="42" name="Date Placeholder 41">
            <a:extLst>
              <a:ext uri="{FF2B5EF4-FFF2-40B4-BE49-F238E27FC236}">
                <a16:creationId xmlns:a16="http://schemas.microsoft.com/office/drawing/2014/main" id="{8ADD2DBD-D314-47B1-BD25-DAF6D4437F74}"/>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CC7E0A4-FE8E-4F7B-8370-1FA3484B6144}"/>
              </a:ext>
            </a:extLst>
          </p:cNvPr>
          <p:cNvSpPr>
            <a:spLocks noGrp="1"/>
          </p:cNvSpPr>
          <p:nvPr>
            <p:ph type="ftr" sz="quarter" idx="11"/>
          </p:nvPr>
        </p:nvSpPr>
        <p:spPr>
          <a:xfrm>
            <a:off x="4038600" y="6356350"/>
            <a:ext cx="4114800"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13</a:t>
            </a:fld>
            <a:endParaRPr lang="en-ZA" dirty="0"/>
          </a:p>
        </p:txBody>
      </p:sp>
      <p:sp>
        <p:nvSpPr>
          <p:cNvPr id="31" name="Oval 30">
            <a:extLst>
              <a:ext uri="{FF2B5EF4-FFF2-40B4-BE49-F238E27FC236}">
                <a16:creationId xmlns:a16="http://schemas.microsoft.com/office/drawing/2014/main" id="{F116CCE2-DE5B-4D04-8780-DE09E03B8A28}"/>
              </a:ext>
              <a:ext uri="{C183D7F6-B498-43B3-948B-1728B52AA6E4}">
                <adec:decorative xmlns:adec="http://schemas.microsoft.com/office/drawing/2017/decorative" val="1"/>
              </a:ext>
            </a:extLst>
          </p:cNvPr>
          <p:cNvSpPr/>
          <p:nvPr/>
        </p:nvSpPr>
        <p:spPr>
          <a:xfrm>
            <a:off x="4291806" y="233453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930BF4B-0565-4413-BDB0-116E9B84F127}"/>
              </a:ext>
              <a:ext uri="{C183D7F6-B498-43B3-948B-1728B52AA6E4}">
                <adec:decorative xmlns:adec="http://schemas.microsoft.com/office/drawing/2017/decorative" val="1"/>
              </a:ext>
            </a:extLst>
          </p:cNvPr>
          <p:cNvSpPr/>
          <p:nvPr/>
        </p:nvSpPr>
        <p:spPr>
          <a:xfrm>
            <a:off x="4728369" y="44211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AEC73B38-496F-4951-89EB-38E1A77E186B}"/>
              </a:ext>
              <a:ext uri="{C183D7F6-B498-43B3-948B-1728B52AA6E4}">
                <adec:decorative xmlns:adec="http://schemas.microsoft.com/office/drawing/2017/decorative" val="1"/>
              </a:ext>
            </a:extLst>
          </p:cNvPr>
          <p:cNvSpPr/>
          <p:nvPr/>
        </p:nvSpPr>
        <p:spPr>
          <a:xfrm>
            <a:off x="3164455" y="45958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8658B547-4844-4FC2-9B4E-C8A8DF4D66D8}"/>
              </a:ext>
              <a:ext uri="{C183D7F6-B498-43B3-948B-1728B52AA6E4}">
                <adec:decorative xmlns:adec="http://schemas.microsoft.com/office/drawing/2017/decorative" val="1"/>
              </a:ext>
            </a:extLst>
          </p:cNvPr>
          <p:cNvSpPr/>
          <p:nvPr/>
        </p:nvSpPr>
        <p:spPr>
          <a:xfrm>
            <a:off x="7106444" y="428851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B7890BF0-461E-41CE-AFC1-AD52C6B9549E}"/>
              </a:ext>
              <a:ext uri="{C183D7F6-B498-43B3-948B-1728B52AA6E4}">
                <adec:decorative xmlns:adec="http://schemas.microsoft.com/office/drawing/2017/decorative" val="1"/>
              </a:ext>
            </a:extLst>
          </p:cNvPr>
          <p:cNvSpPr/>
          <p:nvPr/>
        </p:nvSpPr>
        <p:spPr>
          <a:xfrm>
            <a:off x="8355806" y="51577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Graphic 61">
            <a:extLst>
              <a:ext uri="{FF2B5EF4-FFF2-40B4-BE49-F238E27FC236}">
                <a16:creationId xmlns:a16="http://schemas.microsoft.com/office/drawing/2014/main" id="{9201E1F5-4143-449F-8629-751D360010A3}"/>
              </a:ext>
              <a:ext uri="{C183D7F6-B498-43B3-948B-1728B52AA6E4}">
                <adec:decorative xmlns:adec="http://schemas.microsoft.com/office/drawing/2017/decorative" val="1"/>
              </a:ext>
            </a:extLst>
          </p:cNvPr>
          <p:cNvSpPr/>
          <p:nvPr/>
        </p:nvSpPr>
        <p:spPr>
          <a:xfrm>
            <a:off x="7597401" y="2072999"/>
            <a:ext cx="1519834" cy="1268594"/>
          </a:xfrm>
          <a:custGeom>
            <a:avLst/>
            <a:gdLst>
              <a:gd name="connsiteX0" fmla="*/ 625766 w 1590050"/>
              <a:gd name="connsiteY0" fmla="*/ 178826 h 1315433"/>
              <a:gd name="connsiteX1" fmla="*/ 284934 w 1590050"/>
              <a:gd name="connsiteY1" fmla="*/ 458195 h 1315433"/>
              <a:gd name="connsiteX2" fmla="*/ 236288 w 1590050"/>
              <a:gd name="connsiteY2" fmla="*/ 498087 h 1315433"/>
              <a:gd name="connsiteX3" fmla="*/ 70217 w 1590050"/>
              <a:gd name="connsiteY3" fmla="*/ 843983 h 1315433"/>
              <a:gd name="connsiteX4" fmla="*/ 651339 w 1590050"/>
              <a:gd name="connsiteY4" fmla="*/ 1315434 h 1315433"/>
              <a:gd name="connsiteX5" fmla="*/ 1079209 w 1590050"/>
              <a:gd name="connsiteY5" fmla="*/ 1264350 h 1315433"/>
              <a:gd name="connsiteX6" fmla="*/ 1430420 w 1590050"/>
              <a:gd name="connsiteY6" fmla="*/ 957844 h 1315433"/>
              <a:gd name="connsiteX7" fmla="*/ 1590051 w 1590050"/>
              <a:gd name="connsiteY7" fmla="*/ 536415 h 1315433"/>
              <a:gd name="connsiteX8" fmla="*/ 1277105 w 1590050"/>
              <a:gd name="connsiteY8" fmla="*/ 312883 h 1315433"/>
              <a:gd name="connsiteX9" fmla="*/ 913138 w 1590050"/>
              <a:gd name="connsiteY9" fmla="*/ 134119 h 1315433"/>
              <a:gd name="connsiteX10" fmla="*/ 536415 w 1590050"/>
              <a:gd name="connsiteY10" fmla="*/ 83035 h 1315433"/>
              <a:gd name="connsiteX11" fmla="*/ 191581 w 1590050"/>
              <a:gd name="connsiteY11" fmla="*/ 843983 h 1315433"/>
              <a:gd name="connsiteX12" fmla="*/ 146875 w 1590050"/>
              <a:gd name="connsiteY12" fmla="*/ 1149426 h 1315433"/>
              <a:gd name="connsiteX13" fmla="*/ 1245217 w 1590050"/>
              <a:gd name="connsiteY13" fmla="*/ 1289923 h 1315433"/>
              <a:gd name="connsiteX14" fmla="*/ 1519771 w 1590050"/>
              <a:gd name="connsiteY14" fmla="*/ 344834 h 1315433"/>
              <a:gd name="connsiteX15" fmla="*/ 798214 w 1590050"/>
              <a:gd name="connsiteY15" fmla="*/ 223532 h 1315433"/>
              <a:gd name="connsiteX16" fmla="*/ 0 w 1590050"/>
              <a:gd name="connsiteY16" fmla="*/ 699235 h 1315433"/>
              <a:gd name="connsiteX17" fmla="*/ 434247 w 1590050"/>
              <a:gd name="connsiteY17" fmla="*/ 1315434 h 1315433"/>
              <a:gd name="connsiteX18" fmla="*/ 1468686 w 1590050"/>
              <a:gd name="connsiteY18" fmla="*/ 1091964 h 1315433"/>
              <a:gd name="connsiteX19" fmla="*/ 1155804 w 1590050"/>
              <a:gd name="connsiteY19" fmla="*/ 0 h 1315433"/>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146875 w 1590051"/>
              <a:gd name="connsiteY12" fmla="*/ 114942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344995 w 1590051"/>
              <a:gd name="connsiteY12" fmla="*/ 101988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727997 w 1519834"/>
              <a:gd name="connsiteY15" fmla="*/ 22353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428949 w 1519834"/>
              <a:gd name="connsiteY18" fmla="*/ 939564 h 1315434"/>
              <a:gd name="connsiteX19" fmla="*/ 1085587 w 1519834"/>
              <a:gd name="connsiteY19" fmla="*/ 0 h 1315434"/>
              <a:gd name="connsiteX20" fmla="*/ 555549 w 1519834"/>
              <a:gd name="connsiteY20" fmla="*/ 178826 h 131543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64030 w 1519834"/>
              <a:gd name="connsiteY17" fmla="*/ 131543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56410 w 1519834"/>
              <a:gd name="connsiteY17" fmla="*/ 124685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95791 h 1262879"/>
              <a:gd name="connsiteX1" fmla="*/ 214717 w 1519834"/>
              <a:gd name="connsiteY1" fmla="*/ 375160 h 1262879"/>
              <a:gd name="connsiteX2" fmla="*/ 166071 w 1519834"/>
              <a:gd name="connsiteY2" fmla="*/ 415052 h 1262879"/>
              <a:gd name="connsiteX3" fmla="*/ 0 w 1519834"/>
              <a:gd name="connsiteY3" fmla="*/ 760948 h 1262879"/>
              <a:gd name="connsiteX4" fmla="*/ 741142 w 1519834"/>
              <a:gd name="connsiteY4" fmla="*/ 1262879 h 1262879"/>
              <a:gd name="connsiteX5" fmla="*/ 1008992 w 1519834"/>
              <a:gd name="connsiteY5" fmla="*/ 1181315 h 1262879"/>
              <a:gd name="connsiteX6" fmla="*/ 1253523 w 1519834"/>
              <a:gd name="connsiteY6" fmla="*/ 829089 h 1262879"/>
              <a:gd name="connsiteX7" fmla="*/ 1519834 w 1519834"/>
              <a:gd name="connsiteY7" fmla="*/ 453380 h 1262879"/>
              <a:gd name="connsiteX8" fmla="*/ 1206888 w 1519834"/>
              <a:gd name="connsiteY8" fmla="*/ 229848 h 1262879"/>
              <a:gd name="connsiteX9" fmla="*/ 842921 w 1519834"/>
              <a:gd name="connsiteY9" fmla="*/ 51084 h 1262879"/>
              <a:gd name="connsiteX10" fmla="*/ 466198 w 1519834"/>
              <a:gd name="connsiteY10" fmla="*/ 0 h 1262879"/>
              <a:gd name="connsiteX11" fmla="*/ 220424 w 1519834"/>
              <a:gd name="connsiteY11" fmla="*/ 578068 h 1262879"/>
              <a:gd name="connsiteX12" fmla="*/ 274778 w 1519834"/>
              <a:gd name="connsiteY12" fmla="*/ 936851 h 1262879"/>
              <a:gd name="connsiteX13" fmla="*/ 1175000 w 1519834"/>
              <a:gd name="connsiteY13" fmla="*/ 1206888 h 1262879"/>
              <a:gd name="connsiteX14" fmla="*/ 1449554 w 1519834"/>
              <a:gd name="connsiteY14" fmla="*/ 261799 h 1262879"/>
              <a:gd name="connsiteX15" fmla="*/ 331757 w 1519834"/>
              <a:gd name="connsiteY15" fmla="*/ 79537 h 1262879"/>
              <a:gd name="connsiteX16" fmla="*/ 105043 w 1519834"/>
              <a:gd name="connsiteY16" fmla="*/ 639060 h 1262879"/>
              <a:gd name="connsiteX17" fmla="*/ 356410 w 1519834"/>
              <a:gd name="connsiteY17" fmla="*/ 1163819 h 1262879"/>
              <a:gd name="connsiteX18" fmla="*/ 1428949 w 1519834"/>
              <a:gd name="connsiteY18" fmla="*/ 856529 h 1262879"/>
              <a:gd name="connsiteX19" fmla="*/ 1055107 w 1519834"/>
              <a:gd name="connsiteY19" fmla="*/ 61745 h 1262879"/>
              <a:gd name="connsiteX20" fmla="*/ 555549 w 1519834"/>
              <a:gd name="connsiteY20" fmla="*/ 95791 h 1262879"/>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428949 w 1519834"/>
              <a:gd name="connsiteY18" fmla="*/ 85652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203699 w 1519834"/>
              <a:gd name="connsiteY19" fmla="*/ 489226 h 1268594"/>
              <a:gd name="connsiteX20" fmla="*/ 1055107 w 1519834"/>
              <a:gd name="connsiteY20" fmla="*/ 61745 h 1268594"/>
              <a:gd name="connsiteX21" fmla="*/ 555549 w 1519834"/>
              <a:gd name="connsiteY21"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489449 w 1519834"/>
              <a:gd name="connsiteY19" fmla="*/ 641626 h 1268594"/>
              <a:gd name="connsiteX20" fmla="*/ 1055107 w 1519834"/>
              <a:gd name="connsiteY20" fmla="*/ 61745 h 1268594"/>
              <a:gd name="connsiteX21" fmla="*/ 555549 w 1519834"/>
              <a:gd name="connsiteY21" fmla="*/ 95791 h 126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9834" h="1268594">
                <a:moveTo>
                  <a:pt x="555549" y="95791"/>
                </a:moveTo>
                <a:lnTo>
                  <a:pt x="214717" y="375160"/>
                </a:lnTo>
                <a:lnTo>
                  <a:pt x="166071" y="415052"/>
                </a:lnTo>
                <a:lnTo>
                  <a:pt x="0" y="760948"/>
                </a:lnTo>
                <a:lnTo>
                  <a:pt x="741142" y="1262879"/>
                </a:lnTo>
                <a:lnTo>
                  <a:pt x="1008992" y="1181315"/>
                </a:lnTo>
                <a:lnTo>
                  <a:pt x="1253523" y="829089"/>
                </a:lnTo>
                <a:lnTo>
                  <a:pt x="1519834" y="453380"/>
                </a:lnTo>
                <a:lnTo>
                  <a:pt x="1206888" y="229848"/>
                </a:lnTo>
                <a:lnTo>
                  <a:pt x="842921" y="51084"/>
                </a:lnTo>
                <a:lnTo>
                  <a:pt x="466198" y="0"/>
                </a:lnTo>
                <a:lnTo>
                  <a:pt x="220424" y="578068"/>
                </a:lnTo>
                <a:lnTo>
                  <a:pt x="274778" y="936851"/>
                </a:lnTo>
                <a:lnTo>
                  <a:pt x="1175000" y="1206888"/>
                </a:lnTo>
                <a:lnTo>
                  <a:pt x="1449554" y="261799"/>
                </a:lnTo>
                <a:lnTo>
                  <a:pt x="331757" y="79537"/>
                </a:lnTo>
                <a:lnTo>
                  <a:pt x="105043" y="639060"/>
                </a:lnTo>
                <a:lnTo>
                  <a:pt x="489760" y="1268594"/>
                </a:lnTo>
                <a:lnTo>
                  <a:pt x="1371799" y="989879"/>
                </a:lnTo>
                <a:lnTo>
                  <a:pt x="1489449" y="641626"/>
                </a:lnTo>
                <a:lnTo>
                  <a:pt x="1055107" y="61745"/>
                </a:lnTo>
                <a:lnTo>
                  <a:pt x="555549" y="95791"/>
                </a:lnTo>
                <a:close/>
              </a:path>
            </a:pathLst>
          </a:custGeom>
          <a:noFill/>
          <a:ln w="3175" cap="flat">
            <a:solidFill>
              <a:schemeClr val="accent1">
                <a:lumMod val="75000"/>
              </a:schemeClr>
            </a:solidFill>
            <a:prstDash val="solid"/>
            <a:miter/>
          </a:ln>
        </p:spPr>
        <p:txBody>
          <a:bodyPr rtlCol="0" anchor="ctr"/>
          <a:lstStyle/>
          <a:p>
            <a:endParaRPr lang="en-US" dirty="0"/>
          </a:p>
        </p:txBody>
      </p:sp>
    </p:spTree>
    <p:extLst>
      <p:ext uri="{BB962C8B-B14F-4D97-AF65-F5344CB8AC3E}">
        <p14:creationId xmlns:p14="http://schemas.microsoft.com/office/powerpoint/2010/main" val="1417396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a:lstStyle/>
          <a:p>
            <a:r>
              <a:rPr lang="en-US" dirty="0"/>
              <a:t>Growth strategy</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5922254" y="2469515"/>
            <a:ext cx="5433204" cy="365125"/>
          </a:xfrm>
        </p:spPr>
        <p:txBody>
          <a:bodyPr vert="horz" lIns="91440" tIns="45720" rIns="91440" bIns="45720" rtlCol="0" anchor="t">
            <a:normAutofit lnSpcReduction="10000"/>
          </a:bodyPr>
          <a:lstStyle/>
          <a:p>
            <a:r>
              <a:rPr lang="en-US" dirty="0"/>
              <a:t>Feb 20XX</a:t>
            </a:r>
          </a:p>
        </p:txBody>
      </p: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5921828" y="2798940"/>
            <a:ext cx="5431971" cy="557950"/>
          </a:xfrm>
        </p:spPr>
        <p:txBody>
          <a:bodyPr>
            <a:normAutofit/>
          </a:bodyPr>
          <a:lstStyle/>
          <a:p>
            <a:r>
              <a:rPr lang="en-US" dirty="0"/>
              <a:t>Roll out product to high profile or top-level participants to help establish the product</a:t>
            </a:r>
          </a:p>
        </p:txBody>
      </p:sp>
      <p:sp>
        <p:nvSpPr>
          <p:cNvPr id="24" name="Text Placeholder 23">
            <a:extLst>
              <a:ext uri="{FF2B5EF4-FFF2-40B4-BE49-F238E27FC236}">
                <a16:creationId xmlns:a16="http://schemas.microsoft.com/office/drawing/2014/main" id="{319E41BC-4F05-4804-843A-E1846794FBF9}"/>
              </a:ext>
            </a:extLst>
          </p:cNvPr>
          <p:cNvSpPr>
            <a:spLocks noGrp="1"/>
          </p:cNvSpPr>
          <p:nvPr>
            <p:ph type="body" sz="quarter" idx="23"/>
          </p:nvPr>
        </p:nvSpPr>
        <p:spPr>
          <a:xfrm>
            <a:off x="5922254" y="3569311"/>
            <a:ext cx="5433204" cy="365125"/>
          </a:xfrm>
        </p:spPr>
        <p:txBody>
          <a:bodyPr>
            <a:normAutofit lnSpcReduction="10000"/>
          </a:bodyPr>
          <a:lstStyle/>
          <a:p>
            <a:r>
              <a:rPr lang="en-US" dirty="0"/>
              <a:t>Mar 20XX</a:t>
            </a:r>
          </a:p>
        </p:txBody>
      </p:sp>
      <p:sp>
        <p:nvSpPr>
          <p:cNvPr id="25" name="Text Placeholder 24">
            <a:extLst>
              <a:ext uri="{FF2B5EF4-FFF2-40B4-BE49-F238E27FC236}">
                <a16:creationId xmlns:a16="http://schemas.microsoft.com/office/drawing/2014/main" id="{23BDF8B9-53DF-46F4-98D4-053D78D610B0}"/>
              </a:ext>
            </a:extLst>
          </p:cNvPr>
          <p:cNvSpPr>
            <a:spLocks noGrp="1"/>
          </p:cNvSpPr>
          <p:nvPr>
            <p:ph type="body" sz="quarter" idx="24"/>
          </p:nvPr>
        </p:nvSpPr>
        <p:spPr>
          <a:xfrm>
            <a:off x="5921828" y="3898736"/>
            <a:ext cx="5431971" cy="557950"/>
          </a:xfrm>
        </p:spPr>
        <p:txBody>
          <a:bodyPr/>
          <a:lstStyle/>
          <a:p>
            <a:r>
              <a:rPr lang="en-US" dirty="0"/>
              <a:t>Release the product to the general public and monitor press release and social media accounts</a:t>
            </a:r>
          </a:p>
        </p:txBody>
      </p:sp>
      <p:sp>
        <p:nvSpPr>
          <p:cNvPr id="26" name="Text Placeholder 25">
            <a:extLst>
              <a:ext uri="{FF2B5EF4-FFF2-40B4-BE49-F238E27FC236}">
                <a16:creationId xmlns:a16="http://schemas.microsoft.com/office/drawing/2014/main" id="{0FD0A14C-4421-4979-AF8C-F7E649A88162}"/>
              </a:ext>
            </a:extLst>
          </p:cNvPr>
          <p:cNvSpPr>
            <a:spLocks noGrp="1"/>
          </p:cNvSpPr>
          <p:nvPr>
            <p:ph type="body" sz="quarter" idx="25"/>
          </p:nvPr>
        </p:nvSpPr>
        <p:spPr>
          <a:xfrm>
            <a:off x="5922254" y="4669107"/>
            <a:ext cx="5433204" cy="365125"/>
          </a:xfrm>
        </p:spPr>
        <p:txBody>
          <a:bodyPr>
            <a:normAutofit lnSpcReduction="10000"/>
          </a:bodyPr>
          <a:lstStyle/>
          <a:p>
            <a:r>
              <a:rPr lang="en-US" dirty="0"/>
              <a:t>Oct 20XX</a:t>
            </a:r>
          </a:p>
        </p:txBody>
      </p:sp>
      <p:sp>
        <p:nvSpPr>
          <p:cNvPr id="27" name="Text Placeholder 26">
            <a:extLst>
              <a:ext uri="{FF2B5EF4-FFF2-40B4-BE49-F238E27FC236}">
                <a16:creationId xmlns:a16="http://schemas.microsoft.com/office/drawing/2014/main" id="{9C0DB469-503B-40AF-84D1-C69B085AA96F}"/>
              </a:ext>
            </a:extLst>
          </p:cNvPr>
          <p:cNvSpPr>
            <a:spLocks noGrp="1"/>
          </p:cNvSpPr>
          <p:nvPr>
            <p:ph type="body" sz="quarter" idx="26"/>
          </p:nvPr>
        </p:nvSpPr>
        <p:spPr>
          <a:xfrm>
            <a:off x="5921828" y="4998532"/>
            <a:ext cx="5431971" cy="557950"/>
          </a:xfrm>
        </p:spPr>
        <p:txBody>
          <a:bodyPr>
            <a:normAutofit/>
          </a:bodyPr>
          <a:lstStyle/>
          <a:p>
            <a:r>
              <a:rPr lang="en-US" dirty="0"/>
              <a:t>Gather feedback and adjust product design as necessary</a:t>
            </a:r>
          </a:p>
          <a:p>
            <a:endParaRPr lang="en-US" dirty="0"/>
          </a:p>
        </p:txBody>
      </p:sp>
      <p:sp>
        <p:nvSpPr>
          <p:cNvPr id="4" name="Date Placehold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1472106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r>
              <a:rPr lang="en-US" dirty="0"/>
              <a:t>TRACTION</a:t>
            </a:r>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748749" y="1361938"/>
            <a:ext cx="6765925" cy="496888"/>
          </a:xfrm>
        </p:spPr>
        <p:txBody>
          <a:bodyPr/>
          <a:lstStyle/>
          <a:p>
            <a:r>
              <a:rPr lang="en-US" dirty="0"/>
              <a:t>Forecasting for success</a:t>
            </a:r>
          </a:p>
        </p:txBody>
      </p:sp>
      <p:graphicFrame>
        <p:nvGraphicFramePr>
          <p:cNvPr id="53" name="Table 50">
            <a:extLst>
              <a:ext uri="{FF2B5EF4-FFF2-40B4-BE49-F238E27FC236}">
                <a16:creationId xmlns:a16="http://schemas.microsoft.com/office/drawing/2014/main" id="{7EB17215-3702-4854-86F9-086DB8BCA17E}"/>
              </a:ext>
            </a:extLst>
          </p:cNvPr>
          <p:cNvGraphicFramePr>
            <a:graphicFrameLocks noGrp="1"/>
          </p:cNvGraphicFramePr>
          <p:nvPr>
            <p:ph type="chart" sz="quarter" idx="13"/>
            <p:extLst>
              <p:ext uri="{D42A27DB-BD31-4B8C-83A1-F6EECF244321}">
                <p14:modId xmlns:p14="http://schemas.microsoft.com/office/powerpoint/2010/main" val="176117606"/>
              </p:ext>
            </p:extLst>
          </p:nvPr>
        </p:nvGraphicFramePr>
        <p:xfrm>
          <a:off x="838200" y="2286000"/>
          <a:ext cx="6099051" cy="3503684"/>
        </p:xfrm>
        <a:graphic>
          <a:graphicData uri="http://schemas.openxmlformats.org/drawingml/2006/table">
            <a:tbl>
              <a:tblPr firstRow="1" bandRow="1">
                <a:tableStyleId>{5C22544A-7EE6-4342-B048-85BDC9FD1C3A}</a:tableStyleId>
              </a:tblPr>
              <a:tblGrid>
                <a:gridCol w="1578631">
                  <a:extLst>
                    <a:ext uri="{9D8B030D-6E8A-4147-A177-3AD203B41FA5}">
                      <a16:colId xmlns:a16="http://schemas.microsoft.com/office/drawing/2014/main" val="544038161"/>
                    </a:ext>
                  </a:extLst>
                </a:gridCol>
                <a:gridCol w="1130105">
                  <a:extLst>
                    <a:ext uri="{9D8B030D-6E8A-4147-A177-3AD203B41FA5}">
                      <a16:colId xmlns:a16="http://schemas.microsoft.com/office/drawing/2014/main" val="2284043154"/>
                    </a:ext>
                  </a:extLst>
                </a:gridCol>
                <a:gridCol w="1130105">
                  <a:extLst>
                    <a:ext uri="{9D8B030D-6E8A-4147-A177-3AD203B41FA5}">
                      <a16:colId xmlns:a16="http://schemas.microsoft.com/office/drawing/2014/main" val="2987712514"/>
                    </a:ext>
                  </a:extLst>
                </a:gridCol>
                <a:gridCol w="1130105">
                  <a:extLst>
                    <a:ext uri="{9D8B030D-6E8A-4147-A177-3AD203B41FA5}">
                      <a16:colId xmlns:a16="http://schemas.microsoft.com/office/drawing/2014/main" val="1068233346"/>
                    </a:ext>
                  </a:extLst>
                </a:gridCol>
                <a:gridCol w="1130105">
                  <a:extLst>
                    <a:ext uri="{9D8B030D-6E8A-4147-A177-3AD203B41FA5}">
                      <a16:colId xmlns:a16="http://schemas.microsoft.com/office/drawing/2014/main" val="3019130451"/>
                    </a:ext>
                  </a:extLst>
                </a:gridCol>
              </a:tblGrid>
              <a:tr h="308774">
                <a:tc>
                  <a:txBody>
                    <a:bodyPr/>
                    <a:lstStyle/>
                    <a:p>
                      <a:pPr algn="r"/>
                      <a:r>
                        <a:rPr lang="en-US" sz="1400" b="0" cap="all" spc="150" baseline="0" dirty="0">
                          <a:solidFill>
                            <a:schemeClr val="tx1">
                              <a:lumMod val="75000"/>
                              <a:lumOff val="25000"/>
                            </a:schemeClr>
                          </a:solidFill>
                          <a:latin typeface="+mj-lt"/>
                        </a:rPr>
                        <a:t>Key Metrics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723065677"/>
                  </a:ext>
                </a:extLst>
              </a:tr>
              <a:tr h="638982">
                <a:tc>
                  <a:txBody>
                    <a:bodyPr/>
                    <a:lstStyle/>
                    <a:p>
                      <a:pPr algn="ctr"/>
                      <a:endParaRPr lang="en-US" sz="1200" dirty="0">
                        <a:solidFill>
                          <a:schemeClr val="tx1">
                            <a:lumMod val="75000"/>
                            <a:lumOff val="25000"/>
                          </a:schemeClr>
                        </a:solidFill>
                      </a:endParaRPr>
                    </a:p>
                  </a:txBody>
                  <a:tcPr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Clients</a:t>
                      </a:r>
                      <a:endParaRPr lang="ru-RU" sz="12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Orders</a:t>
                      </a:r>
                      <a:endParaRPr lang="ru-RU" sz="12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Gross revenue</a:t>
                      </a:r>
                      <a:endParaRPr lang="ru-RU" sz="12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Net revenue</a:t>
                      </a:r>
                      <a:endParaRPr lang="ru-RU" sz="1200" kern="120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9137574"/>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10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1100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$10,000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$7,000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7742485"/>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20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200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$20,000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$16,000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6860975"/>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30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300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$30,000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$25,000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5121222"/>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40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400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$40,000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$30,000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5123171"/>
                  </a:ext>
                </a:extLst>
              </a:tr>
            </a:tbl>
          </a:graphicData>
        </a:graphic>
      </p:graphicFrame>
      <p:sp>
        <p:nvSpPr>
          <p:cNvPr id="9" name="Text Placeholder 8">
            <a:extLst>
              <a:ext uri="{FF2B5EF4-FFF2-40B4-BE49-F238E27FC236}">
                <a16:creationId xmlns:a16="http://schemas.microsoft.com/office/drawing/2014/main" id="{C54CD4A7-4E1A-4902-993B-81A396A3670C}"/>
              </a:ext>
            </a:extLst>
          </p:cNvPr>
          <p:cNvSpPr>
            <a:spLocks noGrp="1"/>
          </p:cNvSpPr>
          <p:nvPr>
            <p:ph type="body" sz="quarter" idx="14"/>
          </p:nvPr>
        </p:nvSpPr>
        <p:spPr>
          <a:xfrm>
            <a:off x="7858125" y="2284624"/>
            <a:ext cx="3147332" cy="306388"/>
          </a:xfrm>
        </p:spPr>
        <p:txBody>
          <a:bodyPr>
            <a:normAutofit/>
          </a:bodyPr>
          <a:lstStyle/>
          <a:p>
            <a:r>
              <a:rPr lang="en-US" dirty="0"/>
              <a:t>REVENUE BY YEAR</a:t>
            </a:r>
          </a:p>
        </p:txBody>
      </p:sp>
      <p:graphicFrame>
        <p:nvGraphicFramePr>
          <p:cNvPr id="34" name="Content Placeholder 13" descr="Chart">
            <a:extLst>
              <a:ext uri="{FF2B5EF4-FFF2-40B4-BE49-F238E27FC236}">
                <a16:creationId xmlns:a16="http://schemas.microsoft.com/office/drawing/2014/main" id="{9E19FFD2-695D-4BD0-AA46-41C8970D76E2}"/>
              </a:ext>
            </a:extLst>
          </p:cNvPr>
          <p:cNvGraphicFramePr>
            <a:graphicFrameLocks noGrp="1"/>
          </p:cNvGraphicFramePr>
          <p:nvPr>
            <p:ph sz="quarter" idx="15"/>
            <p:extLst>
              <p:ext uri="{D42A27DB-BD31-4B8C-83A1-F6EECF244321}">
                <p14:modId xmlns:p14="http://schemas.microsoft.com/office/powerpoint/2010/main" val="2173192865"/>
              </p:ext>
            </p:extLst>
          </p:nvPr>
        </p:nvGraphicFramePr>
        <p:xfrm>
          <a:off x="7858125" y="2779713"/>
          <a:ext cx="3148013" cy="3095625"/>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3871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4294-49A0-4C63-A7D7-E3BF9E591F59}"/>
              </a:ext>
            </a:extLst>
          </p:cNvPr>
          <p:cNvSpPr>
            <a:spLocks noGrp="1"/>
          </p:cNvSpPr>
          <p:nvPr>
            <p:ph type="title"/>
          </p:nvPr>
        </p:nvSpPr>
        <p:spPr>
          <a:xfrm>
            <a:off x="838200" y="365125"/>
            <a:ext cx="10515600" cy="1325563"/>
          </a:xfrm>
        </p:spPr>
        <p:txBody>
          <a:bodyPr/>
          <a:lstStyle/>
          <a:p>
            <a:r>
              <a:rPr lang="en-ZA" dirty="0"/>
              <a:t>TWO-YEAR ACTION PLAN</a:t>
            </a:r>
          </a:p>
        </p:txBody>
      </p:sp>
      <p:sp>
        <p:nvSpPr>
          <p:cNvPr id="110" name="Text Placeholder 31">
            <a:extLst>
              <a:ext uri="{FF2B5EF4-FFF2-40B4-BE49-F238E27FC236}">
                <a16:creationId xmlns:a16="http://schemas.microsoft.com/office/drawing/2014/main" id="{2FF506C9-7C92-4B9C-A356-9B519D03C78D}"/>
              </a:ext>
            </a:extLst>
          </p:cNvPr>
          <p:cNvSpPr txBox="1">
            <a:spLocks/>
          </p:cNvSpPr>
          <p:nvPr/>
        </p:nvSpPr>
        <p:spPr>
          <a:xfrm>
            <a:off x="2042184" y="2220913"/>
            <a:ext cx="2057400"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DRAFT BLUEPRINTS</a:t>
            </a:r>
            <a:endParaRPr lang="en-ZA" sz="1100" dirty="0"/>
          </a:p>
        </p:txBody>
      </p:sp>
      <p:sp>
        <p:nvSpPr>
          <p:cNvPr id="52" name="Text Placeholder 31">
            <a:extLst>
              <a:ext uri="{FF2B5EF4-FFF2-40B4-BE49-F238E27FC236}">
                <a16:creationId xmlns:a16="http://schemas.microsoft.com/office/drawing/2014/main" id="{EFC30FAC-E9E5-427E-B670-7978BE575652}"/>
              </a:ext>
            </a:extLst>
          </p:cNvPr>
          <p:cNvSpPr txBox="1">
            <a:spLocks/>
          </p:cNvSpPr>
          <p:nvPr/>
        </p:nvSpPr>
        <p:spPr>
          <a:xfrm>
            <a:off x="5190031" y="2218613"/>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GATHER FEEDBACK</a:t>
            </a:r>
            <a:endParaRPr lang="en-ZA" sz="1100" dirty="0"/>
          </a:p>
        </p:txBody>
      </p:sp>
      <p:sp>
        <p:nvSpPr>
          <p:cNvPr id="54" name="Text Placeholder 31">
            <a:extLst>
              <a:ext uri="{FF2B5EF4-FFF2-40B4-BE49-F238E27FC236}">
                <a16:creationId xmlns:a16="http://schemas.microsoft.com/office/drawing/2014/main" id="{E0CD2DAB-9E42-4D11-A98D-56ECD20DBC7E}"/>
              </a:ext>
            </a:extLst>
          </p:cNvPr>
          <p:cNvSpPr txBox="1">
            <a:spLocks/>
          </p:cNvSpPr>
          <p:nvPr/>
        </p:nvSpPr>
        <p:spPr>
          <a:xfrm>
            <a:off x="9121117" y="2222398"/>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DELIVER TO CLIENT</a:t>
            </a:r>
            <a:endParaRPr lang="en-ZA" sz="1100" dirty="0"/>
          </a:p>
        </p:txBody>
      </p:sp>
      <p:sp>
        <p:nvSpPr>
          <p:cNvPr id="6" name="Text Placeholder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a:normAutofit/>
          </a:bodyPr>
          <a:lstStyle/>
          <a:p>
            <a:r>
              <a:rPr lang="en-ZA" dirty="0"/>
              <a:t>20XX</a:t>
            </a:r>
            <a:endParaRPr lang="en-US" dirty="0"/>
          </a:p>
        </p:txBody>
      </p:sp>
      <p:sp>
        <p:nvSpPr>
          <p:cNvPr id="7" name="Text Placeholder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a:normAutofit fontScale="85000" lnSpcReduction="20000"/>
          </a:bodyPr>
          <a:lstStyle/>
          <a:p>
            <a:r>
              <a:rPr lang="en-ZA" dirty="0"/>
              <a:t>JAN</a:t>
            </a:r>
          </a:p>
        </p:txBody>
      </p:sp>
      <p:sp>
        <p:nvSpPr>
          <p:cNvPr id="8" name="Text Placeholder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a:normAutofit fontScale="85000" lnSpcReduction="20000"/>
          </a:bodyPr>
          <a:lstStyle/>
          <a:p>
            <a:r>
              <a:rPr lang="en-ZA" dirty="0"/>
              <a:t>FEB</a:t>
            </a:r>
          </a:p>
        </p:txBody>
      </p:sp>
      <p:sp>
        <p:nvSpPr>
          <p:cNvPr id="9" name="Text Placeholder 8">
            <a:extLst>
              <a:ext uri="{FF2B5EF4-FFF2-40B4-BE49-F238E27FC236}">
                <a16:creationId xmlns:a16="http://schemas.microsoft.com/office/drawing/2014/main" id="{873EDDDB-6509-4407-BA35-232AAF9F198D}"/>
              </a:ext>
            </a:extLst>
          </p:cNvPr>
          <p:cNvSpPr>
            <a:spLocks noGrp="1"/>
          </p:cNvSpPr>
          <p:nvPr>
            <p:ph type="body" sz="quarter" idx="36"/>
          </p:nvPr>
        </p:nvSpPr>
        <p:spPr>
          <a:xfrm>
            <a:off x="3541800" y="3502152"/>
            <a:ext cx="640080" cy="201776"/>
          </a:xfrm>
        </p:spPr>
        <p:txBody>
          <a:bodyPr>
            <a:normAutofit fontScale="85000" lnSpcReduction="20000"/>
          </a:bodyPr>
          <a:lstStyle/>
          <a:p>
            <a:r>
              <a:rPr lang="en-ZA" dirty="0"/>
              <a:t>MAR</a:t>
            </a:r>
          </a:p>
        </p:txBody>
      </p:sp>
      <p:sp>
        <p:nvSpPr>
          <p:cNvPr id="10" name="Text Placeholder 9">
            <a:extLst>
              <a:ext uri="{FF2B5EF4-FFF2-40B4-BE49-F238E27FC236}">
                <a16:creationId xmlns:a16="http://schemas.microsoft.com/office/drawing/2014/main" id="{A33A061F-AC2A-4E3F-B448-DC6FEC307A53}"/>
              </a:ext>
            </a:extLst>
          </p:cNvPr>
          <p:cNvSpPr>
            <a:spLocks noGrp="1"/>
          </p:cNvSpPr>
          <p:nvPr>
            <p:ph type="body" sz="quarter" idx="37"/>
          </p:nvPr>
        </p:nvSpPr>
        <p:spPr>
          <a:xfrm>
            <a:off x="4329720" y="3502152"/>
            <a:ext cx="640080" cy="201776"/>
          </a:xfrm>
        </p:spPr>
        <p:txBody>
          <a:bodyPr>
            <a:normAutofit fontScale="85000" lnSpcReduction="20000"/>
          </a:bodyPr>
          <a:lstStyle/>
          <a:p>
            <a:r>
              <a:rPr lang="en-ZA" dirty="0"/>
              <a:t>APR</a:t>
            </a:r>
          </a:p>
        </p:txBody>
      </p:sp>
      <p:sp>
        <p:nvSpPr>
          <p:cNvPr id="12" name="Text Placeholder 11">
            <a:extLst>
              <a:ext uri="{FF2B5EF4-FFF2-40B4-BE49-F238E27FC236}">
                <a16:creationId xmlns:a16="http://schemas.microsoft.com/office/drawing/2014/main" id="{FAC81818-8260-4E49-9FCC-569FDE30B0B1}"/>
              </a:ext>
            </a:extLst>
          </p:cNvPr>
          <p:cNvSpPr>
            <a:spLocks noGrp="1"/>
          </p:cNvSpPr>
          <p:nvPr>
            <p:ph type="body" sz="quarter" idx="39"/>
          </p:nvPr>
        </p:nvSpPr>
        <p:spPr>
          <a:xfrm>
            <a:off x="5117640" y="3502152"/>
            <a:ext cx="640080" cy="201776"/>
          </a:xfrm>
        </p:spPr>
        <p:txBody>
          <a:bodyPr>
            <a:normAutofit fontScale="85000" lnSpcReduction="20000"/>
          </a:bodyPr>
          <a:lstStyle/>
          <a:p>
            <a:r>
              <a:rPr lang="en-ZA" dirty="0"/>
              <a:t>MAY</a:t>
            </a:r>
          </a:p>
        </p:txBody>
      </p:sp>
      <p:sp>
        <p:nvSpPr>
          <p:cNvPr id="13" name="Text Placeholder 12">
            <a:extLst>
              <a:ext uri="{FF2B5EF4-FFF2-40B4-BE49-F238E27FC236}">
                <a16:creationId xmlns:a16="http://schemas.microsoft.com/office/drawing/2014/main" id="{D1FD068B-6917-4C40-B40D-5F7B670EA7BE}"/>
              </a:ext>
            </a:extLst>
          </p:cNvPr>
          <p:cNvSpPr>
            <a:spLocks noGrp="1"/>
          </p:cNvSpPr>
          <p:nvPr>
            <p:ph type="body" sz="quarter" idx="40"/>
          </p:nvPr>
        </p:nvSpPr>
        <p:spPr>
          <a:xfrm>
            <a:off x="5905560" y="3502152"/>
            <a:ext cx="640080" cy="201776"/>
          </a:xfrm>
        </p:spPr>
        <p:txBody>
          <a:bodyPr>
            <a:normAutofit fontScale="85000" lnSpcReduction="20000"/>
          </a:bodyPr>
          <a:lstStyle/>
          <a:p>
            <a:r>
              <a:rPr lang="en-ZA" dirty="0"/>
              <a:t>JUN</a:t>
            </a:r>
          </a:p>
        </p:txBody>
      </p:sp>
      <p:sp>
        <p:nvSpPr>
          <p:cNvPr id="14" name="Text Placeholder 13">
            <a:extLst>
              <a:ext uri="{FF2B5EF4-FFF2-40B4-BE49-F238E27FC236}">
                <a16:creationId xmlns:a16="http://schemas.microsoft.com/office/drawing/2014/main" id="{EEAE71AD-30AF-4021-B577-B686EC6DA329}"/>
              </a:ext>
            </a:extLst>
          </p:cNvPr>
          <p:cNvSpPr>
            <a:spLocks noGrp="1"/>
          </p:cNvSpPr>
          <p:nvPr>
            <p:ph type="body" sz="quarter" idx="41"/>
          </p:nvPr>
        </p:nvSpPr>
        <p:spPr>
          <a:xfrm>
            <a:off x="6693480" y="3502152"/>
            <a:ext cx="640080" cy="201776"/>
          </a:xfrm>
        </p:spPr>
        <p:txBody>
          <a:bodyPr>
            <a:normAutofit fontScale="85000" lnSpcReduction="20000"/>
          </a:bodyPr>
          <a:lstStyle/>
          <a:p>
            <a:r>
              <a:rPr lang="en-ZA" dirty="0"/>
              <a:t>JUL</a:t>
            </a:r>
          </a:p>
        </p:txBody>
      </p:sp>
      <p:sp>
        <p:nvSpPr>
          <p:cNvPr id="16" name="Text Placeholder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a:normAutofit fontScale="85000" lnSpcReduction="20000"/>
          </a:bodyPr>
          <a:lstStyle/>
          <a:p>
            <a:r>
              <a:rPr lang="en-ZA" dirty="0"/>
              <a:t>AUG</a:t>
            </a:r>
          </a:p>
        </p:txBody>
      </p:sp>
      <p:sp>
        <p:nvSpPr>
          <p:cNvPr id="17" name="Text Placeholder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a:normAutofit fontScale="85000" lnSpcReduction="20000"/>
          </a:bodyPr>
          <a:lstStyle/>
          <a:p>
            <a:r>
              <a:rPr lang="en-ZA" dirty="0"/>
              <a:t>SEP</a:t>
            </a:r>
          </a:p>
        </p:txBody>
      </p:sp>
      <p:sp>
        <p:nvSpPr>
          <p:cNvPr id="15" name="Text Placeholder 14">
            <a:extLst>
              <a:ext uri="{FF2B5EF4-FFF2-40B4-BE49-F238E27FC236}">
                <a16:creationId xmlns:a16="http://schemas.microsoft.com/office/drawing/2014/main" id="{4A477EE3-A17C-4158-91E8-03A401BE96CB}"/>
              </a:ext>
            </a:extLst>
          </p:cNvPr>
          <p:cNvSpPr>
            <a:spLocks noGrp="1"/>
          </p:cNvSpPr>
          <p:nvPr>
            <p:ph type="body" sz="quarter" idx="42"/>
          </p:nvPr>
        </p:nvSpPr>
        <p:spPr>
          <a:xfrm>
            <a:off x="9057240" y="3502152"/>
            <a:ext cx="640080" cy="201776"/>
          </a:xfrm>
        </p:spPr>
        <p:txBody>
          <a:bodyPr>
            <a:normAutofit fontScale="85000" lnSpcReduction="20000"/>
          </a:bodyPr>
          <a:lstStyle/>
          <a:p>
            <a:r>
              <a:rPr lang="en-ZA" dirty="0"/>
              <a:t>OCT</a:t>
            </a:r>
          </a:p>
        </p:txBody>
      </p:sp>
      <p:sp>
        <p:nvSpPr>
          <p:cNvPr id="18" name="Text Placeholder 17">
            <a:extLst>
              <a:ext uri="{FF2B5EF4-FFF2-40B4-BE49-F238E27FC236}">
                <a16:creationId xmlns:a16="http://schemas.microsoft.com/office/drawing/2014/main" id="{C477818B-3CAB-4A39-939D-99E98D2EE682}"/>
              </a:ext>
            </a:extLst>
          </p:cNvPr>
          <p:cNvSpPr>
            <a:spLocks noGrp="1"/>
          </p:cNvSpPr>
          <p:nvPr>
            <p:ph type="body" sz="quarter" idx="45"/>
          </p:nvPr>
        </p:nvSpPr>
        <p:spPr>
          <a:xfrm>
            <a:off x="9845160" y="3502152"/>
            <a:ext cx="640080" cy="201776"/>
          </a:xfrm>
        </p:spPr>
        <p:txBody>
          <a:bodyPr>
            <a:normAutofit fontScale="85000" lnSpcReduction="20000"/>
          </a:bodyPr>
          <a:lstStyle/>
          <a:p>
            <a:r>
              <a:rPr lang="en-ZA" dirty="0"/>
              <a:t>NOV</a:t>
            </a:r>
          </a:p>
        </p:txBody>
      </p:sp>
      <p:sp>
        <p:nvSpPr>
          <p:cNvPr id="19" name="Text Placeholder 18">
            <a:extLst>
              <a:ext uri="{FF2B5EF4-FFF2-40B4-BE49-F238E27FC236}">
                <a16:creationId xmlns:a16="http://schemas.microsoft.com/office/drawing/2014/main" id="{A7907FC8-DAAF-4896-A2B1-C173BF2FAE69}"/>
              </a:ext>
            </a:extLst>
          </p:cNvPr>
          <p:cNvSpPr>
            <a:spLocks noGrp="1"/>
          </p:cNvSpPr>
          <p:nvPr>
            <p:ph type="body" sz="quarter" idx="46"/>
          </p:nvPr>
        </p:nvSpPr>
        <p:spPr>
          <a:xfrm>
            <a:off x="10633085" y="3502152"/>
            <a:ext cx="640080" cy="201776"/>
          </a:xfrm>
        </p:spPr>
        <p:txBody>
          <a:bodyPr>
            <a:normAutofit fontScale="85000" lnSpcReduction="20000"/>
          </a:bodyPr>
          <a:lstStyle/>
          <a:p>
            <a:r>
              <a:rPr lang="en-ZA" dirty="0"/>
              <a:t>DEC</a:t>
            </a:r>
          </a:p>
        </p:txBody>
      </p:sp>
      <p:sp>
        <p:nvSpPr>
          <p:cNvPr id="11" name="Year">
            <a:extLst>
              <a:ext uri="{FF2B5EF4-FFF2-40B4-BE49-F238E27FC236}">
                <a16:creationId xmlns:a16="http://schemas.microsoft.com/office/drawing/2014/main" id="{44D29552-2F85-4F4F-9B7F-B79798681FB6}"/>
              </a:ext>
            </a:extLst>
          </p:cNvPr>
          <p:cNvSpPr>
            <a:spLocks noGrp="1"/>
          </p:cNvSpPr>
          <p:nvPr>
            <p:ph type="body" sz="quarter" idx="38"/>
          </p:nvPr>
        </p:nvSpPr>
        <p:spPr>
          <a:xfrm>
            <a:off x="914400" y="4292468"/>
            <a:ext cx="731520" cy="457200"/>
          </a:xfrm>
        </p:spPr>
        <p:txBody>
          <a:bodyPr>
            <a:normAutofit/>
          </a:bodyPr>
          <a:lstStyle/>
          <a:p>
            <a:r>
              <a:rPr lang="en-ZA" dirty="0"/>
              <a:t>20XX</a:t>
            </a:r>
          </a:p>
        </p:txBody>
      </p:sp>
      <p:sp>
        <p:nvSpPr>
          <p:cNvPr id="20" name="Text Placeholder 19">
            <a:extLst>
              <a:ext uri="{FF2B5EF4-FFF2-40B4-BE49-F238E27FC236}">
                <a16:creationId xmlns:a16="http://schemas.microsoft.com/office/drawing/2014/main" id="{FEC65619-A68A-4D21-9D17-40F8692EF196}"/>
              </a:ext>
            </a:extLst>
          </p:cNvPr>
          <p:cNvSpPr>
            <a:spLocks noGrp="1"/>
          </p:cNvSpPr>
          <p:nvPr>
            <p:ph type="body" sz="quarter" idx="47"/>
          </p:nvPr>
        </p:nvSpPr>
        <p:spPr>
          <a:xfrm>
            <a:off x="1969915" y="4425696"/>
            <a:ext cx="640080" cy="201776"/>
          </a:xfrm>
        </p:spPr>
        <p:txBody>
          <a:bodyPr>
            <a:normAutofit fontScale="85000" lnSpcReduction="20000"/>
          </a:bodyPr>
          <a:lstStyle/>
          <a:p>
            <a:r>
              <a:rPr lang="en-ZA" dirty="0"/>
              <a:t>JAN</a:t>
            </a:r>
          </a:p>
        </p:txBody>
      </p:sp>
      <p:sp>
        <p:nvSpPr>
          <p:cNvPr id="21" name="Text Placeholder 20">
            <a:extLst>
              <a:ext uri="{FF2B5EF4-FFF2-40B4-BE49-F238E27FC236}">
                <a16:creationId xmlns:a16="http://schemas.microsoft.com/office/drawing/2014/main" id="{D9C4CCA5-A2BE-4897-994D-9B1669D69FD3}"/>
              </a:ext>
            </a:extLst>
          </p:cNvPr>
          <p:cNvSpPr>
            <a:spLocks noGrp="1"/>
          </p:cNvSpPr>
          <p:nvPr>
            <p:ph type="body" sz="quarter" idx="48"/>
          </p:nvPr>
        </p:nvSpPr>
        <p:spPr>
          <a:xfrm>
            <a:off x="2757602" y="4425696"/>
            <a:ext cx="640080" cy="201776"/>
          </a:xfrm>
        </p:spPr>
        <p:txBody>
          <a:bodyPr>
            <a:normAutofit fontScale="85000" lnSpcReduction="20000"/>
          </a:bodyPr>
          <a:lstStyle/>
          <a:p>
            <a:r>
              <a:rPr lang="en-ZA" dirty="0"/>
              <a:t>FEB</a:t>
            </a:r>
          </a:p>
        </p:txBody>
      </p:sp>
      <p:sp>
        <p:nvSpPr>
          <p:cNvPr id="22" name="Text Placeholder 21">
            <a:extLst>
              <a:ext uri="{FF2B5EF4-FFF2-40B4-BE49-F238E27FC236}">
                <a16:creationId xmlns:a16="http://schemas.microsoft.com/office/drawing/2014/main" id="{0C5FD452-DC3E-4D62-B19B-0A79E604A8A8}"/>
              </a:ext>
            </a:extLst>
          </p:cNvPr>
          <p:cNvSpPr>
            <a:spLocks noGrp="1"/>
          </p:cNvSpPr>
          <p:nvPr>
            <p:ph type="body" sz="quarter" idx="49"/>
          </p:nvPr>
        </p:nvSpPr>
        <p:spPr>
          <a:xfrm>
            <a:off x="3545289" y="4425696"/>
            <a:ext cx="640080" cy="201776"/>
          </a:xfrm>
        </p:spPr>
        <p:txBody>
          <a:bodyPr>
            <a:normAutofit fontScale="85000" lnSpcReduction="20000"/>
          </a:bodyPr>
          <a:lstStyle/>
          <a:p>
            <a:r>
              <a:rPr lang="en-ZA" dirty="0"/>
              <a:t>MAR</a:t>
            </a:r>
          </a:p>
        </p:txBody>
      </p:sp>
      <p:sp>
        <p:nvSpPr>
          <p:cNvPr id="23" name="Text Placeholder 22">
            <a:extLst>
              <a:ext uri="{FF2B5EF4-FFF2-40B4-BE49-F238E27FC236}">
                <a16:creationId xmlns:a16="http://schemas.microsoft.com/office/drawing/2014/main" id="{96D290B2-F312-4D9A-96C7-D40523406AC5}"/>
              </a:ext>
            </a:extLst>
          </p:cNvPr>
          <p:cNvSpPr>
            <a:spLocks noGrp="1"/>
          </p:cNvSpPr>
          <p:nvPr>
            <p:ph type="body" sz="quarter" idx="50"/>
          </p:nvPr>
        </p:nvSpPr>
        <p:spPr>
          <a:xfrm>
            <a:off x="4332976" y="4425696"/>
            <a:ext cx="640080" cy="201776"/>
          </a:xfrm>
        </p:spPr>
        <p:txBody>
          <a:bodyPr>
            <a:normAutofit fontScale="85000" lnSpcReduction="20000"/>
          </a:bodyPr>
          <a:lstStyle/>
          <a:p>
            <a:r>
              <a:rPr lang="en-ZA" dirty="0"/>
              <a:t>APR</a:t>
            </a:r>
          </a:p>
        </p:txBody>
      </p:sp>
      <p:sp>
        <p:nvSpPr>
          <p:cNvPr id="24" name="Text Placeholder 23">
            <a:extLst>
              <a:ext uri="{FF2B5EF4-FFF2-40B4-BE49-F238E27FC236}">
                <a16:creationId xmlns:a16="http://schemas.microsoft.com/office/drawing/2014/main" id="{80E52477-0BA9-471B-B2C2-F1A03FCF188F}"/>
              </a:ext>
            </a:extLst>
          </p:cNvPr>
          <p:cNvSpPr>
            <a:spLocks noGrp="1"/>
          </p:cNvSpPr>
          <p:nvPr>
            <p:ph type="body" sz="quarter" idx="51"/>
          </p:nvPr>
        </p:nvSpPr>
        <p:spPr>
          <a:xfrm>
            <a:off x="5120663" y="4425696"/>
            <a:ext cx="640080" cy="201776"/>
          </a:xfrm>
        </p:spPr>
        <p:txBody>
          <a:bodyPr>
            <a:normAutofit fontScale="85000" lnSpcReduction="20000"/>
          </a:bodyPr>
          <a:lstStyle/>
          <a:p>
            <a:r>
              <a:rPr lang="en-ZA" dirty="0"/>
              <a:t>MAY</a:t>
            </a:r>
          </a:p>
        </p:txBody>
      </p:sp>
      <p:sp>
        <p:nvSpPr>
          <p:cNvPr id="25" name="Text Placeholder 24">
            <a:extLst>
              <a:ext uri="{FF2B5EF4-FFF2-40B4-BE49-F238E27FC236}">
                <a16:creationId xmlns:a16="http://schemas.microsoft.com/office/drawing/2014/main" id="{70D1D022-03FA-47E6-8430-252C6D5B4C4E}"/>
              </a:ext>
            </a:extLst>
          </p:cNvPr>
          <p:cNvSpPr>
            <a:spLocks noGrp="1"/>
          </p:cNvSpPr>
          <p:nvPr>
            <p:ph type="body" sz="quarter" idx="52"/>
          </p:nvPr>
        </p:nvSpPr>
        <p:spPr>
          <a:xfrm>
            <a:off x="5908350" y="4425696"/>
            <a:ext cx="640080" cy="201776"/>
          </a:xfrm>
        </p:spPr>
        <p:txBody>
          <a:bodyPr>
            <a:normAutofit fontScale="85000" lnSpcReduction="20000"/>
          </a:bodyPr>
          <a:lstStyle/>
          <a:p>
            <a:r>
              <a:rPr lang="en-ZA" dirty="0"/>
              <a:t>JUN</a:t>
            </a:r>
          </a:p>
        </p:txBody>
      </p:sp>
      <p:sp>
        <p:nvSpPr>
          <p:cNvPr id="26" name="Text Placeholder 25">
            <a:extLst>
              <a:ext uri="{FF2B5EF4-FFF2-40B4-BE49-F238E27FC236}">
                <a16:creationId xmlns:a16="http://schemas.microsoft.com/office/drawing/2014/main" id="{FA7483FC-7290-41B1-B371-ECA1174519DE}"/>
              </a:ext>
            </a:extLst>
          </p:cNvPr>
          <p:cNvSpPr>
            <a:spLocks noGrp="1"/>
          </p:cNvSpPr>
          <p:nvPr>
            <p:ph type="body" sz="quarter" idx="53"/>
          </p:nvPr>
        </p:nvSpPr>
        <p:spPr>
          <a:xfrm>
            <a:off x="6696037" y="4425696"/>
            <a:ext cx="640080" cy="201776"/>
          </a:xfrm>
        </p:spPr>
        <p:txBody>
          <a:bodyPr>
            <a:normAutofit fontScale="85000" lnSpcReduction="20000"/>
          </a:bodyPr>
          <a:lstStyle/>
          <a:p>
            <a:r>
              <a:rPr lang="en-ZA" dirty="0"/>
              <a:t>JUL</a:t>
            </a:r>
          </a:p>
        </p:txBody>
      </p:sp>
      <p:sp>
        <p:nvSpPr>
          <p:cNvPr id="28" name="Text Placeholder 27">
            <a:extLst>
              <a:ext uri="{FF2B5EF4-FFF2-40B4-BE49-F238E27FC236}">
                <a16:creationId xmlns:a16="http://schemas.microsoft.com/office/drawing/2014/main" id="{D149E385-DCE9-4DC9-8F0A-F8BAF02D9797}"/>
              </a:ext>
            </a:extLst>
          </p:cNvPr>
          <p:cNvSpPr>
            <a:spLocks noGrp="1"/>
          </p:cNvSpPr>
          <p:nvPr>
            <p:ph type="body" sz="quarter" idx="55"/>
          </p:nvPr>
        </p:nvSpPr>
        <p:spPr>
          <a:xfrm>
            <a:off x="7483724" y="4425696"/>
            <a:ext cx="640080" cy="201776"/>
          </a:xfrm>
        </p:spPr>
        <p:txBody>
          <a:bodyPr>
            <a:normAutofit fontScale="85000" lnSpcReduction="20000"/>
          </a:bodyPr>
          <a:lstStyle/>
          <a:p>
            <a:r>
              <a:rPr lang="en-ZA" dirty="0"/>
              <a:t>AUG</a:t>
            </a:r>
          </a:p>
        </p:txBody>
      </p:sp>
      <p:sp>
        <p:nvSpPr>
          <p:cNvPr id="29" name="Text Placeholder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a:normAutofit fontScale="85000" lnSpcReduction="20000"/>
          </a:bodyPr>
          <a:lstStyle/>
          <a:p>
            <a:r>
              <a:rPr lang="en-ZA" dirty="0"/>
              <a:t>SEP</a:t>
            </a:r>
          </a:p>
        </p:txBody>
      </p:sp>
      <p:sp>
        <p:nvSpPr>
          <p:cNvPr id="27" name="Text Placeholder 26">
            <a:extLst>
              <a:ext uri="{FF2B5EF4-FFF2-40B4-BE49-F238E27FC236}">
                <a16:creationId xmlns:a16="http://schemas.microsoft.com/office/drawing/2014/main" id="{1787EDAC-5EAB-4A0D-9BD2-D6E9FD0B26A1}"/>
              </a:ext>
            </a:extLst>
          </p:cNvPr>
          <p:cNvSpPr>
            <a:spLocks noGrp="1"/>
          </p:cNvSpPr>
          <p:nvPr>
            <p:ph type="body" sz="quarter" idx="54"/>
          </p:nvPr>
        </p:nvSpPr>
        <p:spPr>
          <a:xfrm>
            <a:off x="9059098" y="4425696"/>
            <a:ext cx="640080" cy="201776"/>
          </a:xfrm>
        </p:spPr>
        <p:txBody>
          <a:bodyPr>
            <a:normAutofit fontScale="85000" lnSpcReduction="20000"/>
          </a:bodyPr>
          <a:lstStyle/>
          <a:p>
            <a:r>
              <a:rPr lang="en-ZA" dirty="0"/>
              <a:t>OCT</a:t>
            </a:r>
          </a:p>
        </p:txBody>
      </p:sp>
      <p:sp>
        <p:nvSpPr>
          <p:cNvPr id="30" name="Text Placeholder 29">
            <a:extLst>
              <a:ext uri="{FF2B5EF4-FFF2-40B4-BE49-F238E27FC236}">
                <a16:creationId xmlns:a16="http://schemas.microsoft.com/office/drawing/2014/main" id="{E80CB353-63CA-4305-9748-807B6905DBFF}"/>
              </a:ext>
            </a:extLst>
          </p:cNvPr>
          <p:cNvSpPr>
            <a:spLocks noGrp="1"/>
          </p:cNvSpPr>
          <p:nvPr>
            <p:ph type="body" sz="quarter" idx="57"/>
          </p:nvPr>
        </p:nvSpPr>
        <p:spPr>
          <a:xfrm>
            <a:off x="9846785" y="4425696"/>
            <a:ext cx="640080" cy="201776"/>
          </a:xfrm>
        </p:spPr>
        <p:txBody>
          <a:bodyPr>
            <a:normAutofit fontScale="85000" lnSpcReduction="20000"/>
          </a:bodyPr>
          <a:lstStyle/>
          <a:p>
            <a:r>
              <a:rPr lang="en-ZA" dirty="0"/>
              <a:t>NOV</a:t>
            </a:r>
          </a:p>
        </p:txBody>
      </p:sp>
      <p:sp>
        <p:nvSpPr>
          <p:cNvPr id="31" name="Text Placeholder 30">
            <a:extLst>
              <a:ext uri="{FF2B5EF4-FFF2-40B4-BE49-F238E27FC236}">
                <a16:creationId xmlns:a16="http://schemas.microsoft.com/office/drawing/2014/main" id="{1B52C010-5159-4F61-821F-E73647E7C066}"/>
              </a:ext>
            </a:extLst>
          </p:cNvPr>
          <p:cNvSpPr>
            <a:spLocks noGrp="1"/>
          </p:cNvSpPr>
          <p:nvPr>
            <p:ph type="body" sz="quarter" idx="58"/>
          </p:nvPr>
        </p:nvSpPr>
        <p:spPr>
          <a:xfrm>
            <a:off x="10634472" y="4425696"/>
            <a:ext cx="640080" cy="201776"/>
          </a:xfrm>
        </p:spPr>
        <p:txBody>
          <a:bodyPr>
            <a:normAutofit fontScale="85000" lnSpcReduction="20000"/>
          </a:bodyPr>
          <a:lstStyle/>
          <a:p>
            <a:r>
              <a:rPr lang="en-ZA" dirty="0"/>
              <a:t>DEC</a:t>
            </a:r>
          </a:p>
        </p:txBody>
      </p:sp>
      <p:cxnSp>
        <p:nvCxnSpPr>
          <p:cNvPr id="45" name="Straight Connector 44">
            <a:extLst>
              <a:ext uri="{FF2B5EF4-FFF2-40B4-BE49-F238E27FC236}">
                <a16:creationId xmlns:a16="http://schemas.microsoft.com/office/drawing/2014/main" id="{7AAE5EC1-092E-4A01-B866-C63F654AC331}"/>
              </a:ext>
              <a:ext uri="{C183D7F6-B498-43B3-948B-1728B52AA6E4}">
                <adec:decorative xmlns:adec="http://schemas.microsoft.com/office/drawing/2017/decorative" val="1"/>
              </a:ext>
            </a:extLst>
          </p:cNvPr>
          <p:cNvCxnSpPr>
            <a:cxnSpLocks/>
            <a:endCxn id="33" idx="0"/>
          </p:cNvCxnSpPr>
          <p:nvPr/>
        </p:nvCxnSpPr>
        <p:spPr>
          <a:xfrm>
            <a:off x="3073920" y="2904543"/>
            <a:ext cx="3722" cy="533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44DC497-37D3-454C-98C5-A4A1043E55E5}"/>
              </a:ext>
              <a:ext uri="{C183D7F6-B498-43B3-948B-1728B52AA6E4}">
                <adec:decorative xmlns:adec="http://schemas.microsoft.com/office/drawing/2017/decorative" val="1"/>
              </a:ext>
            </a:extLst>
          </p:cNvPr>
          <p:cNvCxnSpPr>
            <a:cxnSpLocks/>
            <a:endCxn id="34" idx="0"/>
          </p:cNvCxnSpPr>
          <p:nvPr/>
        </p:nvCxnSpPr>
        <p:spPr>
          <a:xfrm>
            <a:off x="6218933" y="2901831"/>
            <a:ext cx="6667" cy="53802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F3C6EDC-B2DD-42F0-911D-04963A0F20BE}"/>
              </a:ext>
              <a:ext uri="{C183D7F6-B498-43B3-948B-1728B52AA6E4}">
                <adec:decorative xmlns:adec="http://schemas.microsoft.com/office/drawing/2017/decorative" val="1"/>
              </a:ext>
            </a:extLst>
          </p:cNvPr>
          <p:cNvCxnSpPr>
            <a:cxnSpLocks/>
            <a:endCxn id="35" idx="0"/>
          </p:cNvCxnSpPr>
          <p:nvPr/>
        </p:nvCxnSpPr>
        <p:spPr>
          <a:xfrm>
            <a:off x="10150019" y="2905616"/>
            <a:ext cx="0" cy="53232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FBB4508-2CA6-4A49-9EAD-91DB1B20514A}"/>
              </a:ext>
              <a:ext uri="{C183D7F6-B498-43B3-948B-1728B52AA6E4}">
                <adec:decorative xmlns:adec="http://schemas.microsoft.com/office/drawing/2017/decorative" val="1"/>
              </a:ext>
            </a:extLst>
          </p:cNvPr>
          <p:cNvSpPr/>
          <p:nvPr/>
        </p:nvSpPr>
        <p:spPr>
          <a:xfrm>
            <a:off x="2814179"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8989049-2208-43EB-A323-1B5374E0A2D0}"/>
              </a:ext>
              <a:ext uri="{C183D7F6-B498-43B3-948B-1728B52AA6E4}">
                <adec:decorative xmlns:adec="http://schemas.microsoft.com/office/drawing/2017/decorative" val="1"/>
              </a:ext>
            </a:extLst>
          </p:cNvPr>
          <p:cNvSpPr/>
          <p:nvPr/>
        </p:nvSpPr>
        <p:spPr>
          <a:xfrm>
            <a:off x="5962137" y="3439855"/>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E3093EB5-1D82-4E0B-A4EF-8517FC047E4C}"/>
              </a:ext>
              <a:ext uri="{C183D7F6-B498-43B3-948B-1728B52AA6E4}">
                <adec:decorative xmlns:adec="http://schemas.microsoft.com/office/drawing/2017/decorative" val="1"/>
              </a:ext>
            </a:extLst>
          </p:cNvPr>
          <p:cNvSpPr/>
          <p:nvPr/>
        </p:nvSpPr>
        <p:spPr>
          <a:xfrm>
            <a:off x="9886556"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 Placeholder 31">
            <a:extLst>
              <a:ext uri="{FF2B5EF4-FFF2-40B4-BE49-F238E27FC236}">
                <a16:creationId xmlns:a16="http://schemas.microsoft.com/office/drawing/2014/main" id="{6E8FAB27-F000-4DFF-8595-B8ADBB6058E9}"/>
              </a:ext>
            </a:extLst>
          </p:cNvPr>
          <p:cNvSpPr txBox="1">
            <a:spLocks/>
          </p:cNvSpPr>
          <p:nvPr/>
        </p:nvSpPr>
        <p:spPr>
          <a:xfrm>
            <a:off x="1259117" y="5206365"/>
            <a:ext cx="2057804" cy="5619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RUN FOCUS GROUPS</a:t>
            </a:r>
            <a:endParaRPr lang="en-ZA" sz="1100" dirty="0"/>
          </a:p>
        </p:txBody>
      </p:sp>
      <p:cxnSp>
        <p:nvCxnSpPr>
          <p:cNvPr id="57" name="Straight Connector 56">
            <a:extLst>
              <a:ext uri="{FF2B5EF4-FFF2-40B4-BE49-F238E27FC236}">
                <a16:creationId xmlns:a16="http://schemas.microsoft.com/office/drawing/2014/main" id="{0C8EDAF4-CF26-40C7-AACE-2482D9323350}"/>
              </a:ext>
              <a:ext uri="{C183D7F6-B498-43B3-948B-1728B52AA6E4}">
                <adec:decorative xmlns:adec="http://schemas.microsoft.com/office/drawing/2017/decorative" val="1"/>
              </a:ext>
            </a:extLst>
          </p:cNvPr>
          <p:cNvCxnSpPr>
            <a:cxnSpLocks/>
            <a:stCxn id="48" idx="2"/>
          </p:cNvCxnSpPr>
          <p:nvPr/>
        </p:nvCxnSpPr>
        <p:spPr>
          <a:xfrm>
            <a:off x="2286000" y="4638776"/>
            <a:ext cx="2019"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9" name="Text Placeholder 31">
            <a:extLst>
              <a:ext uri="{FF2B5EF4-FFF2-40B4-BE49-F238E27FC236}">
                <a16:creationId xmlns:a16="http://schemas.microsoft.com/office/drawing/2014/main" id="{234079D9-E00C-4C6B-9F2D-D0BCB9C9D7D8}"/>
              </a:ext>
            </a:extLst>
          </p:cNvPr>
          <p:cNvSpPr txBox="1">
            <a:spLocks/>
          </p:cNvSpPr>
          <p:nvPr/>
        </p:nvSpPr>
        <p:spPr>
          <a:xfrm>
            <a:off x="4406652"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TEST DESIGN</a:t>
            </a:r>
            <a:endParaRPr lang="en-ZA" sz="1100" dirty="0"/>
          </a:p>
        </p:txBody>
      </p:sp>
      <p:cxnSp>
        <p:nvCxnSpPr>
          <p:cNvPr id="61" name="Straight Connector 60">
            <a:extLst>
              <a:ext uri="{FF2B5EF4-FFF2-40B4-BE49-F238E27FC236}">
                <a16:creationId xmlns:a16="http://schemas.microsoft.com/office/drawing/2014/main" id="{F8C93671-1250-4705-A092-97036B901279}"/>
              </a:ext>
              <a:ext uri="{C183D7F6-B498-43B3-948B-1728B52AA6E4}">
                <adec:decorative xmlns:adec="http://schemas.microsoft.com/office/drawing/2017/decorative" val="1"/>
              </a:ext>
            </a:extLst>
          </p:cNvPr>
          <p:cNvCxnSpPr>
            <a:cxnSpLocks/>
            <a:stCxn id="51" idx="2"/>
          </p:cNvCxnSpPr>
          <p:nvPr/>
        </p:nvCxnSpPr>
        <p:spPr>
          <a:xfrm>
            <a:off x="5434293" y="4638776"/>
            <a:ext cx="1261"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 name="Text Placeholder 31">
            <a:extLst>
              <a:ext uri="{FF2B5EF4-FFF2-40B4-BE49-F238E27FC236}">
                <a16:creationId xmlns:a16="http://schemas.microsoft.com/office/drawing/2014/main" id="{7C5F4630-959D-43D6-A6F0-5D5F3A4117C1}"/>
              </a:ext>
            </a:extLst>
          </p:cNvPr>
          <p:cNvSpPr txBox="1">
            <a:spLocks/>
          </p:cNvSpPr>
          <p:nvPr/>
        </p:nvSpPr>
        <p:spPr>
          <a:xfrm>
            <a:off x="7581698"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LAUNCH DESIGN</a:t>
            </a:r>
            <a:endParaRPr lang="en-ZA" sz="1100" dirty="0"/>
          </a:p>
        </p:txBody>
      </p:sp>
      <p:cxnSp>
        <p:nvCxnSpPr>
          <p:cNvPr id="65" name="Straight Connector 64">
            <a:extLst>
              <a:ext uri="{FF2B5EF4-FFF2-40B4-BE49-F238E27FC236}">
                <a16:creationId xmlns:a16="http://schemas.microsoft.com/office/drawing/2014/main" id="{F6C72AC5-2842-4966-BBE7-6F407A9C359B}"/>
              </a:ext>
              <a:ext uri="{C183D7F6-B498-43B3-948B-1728B52AA6E4}">
                <adec:decorative xmlns:adec="http://schemas.microsoft.com/office/drawing/2017/decorative" val="1"/>
              </a:ext>
            </a:extLst>
          </p:cNvPr>
          <p:cNvCxnSpPr>
            <a:cxnSpLocks/>
            <a:stCxn id="58" idx="2"/>
          </p:cNvCxnSpPr>
          <p:nvPr/>
        </p:nvCxnSpPr>
        <p:spPr>
          <a:xfrm>
            <a:off x="8591938" y="4638776"/>
            <a:ext cx="0"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DC26F87-2877-496A-B506-6A562ACD90AE}"/>
              </a:ext>
              <a:ext uri="{C183D7F6-B498-43B3-948B-1728B52AA6E4}">
                <adec:decorative xmlns:adec="http://schemas.microsoft.com/office/drawing/2017/decorative" val="1"/>
              </a:ext>
            </a:extLst>
          </p:cNvPr>
          <p:cNvSpPr/>
          <p:nvPr/>
        </p:nvSpPr>
        <p:spPr>
          <a:xfrm>
            <a:off x="2022537"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4959EA3-B71F-49E3-A68E-1329BE0461B0}"/>
              </a:ext>
              <a:ext uri="{C183D7F6-B498-43B3-948B-1728B52AA6E4}">
                <adec:decorative xmlns:adec="http://schemas.microsoft.com/office/drawing/2017/decorative" val="1"/>
              </a:ext>
            </a:extLst>
          </p:cNvPr>
          <p:cNvSpPr/>
          <p:nvPr/>
        </p:nvSpPr>
        <p:spPr>
          <a:xfrm>
            <a:off x="5170830"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082DCB52-65FA-4B5F-8785-060AF61C386B}"/>
              </a:ext>
              <a:ext uri="{C183D7F6-B498-43B3-948B-1728B52AA6E4}">
                <adec:decorative xmlns:adec="http://schemas.microsoft.com/office/drawing/2017/decorative" val="1"/>
              </a:ext>
            </a:extLst>
          </p:cNvPr>
          <p:cNvSpPr/>
          <p:nvPr/>
        </p:nvSpPr>
        <p:spPr>
          <a:xfrm>
            <a:off x="8328475"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Date Placeholder 65">
            <a:extLst>
              <a:ext uri="{FF2B5EF4-FFF2-40B4-BE49-F238E27FC236}">
                <a16:creationId xmlns:a16="http://schemas.microsoft.com/office/drawing/2014/main" id="{FF303B66-BE3D-4142-824A-9EE2B01725E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BA35BD6B-402B-4987-9FCE-9A6924EE2F00}"/>
              </a:ext>
            </a:extLst>
          </p:cNvPr>
          <p:cNvSpPr>
            <a:spLocks noGrp="1"/>
          </p:cNvSpPr>
          <p:nvPr>
            <p:ph type="ftr" sz="quarter" idx="11"/>
          </p:nvPr>
        </p:nvSpPr>
        <p:spPr>
          <a:xfrm>
            <a:off x="4038600" y="6356350"/>
            <a:ext cx="4114800"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E259ECD5-0EAD-48D0-B30B-16305BC1062F}"/>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16</a:t>
            </a:fld>
            <a:endParaRPr lang="en-ZA" dirty="0"/>
          </a:p>
        </p:txBody>
      </p:sp>
    </p:spTree>
    <p:extLst>
      <p:ext uri="{BB962C8B-B14F-4D97-AF65-F5344CB8AC3E}">
        <p14:creationId xmlns:p14="http://schemas.microsoft.com/office/powerpoint/2010/main" val="3084972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FINANCIALS</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graphicFrame>
        <p:nvGraphicFramePr>
          <p:cNvPr id="17" name="Table 9">
            <a:extLst>
              <a:ext uri="{FF2B5EF4-FFF2-40B4-BE49-F238E27FC236}">
                <a16:creationId xmlns:a16="http://schemas.microsoft.com/office/drawing/2014/main" id="{D6E90A56-AF21-45DC-A08C-27875260C7CB}"/>
              </a:ext>
            </a:extLst>
          </p:cNvPr>
          <p:cNvGraphicFramePr>
            <a:graphicFrameLocks noGrp="1"/>
          </p:cNvGraphicFramePr>
          <p:nvPr>
            <p:ph type="dgm" sz="quarter" idx="15"/>
            <p:extLst>
              <p:ext uri="{D42A27DB-BD31-4B8C-83A1-F6EECF244321}">
                <p14:modId xmlns:p14="http://schemas.microsoft.com/office/powerpoint/2010/main" val="3840987170"/>
              </p:ext>
            </p:extLst>
          </p:nvPr>
        </p:nvGraphicFramePr>
        <p:xfrm>
          <a:off x="838200" y="2136775"/>
          <a:ext cx="10515596" cy="3701178"/>
        </p:xfrm>
        <a:graphic>
          <a:graphicData uri="http://schemas.openxmlformats.org/drawingml/2006/table">
            <a:tbl>
              <a:tblPr firstRow="1" bandRow="1">
                <a:tableStyleId>{5C22544A-7EE6-4342-B048-85BDC9FD1C3A}</a:tableStyleId>
              </a:tblPr>
              <a:tblGrid>
                <a:gridCol w="3235076">
                  <a:extLst>
                    <a:ext uri="{9D8B030D-6E8A-4147-A177-3AD203B41FA5}">
                      <a16:colId xmlns:a16="http://schemas.microsoft.com/office/drawing/2014/main" val="3446012419"/>
                    </a:ext>
                  </a:extLst>
                </a:gridCol>
                <a:gridCol w="1717424">
                  <a:extLst>
                    <a:ext uri="{9D8B030D-6E8A-4147-A177-3AD203B41FA5}">
                      <a16:colId xmlns:a16="http://schemas.microsoft.com/office/drawing/2014/main" val="4052646397"/>
                    </a:ext>
                  </a:extLst>
                </a:gridCol>
                <a:gridCol w="2118664">
                  <a:extLst>
                    <a:ext uri="{9D8B030D-6E8A-4147-A177-3AD203B41FA5}">
                      <a16:colId xmlns:a16="http://schemas.microsoft.com/office/drawing/2014/main" val="1935352797"/>
                    </a:ext>
                  </a:extLst>
                </a:gridCol>
                <a:gridCol w="2277791">
                  <a:extLst>
                    <a:ext uri="{9D8B030D-6E8A-4147-A177-3AD203B41FA5}">
                      <a16:colId xmlns:a16="http://schemas.microsoft.com/office/drawing/2014/main" val="1218263486"/>
                    </a:ext>
                  </a:extLst>
                </a:gridCol>
                <a:gridCol w="1166641">
                  <a:extLst>
                    <a:ext uri="{9D8B030D-6E8A-4147-A177-3AD203B41FA5}">
                      <a16:colId xmlns:a16="http://schemas.microsoft.com/office/drawing/2014/main" val="3235153012"/>
                    </a:ext>
                  </a:extLst>
                </a:gridCol>
              </a:tblGrid>
              <a:tr h="284706">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dirty="0">
                          <a:solidFill>
                            <a:schemeClr val="tx1">
                              <a:lumMod val="75000"/>
                              <a:lumOff val="25000"/>
                            </a:schemeClr>
                          </a:solidFill>
                          <a:effectLst/>
                        </a:rPr>
                        <a:t>Year 1</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dirty="0">
                          <a:solidFill>
                            <a:schemeClr val="tx1">
                              <a:lumMod val="75000"/>
                              <a:lumOff val="25000"/>
                            </a:schemeClr>
                          </a:solidFill>
                          <a:effectLst/>
                        </a:rPr>
                        <a:t>Year 2</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dirty="0">
                          <a:solidFill>
                            <a:schemeClr val="tx1">
                              <a:lumMod val="75000"/>
                              <a:lumOff val="25000"/>
                            </a:schemeClr>
                          </a:solidFill>
                          <a:effectLst/>
                        </a:rPr>
                        <a:t>Year 3</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l" fontAlgn="b"/>
                      <a:endParaRPr lang="en-US" sz="1200" b="0"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140773105"/>
                  </a:ext>
                </a:extLst>
              </a:tr>
              <a:tr h="284706">
                <a:tc>
                  <a:txBody>
                    <a:bodyPr/>
                    <a:lstStyle/>
                    <a:p>
                      <a:pPr algn="l" fontAlgn="b"/>
                      <a:r>
                        <a:rPr lang="en-US" sz="1200" b="0" i="0" u="none" strike="noStrike" dirty="0">
                          <a:solidFill>
                            <a:schemeClr val="tx1"/>
                          </a:solidFill>
                          <a:effectLst/>
                          <a:latin typeface="+mn-lt"/>
                        </a:rPr>
                        <a:t>INCOME</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l" fontAlgn="b"/>
                      <a:r>
                        <a:rPr lang="en-US" sz="1200" b="0" u="none" strike="noStrike" dirty="0">
                          <a:solidFill>
                            <a:schemeClr val="tx1"/>
                          </a:solidFill>
                          <a:effectLst/>
                        </a:rPr>
                        <a:t>Users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l" fontAlgn="b"/>
                      <a:r>
                        <a:rPr lang="en-US" sz="1200" b="0" u="none" strike="noStrike" dirty="0">
                          <a:solidFill>
                            <a:schemeClr val="tx1"/>
                          </a:solidFill>
                          <a:effectLst/>
                        </a:rPr>
                        <a:t>Sales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lvl="1" algn="l" fontAlgn="b"/>
                      <a:r>
                        <a:rPr lang="en-US" sz="1200" b="0" u="none" strike="noStrike" dirty="0">
                          <a:solidFill>
                            <a:schemeClr val="tx1"/>
                          </a:solidFill>
                          <a:effectLst/>
                        </a:rPr>
                        <a:t>Average price per sale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75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80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8944196"/>
                  </a:ext>
                </a:extLst>
              </a:tr>
              <a:tr h="284706">
                <a:tc>
                  <a:txBody>
                    <a:bodyPr/>
                    <a:lstStyle/>
                    <a:p>
                      <a:pPr lvl="1" algn="l" fontAlgn="b"/>
                      <a:r>
                        <a:rPr lang="en-US" sz="1200" b="0" u="none" strike="noStrike" dirty="0">
                          <a:solidFill>
                            <a:schemeClr val="tx1"/>
                          </a:solidFill>
                          <a:effectLst/>
                        </a:rPr>
                        <a:t>Revenue @ 15%</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48,000,000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1606819"/>
                  </a:ext>
                </a:extLst>
              </a:tr>
              <a:tr h="284706">
                <a:tc>
                  <a:txBody>
                    <a:bodyPr/>
                    <a:lstStyle/>
                    <a:p>
                      <a:pPr algn="l" fontAlgn="b"/>
                      <a:r>
                        <a:rPr lang="en-US" sz="1200" b="1" u="none" strike="noStrike" dirty="0">
                          <a:solidFill>
                            <a:schemeClr val="tx1"/>
                          </a:solidFill>
                          <a:effectLst/>
                        </a:rPr>
                        <a:t>GROSS PROFIT</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5,625,000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48,000,000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216,000,000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5120011"/>
                  </a:ext>
                </a:extLst>
              </a:tr>
              <a:tr h="284706">
                <a:tc>
                  <a:txBody>
                    <a:bodyPr/>
                    <a:lstStyle/>
                    <a:p>
                      <a:pPr algn="l" fontAlgn="b"/>
                      <a:r>
                        <a:rPr lang="en-US" sz="1200" b="0" u="none" strike="noStrike" dirty="0">
                          <a:solidFill>
                            <a:schemeClr val="tx1"/>
                          </a:solidFill>
                          <a:effectLst/>
                        </a:rPr>
                        <a:t>Expenses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1422160"/>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Sales &amp; marketing</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38,400,000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151,200,000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70%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407092"/>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Customer service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1,687,500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10%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6368409"/>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Product development</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10,800,000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9688327"/>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Research</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281,250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4,320,000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2%</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13433075"/>
                  </a:ext>
                </a:extLst>
              </a:tr>
              <a:tr h="284706">
                <a:tc>
                  <a:txBody>
                    <a:bodyPr/>
                    <a:lstStyle/>
                    <a:p>
                      <a:pPr algn="l" fontAlgn="b"/>
                      <a:r>
                        <a:rPr lang="en-US" sz="1200" b="1" u="none" strike="noStrike" dirty="0">
                          <a:solidFill>
                            <a:schemeClr val="tx1"/>
                          </a:solidFill>
                          <a:effectLst/>
                        </a:rPr>
                        <a:t>TOTAL EXPENSES</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7,593,750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52,800,000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187,920,000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301145645"/>
                  </a:ext>
                </a:extLst>
              </a:tr>
            </a:tbl>
          </a:graphicData>
        </a:graphic>
      </p:graphicFrame>
    </p:spTree>
    <p:extLst>
      <p:ext uri="{BB962C8B-B14F-4D97-AF65-F5344CB8AC3E}">
        <p14:creationId xmlns:p14="http://schemas.microsoft.com/office/powerpoint/2010/main" val="566997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a:t>
            </a:r>
          </a:p>
        </p:txBody>
      </p:sp>
      <p:pic>
        <p:nvPicPr>
          <p:cNvPr id="26" name="Picture Placeholder 25" descr="Team member headshot">
            <a:extLst>
              <a:ext uri="{FF2B5EF4-FFF2-40B4-BE49-F238E27FC236}">
                <a16:creationId xmlns:a16="http://schemas.microsoft.com/office/drawing/2014/main" id="{E287A61C-B7FB-4B69-97E7-7B7AFC8A5D33}"/>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487181" y="2886074"/>
            <a:ext cx="1845511" cy="1845511"/>
          </a:xfrm>
        </p:spPr>
      </p:pic>
      <p:pic>
        <p:nvPicPr>
          <p:cNvPr id="47" name="Picture Placeholder 46" descr="Team member headshot">
            <a:extLst>
              <a:ext uri="{FF2B5EF4-FFF2-40B4-BE49-F238E27FC236}">
                <a16:creationId xmlns:a16="http://schemas.microsoft.com/office/drawing/2014/main" id="{8AF5260A-2860-4F88-BA4D-70530D3E14AA}"/>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3836914" y="2886074"/>
            <a:ext cx="1845511" cy="1845511"/>
          </a:xfrm>
        </p:spPr>
      </p:pic>
      <p:pic>
        <p:nvPicPr>
          <p:cNvPr id="45" name="Picture Placeholder 44" descr="Team member headshot">
            <a:extLst>
              <a:ext uri="{FF2B5EF4-FFF2-40B4-BE49-F238E27FC236}">
                <a16:creationId xmlns:a16="http://schemas.microsoft.com/office/drawing/2014/main" id="{4442FA67-BF04-4E45-BFD9-78BF43789E09}"/>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val="0"/>
              </a:ext>
            </a:extLst>
          </a:blip>
          <a:srcRect/>
          <a:stretch/>
        </p:blipFill>
        <p:spPr>
          <a:xfrm>
            <a:off x="6327578" y="2886074"/>
            <a:ext cx="1845511" cy="1845511"/>
          </a:xfrm>
        </p:spPr>
      </p:pic>
      <p:pic>
        <p:nvPicPr>
          <p:cNvPr id="43" name="Picture Placeholder 42" descr="Team member headshot">
            <a:extLst>
              <a:ext uri="{FF2B5EF4-FFF2-40B4-BE49-F238E27FC236}">
                <a16:creationId xmlns:a16="http://schemas.microsoft.com/office/drawing/2014/main" id="{F328CD15-EA0E-49AD-A3C6-5798A372AA53}"/>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8747458" y="2886074"/>
            <a:ext cx="1845511" cy="1845511"/>
          </a:xfrm>
        </p:spPr>
      </p:pic>
      <p:sp>
        <p:nvSpPr>
          <p:cNvPr id="24" name="Text Placeholder 23">
            <a:extLst>
              <a:ext uri="{FF2B5EF4-FFF2-40B4-BE49-F238E27FC236}">
                <a16:creationId xmlns:a16="http://schemas.microsoft.com/office/drawing/2014/main" id="{7BAD1FFF-8B97-4CD1-85E7-B7738EAD28CD}"/>
              </a:ext>
            </a:extLst>
          </p:cNvPr>
          <p:cNvSpPr>
            <a:spLocks noGrp="1"/>
          </p:cNvSpPr>
          <p:nvPr>
            <p:ph type="body" idx="1"/>
          </p:nvPr>
        </p:nvSpPr>
        <p:spPr>
          <a:xfrm>
            <a:off x="1343248" y="5084524"/>
            <a:ext cx="2123743" cy="343061"/>
          </a:xfrm>
        </p:spPr>
        <p:txBody>
          <a:bodyPr/>
          <a:lstStyle/>
          <a:p>
            <a:r>
              <a:rPr lang="en-US" dirty="0"/>
              <a:t>TAKUMA HAYASHI​</a:t>
            </a:r>
          </a:p>
        </p:txBody>
      </p:sp>
      <p:sp>
        <p:nvSpPr>
          <p:cNvPr id="33" name="Text Placeholder 32">
            <a:extLst>
              <a:ext uri="{FF2B5EF4-FFF2-40B4-BE49-F238E27FC236}">
                <a16:creationId xmlns:a16="http://schemas.microsoft.com/office/drawing/2014/main" id="{10C8C8C1-99D8-4034-A628-DECEB703BA1D}"/>
              </a:ext>
            </a:extLst>
          </p:cNvPr>
          <p:cNvSpPr>
            <a:spLocks noGrp="1"/>
          </p:cNvSpPr>
          <p:nvPr>
            <p:ph type="body" idx="18"/>
          </p:nvPr>
        </p:nvSpPr>
        <p:spPr>
          <a:xfrm>
            <a:off x="3692980" y="5099206"/>
            <a:ext cx="2135755" cy="343061"/>
          </a:xfrm>
        </p:spPr>
        <p:txBody>
          <a:bodyPr/>
          <a:lstStyle/>
          <a:p>
            <a:r>
              <a:rPr lang="en-US" dirty="0"/>
              <a:t>MIRJAM NILSSON​</a:t>
            </a:r>
          </a:p>
        </p:txBody>
      </p:sp>
      <p:sp>
        <p:nvSpPr>
          <p:cNvPr id="34" name="Text Placeholder 33">
            <a:extLst>
              <a:ext uri="{FF2B5EF4-FFF2-40B4-BE49-F238E27FC236}">
                <a16:creationId xmlns:a16="http://schemas.microsoft.com/office/drawing/2014/main" id="{08CA58D6-00FD-4D81-A0F6-215C4D558912}"/>
              </a:ext>
            </a:extLst>
          </p:cNvPr>
          <p:cNvSpPr>
            <a:spLocks noGrp="1"/>
          </p:cNvSpPr>
          <p:nvPr>
            <p:ph type="body" idx="19"/>
          </p:nvPr>
        </p:nvSpPr>
        <p:spPr>
          <a:xfrm>
            <a:off x="6183644" y="5099206"/>
            <a:ext cx="2123743" cy="343061"/>
          </a:xfrm>
        </p:spPr>
        <p:txBody>
          <a:bodyPr/>
          <a:lstStyle/>
          <a:p>
            <a:r>
              <a:rPr lang="en-US" dirty="0"/>
              <a:t>FLORA BERGGREN​</a:t>
            </a:r>
          </a:p>
        </p:txBody>
      </p:sp>
      <p:sp>
        <p:nvSpPr>
          <p:cNvPr id="35" name="Text Placeholder 34">
            <a:extLst>
              <a:ext uri="{FF2B5EF4-FFF2-40B4-BE49-F238E27FC236}">
                <a16:creationId xmlns:a16="http://schemas.microsoft.com/office/drawing/2014/main" id="{60D37431-6A3A-47F6-A367-B5ADCF66AE37}"/>
              </a:ext>
            </a:extLst>
          </p:cNvPr>
          <p:cNvSpPr>
            <a:spLocks noGrp="1"/>
          </p:cNvSpPr>
          <p:nvPr>
            <p:ph type="body" idx="20"/>
          </p:nvPr>
        </p:nvSpPr>
        <p:spPr>
          <a:xfrm>
            <a:off x="8603525" y="5084524"/>
            <a:ext cx="2123742" cy="343061"/>
          </a:xfrm>
        </p:spPr>
        <p:txBody>
          <a:bodyPr/>
          <a:lstStyle/>
          <a:p>
            <a:r>
              <a:rPr lang="en-US" dirty="0"/>
              <a:t>RAJESH SANTOSHI​</a:t>
            </a:r>
          </a:p>
        </p:txBody>
      </p:sp>
      <p:sp>
        <p:nvSpPr>
          <p:cNvPr id="36" name="Text Placeholder 35">
            <a:extLst>
              <a:ext uri="{FF2B5EF4-FFF2-40B4-BE49-F238E27FC236}">
                <a16:creationId xmlns:a16="http://schemas.microsoft.com/office/drawing/2014/main" id="{B76FA389-A54D-4E4B-81DA-DBA175D78FEC}"/>
              </a:ext>
            </a:extLst>
          </p:cNvPr>
          <p:cNvSpPr>
            <a:spLocks noGrp="1"/>
          </p:cNvSpPr>
          <p:nvPr>
            <p:ph type="body" idx="21"/>
          </p:nvPr>
        </p:nvSpPr>
        <p:spPr>
          <a:xfrm>
            <a:off x="1487181" y="5464114"/>
            <a:ext cx="1845511" cy="343061"/>
          </a:xfrm>
        </p:spPr>
        <p:txBody>
          <a:bodyPr/>
          <a:lstStyle/>
          <a:p>
            <a:r>
              <a:rPr lang="en-US" dirty="0"/>
              <a:t>President</a:t>
            </a:r>
          </a:p>
        </p:txBody>
      </p:sp>
      <p:sp>
        <p:nvSpPr>
          <p:cNvPr id="37" name="Text Placeholder 36">
            <a:extLst>
              <a:ext uri="{FF2B5EF4-FFF2-40B4-BE49-F238E27FC236}">
                <a16:creationId xmlns:a16="http://schemas.microsoft.com/office/drawing/2014/main" id="{65786675-BFC6-4743-BFD3-D64691F771D8}"/>
              </a:ext>
            </a:extLst>
          </p:cNvPr>
          <p:cNvSpPr>
            <a:spLocks noGrp="1"/>
          </p:cNvSpPr>
          <p:nvPr>
            <p:ph type="body" idx="22"/>
          </p:nvPr>
        </p:nvSpPr>
        <p:spPr>
          <a:xfrm>
            <a:off x="3836913" y="5478796"/>
            <a:ext cx="1855949" cy="343061"/>
          </a:xfrm>
        </p:spPr>
        <p:txBody>
          <a:bodyPr/>
          <a:lstStyle/>
          <a:p>
            <a:r>
              <a:rPr lang="en-US" dirty="0"/>
              <a:t>Chief Executive Officer</a:t>
            </a:r>
          </a:p>
        </p:txBody>
      </p:sp>
      <p:sp>
        <p:nvSpPr>
          <p:cNvPr id="38" name="Text Placeholder 37">
            <a:extLst>
              <a:ext uri="{FF2B5EF4-FFF2-40B4-BE49-F238E27FC236}">
                <a16:creationId xmlns:a16="http://schemas.microsoft.com/office/drawing/2014/main" id="{97062F49-F468-4EA6-B6BF-94BFF89FDCB7}"/>
              </a:ext>
            </a:extLst>
          </p:cNvPr>
          <p:cNvSpPr>
            <a:spLocks noGrp="1"/>
          </p:cNvSpPr>
          <p:nvPr>
            <p:ph type="body" idx="23"/>
          </p:nvPr>
        </p:nvSpPr>
        <p:spPr>
          <a:xfrm>
            <a:off x="6327577" y="5478796"/>
            <a:ext cx="1845511" cy="343061"/>
          </a:xfrm>
        </p:spPr>
        <p:txBody>
          <a:bodyPr/>
          <a:lstStyle/>
          <a:p>
            <a:r>
              <a:rPr lang="en-US" dirty="0"/>
              <a:t>Chief Operations Officer</a:t>
            </a:r>
          </a:p>
          <a:p>
            <a:endParaRPr lang="en-US" dirty="0"/>
          </a:p>
        </p:txBody>
      </p:sp>
      <p:sp>
        <p:nvSpPr>
          <p:cNvPr id="39" name="Text Placeholder 38">
            <a:extLst>
              <a:ext uri="{FF2B5EF4-FFF2-40B4-BE49-F238E27FC236}">
                <a16:creationId xmlns:a16="http://schemas.microsoft.com/office/drawing/2014/main" id="{59D9F00A-8CF0-41E8-9BB6-3B8ECDA55D49}"/>
              </a:ext>
            </a:extLst>
          </p:cNvPr>
          <p:cNvSpPr>
            <a:spLocks noGrp="1"/>
          </p:cNvSpPr>
          <p:nvPr>
            <p:ph type="body" idx="24"/>
          </p:nvPr>
        </p:nvSpPr>
        <p:spPr>
          <a:xfrm>
            <a:off x="8747458" y="5464114"/>
            <a:ext cx="1845510" cy="343061"/>
          </a:xfrm>
        </p:spPr>
        <p:txBody>
          <a:bodyPr/>
          <a:lstStyle/>
          <a:p>
            <a:r>
              <a:rPr lang="en-US" dirty="0"/>
              <a:t>VP Marketing</a:t>
            </a:r>
          </a:p>
          <a:p>
            <a:endParaRPr lang="en-US" dirty="0"/>
          </a:p>
        </p:txBody>
      </p:sp>
      <p:sp>
        <p:nvSpPr>
          <p:cNvPr id="3" name="Date Placeholder 2">
            <a:extLst>
              <a:ext uri="{FF2B5EF4-FFF2-40B4-BE49-F238E27FC236}">
                <a16:creationId xmlns:a16="http://schemas.microsoft.com/office/drawing/2014/main" id="{02F9CC1F-102C-49CC-B646-8E6826368A81}"/>
              </a:ext>
            </a:extLst>
          </p:cNvPr>
          <p:cNvSpPr>
            <a:spLocks noGrp="1"/>
          </p:cNvSpPr>
          <p:nvPr>
            <p:ph type="dt" sz="half" idx="10"/>
          </p:nvPr>
        </p:nvSpPr>
        <p:spPr>
          <a:xfrm>
            <a:off x="838200"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33808A03-6EC3-48BE-9D18-5A746D09243E}"/>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3477453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  </a:t>
            </a:r>
          </a:p>
        </p:txBody>
      </p:sp>
      <p:pic>
        <p:nvPicPr>
          <p:cNvPr id="38" name="Picture Placeholder 37" descr="Team member headshot">
            <a:extLst>
              <a:ext uri="{FF2B5EF4-FFF2-40B4-BE49-F238E27FC236}">
                <a16:creationId xmlns:a16="http://schemas.microsoft.com/office/drawing/2014/main" id="{6E64DC71-C9CE-47FF-A3B6-597A9B09EC98}"/>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pic>
        <p:nvPicPr>
          <p:cNvPr id="42" name="Picture Placeholder 41" descr="Team member headshot">
            <a:extLst>
              <a:ext uri="{FF2B5EF4-FFF2-40B4-BE49-F238E27FC236}">
                <a16:creationId xmlns:a16="http://schemas.microsoft.com/office/drawing/2014/main" id="{03BE9C30-CAE7-4AE5-8722-B20E200AC048}"/>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pic>
        <p:nvPicPr>
          <p:cNvPr id="46" name="Picture Placeholder 45" descr="Team member headshot">
            <a:extLst>
              <a:ext uri="{FF2B5EF4-FFF2-40B4-BE49-F238E27FC236}">
                <a16:creationId xmlns:a16="http://schemas.microsoft.com/office/drawing/2014/main" id="{F8B9EE09-9F4E-47F5-82E5-A135C37A6E26}"/>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val="0"/>
              </a:ext>
            </a:extLst>
          </a:blip>
          <a:srcRect/>
          <a:stretch/>
        </p:blipFill>
        <p:spPr>
          <a:xfrm>
            <a:off x="6716934" y="2428875"/>
            <a:ext cx="1066800" cy="1066800"/>
          </a:xfrm>
        </p:spPr>
      </p:pic>
      <p:pic>
        <p:nvPicPr>
          <p:cNvPr id="54" name="Picture Placeholder 53" descr="Team member headshot">
            <a:extLst>
              <a:ext uri="{FF2B5EF4-FFF2-40B4-BE49-F238E27FC236}">
                <a16:creationId xmlns:a16="http://schemas.microsoft.com/office/drawing/2014/main" id="{B789A13E-52C8-4E94-89B2-D51A0739F00A}"/>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36" name="Text Placeholder 35">
            <a:extLst>
              <a:ext uri="{FF2B5EF4-FFF2-40B4-BE49-F238E27FC236}">
                <a16:creationId xmlns:a16="http://schemas.microsoft.com/office/drawing/2014/main" id="{23BA8AAF-B08B-441B-AAF3-590A568329BF}"/>
              </a:ext>
            </a:extLst>
          </p:cNvPr>
          <p:cNvSpPr>
            <a:spLocks noGrp="1"/>
          </p:cNvSpPr>
          <p:nvPr>
            <p:ph type="body" idx="1"/>
          </p:nvPr>
        </p:nvSpPr>
        <p:spPr>
          <a:xfrm>
            <a:off x="1500168" y="3654378"/>
            <a:ext cx="1828800" cy="343061"/>
          </a:xfrm>
        </p:spPr>
        <p:txBody>
          <a:bodyPr/>
          <a:lstStyle/>
          <a:p>
            <a:r>
              <a:rPr lang="en-US" dirty="0"/>
              <a:t>TAKUMA HAYASHI</a:t>
            </a:r>
          </a:p>
          <a:p>
            <a:endParaRPr lang="en-US" dirty="0"/>
          </a:p>
        </p:txBody>
      </p:sp>
      <p:sp>
        <p:nvSpPr>
          <p:cNvPr id="52" name="Text Placeholder 51">
            <a:extLst>
              <a:ext uri="{FF2B5EF4-FFF2-40B4-BE49-F238E27FC236}">
                <a16:creationId xmlns:a16="http://schemas.microsoft.com/office/drawing/2014/main" id="{E07741A2-243F-4086-945C-BCA1F24E6DB5}"/>
              </a:ext>
            </a:extLst>
          </p:cNvPr>
          <p:cNvSpPr>
            <a:spLocks noGrp="1"/>
          </p:cNvSpPr>
          <p:nvPr>
            <p:ph type="body" idx="21"/>
          </p:nvPr>
        </p:nvSpPr>
        <p:spPr>
          <a:xfrm>
            <a:off x="1390120" y="3782039"/>
            <a:ext cx="2057400" cy="343061"/>
          </a:xfrm>
        </p:spPr>
        <p:txBody>
          <a:bodyPr/>
          <a:lstStyle/>
          <a:p>
            <a:r>
              <a:rPr lang="en-US" dirty="0"/>
              <a:t>President</a:t>
            </a:r>
          </a:p>
        </p:txBody>
      </p:sp>
      <p:sp>
        <p:nvSpPr>
          <p:cNvPr id="49" name="Text Placeholder 48">
            <a:extLst>
              <a:ext uri="{FF2B5EF4-FFF2-40B4-BE49-F238E27FC236}">
                <a16:creationId xmlns:a16="http://schemas.microsoft.com/office/drawing/2014/main" id="{27CB5CB7-B854-4F48-954C-5CF86CC9146D}"/>
              </a:ext>
            </a:extLst>
          </p:cNvPr>
          <p:cNvSpPr>
            <a:spLocks noGrp="1"/>
          </p:cNvSpPr>
          <p:nvPr>
            <p:ph type="body" idx="18"/>
          </p:nvPr>
        </p:nvSpPr>
        <p:spPr>
          <a:xfrm>
            <a:off x="3849262" y="3669060"/>
            <a:ext cx="1828800" cy="343061"/>
          </a:xfrm>
        </p:spPr>
        <p:txBody>
          <a:bodyPr/>
          <a:lstStyle/>
          <a:p>
            <a:r>
              <a:rPr lang="en-US" dirty="0"/>
              <a:t>MIRJAM NILSSON​</a:t>
            </a:r>
          </a:p>
        </p:txBody>
      </p:sp>
      <p:sp>
        <p:nvSpPr>
          <p:cNvPr id="61" name="Text Placeholder 60">
            <a:extLst>
              <a:ext uri="{FF2B5EF4-FFF2-40B4-BE49-F238E27FC236}">
                <a16:creationId xmlns:a16="http://schemas.microsoft.com/office/drawing/2014/main" id="{F1C860E6-FF87-419F-8B26-B8EA4D5F3D3D}"/>
              </a:ext>
            </a:extLst>
          </p:cNvPr>
          <p:cNvSpPr>
            <a:spLocks noGrp="1"/>
          </p:cNvSpPr>
          <p:nvPr>
            <p:ph type="body" idx="22"/>
          </p:nvPr>
        </p:nvSpPr>
        <p:spPr>
          <a:xfrm>
            <a:off x="3739214" y="3796721"/>
            <a:ext cx="2057400" cy="343061"/>
          </a:xfrm>
        </p:spPr>
        <p:txBody>
          <a:bodyPr/>
          <a:lstStyle/>
          <a:p>
            <a:r>
              <a:rPr lang="en-US" dirty="0"/>
              <a:t>Chief Executive Officer</a:t>
            </a:r>
          </a:p>
        </p:txBody>
      </p:sp>
      <p:sp>
        <p:nvSpPr>
          <p:cNvPr id="50" name="Text Placeholder 49">
            <a:extLst>
              <a:ext uri="{FF2B5EF4-FFF2-40B4-BE49-F238E27FC236}">
                <a16:creationId xmlns:a16="http://schemas.microsoft.com/office/drawing/2014/main" id="{540F887C-E8EB-4467-90FE-023D47FFB454}"/>
              </a:ext>
            </a:extLst>
          </p:cNvPr>
          <p:cNvSpPr>
            <a:spLocks noGrp="1"/>
          </p:cNvSpPr>
          <p:nvPr>
            <p:ph type="body" idx="19"/>
          </p:nvPr>
        </p:nvSpPr>
        <p:spPr>
          <a:xfrm>
            <a:off x="6339926" y="3669060"/>
            <a:ext cx="1828800" cy="343061"/>
          </a:xfrm>
        </p:spPr>
        <p:txBody>
          <a:bodyPr/>
          <a:lstStyle/>
          <a:p>
            <a:r>
              <a:rPr lang="en-US" dirty="0"/>
              <a:t>FLORA BERGGREN​</a:t>
            </a:r>
          </a:p>
          <a:p>
            <a:endParaRPr lang="en-US" dirty="0"/>
          </a:p>
        </p:txBody>
      </p:sp>
      <p:sp>
        <p:nvSpPr>
          <p:cNvPr id="62" name="Text Placeholder 61">
            <a:extLst>
              <a:ext uri="{FF2B5EF4-FFF2-40B4-BE49-F238E27FC236}">
                <a16:creationId xmlns:a16="http://schemas.microsoft.com/office/drawing/2014/main" id="{F1AF6C54-9939-432B-BBC2-5E0C0F8B2D8C}"/>
              </a:ext>
            </a:extLst>
          </p:cNvPr>
          <p:cNvSpPr>
            <a:spLocks noGrp="1"/>
          </p:cNvSpPr>
          <p:nvPr>
            <p:ph type="body" idx="23"/>
          </p:nvPr>
        </p:nvSpPr>
        <p:spPr>
          <a:xfrm>
            <a:off x="6217963" y="3796721"/>
            <a:ext cx="2057400" cy="343061"/>
          </a:xfrm>
        </p:spPr>
        <p:txBody>
          <a:bodyPr/>
          <a:lstStyle/>
          <a:p>
            <a:r>
              <a:rPr lang="en-US" dirty="0"/>
              <a:t>Chief Operations Officer</a:t>
            </a:r>
          </a:p>
        </p:txBody>
      </p:sp>
      <p:sp>
        <p:nvSpPr>
          <p:cNvPr id="51" name="Text Placeholder 50">
            <a:extLst>
              <a:ext uri="{FF2B5EF4-FFF2-40B4-BE49-F238E27FC236}">
                <a16:creationId xmlns:a16="http://schemas.microsoft.com/office/drawing/2014/main" id="{C1C77C5B-2A5F-4999-A5BF-F60EA88DE493}"/>
              </a:ext>
            </a:extLst>
          </p:cNvPr>
          <p:cNvSpPr>
            <a:spLocks noGrp="1"/>
          </p:cNvSpPr>
          <p:nvPr>
            <p:ph type="body" idx="20"/>
          </p:nvPr>
        </p:nvSpPr>
        <p:spPr>
          <a:xfrm>
            <a:off x="8759806" y="3654378"/>
            <a:ext cx="1828800" cy="343061"/>
          </a:xfrm>
        </p:spPr>
        <p:txBody>
          <a:bodyPr/>
          <a:lstStyle/>
          <a:p>
            <a:r>
              <a:rPr lang="en-US" dirty="0"/>
              <a:t>RAJESH SANTOSHI</a:t>
            </a:r>
          </a:p>
        </p:txBody>
      </p:sp>
      <p:sp>
        <p:nvSpPr>
          <p:cNvPr id="63" name="Text Placeholder 62">
            <a:extLst>
              <a:ext uri="{FF2B5EF4-FFF2-40B4-BE49-F238E27FC236}">
                <a16:creationId xmlns:a16="http://schemas.microsoft.com/office/drawing/2014/main" id="{41797063-0A46-4FCE-86CB-FC66F997C5F4}"/>
              </a:ext>
            </a:extLst>
          </p:cNvPr>
          <p:cNvSpPr>
            <a:spLocks noGrp="1"/>
          </p:cNvSpPr>
          <p:nvPr>
            <p:ph type="body" idx="24"/>
          </p:nvPr>
        </p:nvSpPr>
        <p:spPr>
          <a:xfrm>
            <a:off x="8634432" y="3782039"/>
            <a:ext cx="2057400" cy="343061"/>
          </a:xfrm>
        </p:spPr>
        <p:txBody>
          <a:bodyPr/>
          <a:lstStyle/>
          <a:p>
            <a:r>
              <a:rPr lang="en-US" dirty="0"/>
              <a:t>VP Marketing</a:t>
            </a:r>
          </a:p>
        </p:txBody>
      </p:sp>
      <p:pic>
        <p:nvPicPr>
          <p:cNvPr id="58" name="Picture Placeholder 57" descr="Team member headshot">
            <a:extLst>
              <a:ext uri="{FF2B5EF4-FFF2-40B4-BE49-F238E27FC236}">
                <a16:creationId xmlns:a16="http://schemas.microsoft.com/office/drawing/2014/main" id="{67F12A1B-1645-4C97-AE80-CC96C4998E2E}"/>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pic>
        <p:nvPicPr>
          <p:cNvPr id="66" name="Picture Placeholder 65" descr="Team member headshot">
            <a:extLst>
              <a:ext uri="{FF2B5EF4-FFF2-40B4-BE49-F238E27FC236}">
                <a16:creationId xmlns:a16="http://schemas.microsoft.com/office/drawing/2014/main" id="{448282B4-E477-4ECE-BC09-7EA9451D9AEE}"/>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pic>
        <p:nvPicPr>
          <p:cNvPr id="78" name="Picture Placeholder 77" descr="Team member headshot">
            <a:extLst>
              <a:ext uri="{FF2B5EF4-FFF2-40B4-BE49-F238E27FC236}">
                <a16:creationId xmlns:a16="http://schemas.microsoft.com/office/drawing/2014/main" id="{15824874-C00E-4835-97F0-43C416DDCACC}"/>
              </a:ext>
            </a:extLst>
          </p:cNvPr>
          <p:cNvPicPr>
            <a:picLocks noGrp="1" noChangeAspect="1"/>
          </p:cNvPicPr>
          <p:nvPr>
            <p:ph type="pic" sz="quarter" idx="28"/>
          </p:nvPr>
        </p:nvPicPr>
        <p:blipFill rotWithShape="1">
          <a:blip r:embed="rId8">
            <a:extLst>
              <a:ext uri="{28A0092B-C50C-407E-A947-70E740481C1C}">
                <a14:useLocalDpi xmlns:a14="http://schemas.microsoft.com/office/drawing/2010/main" val="0"/>
              </a:ext>
            </a:extLst>
          </a:blip>
          <a:srcRect/>
          <a:stretch/>
        </p:blipFill>
        <p:spPr>
          <a:xfrm>
            <a:off x="6716934" y="4287711"/>
            <a:ext cx="1066800" cy="1066800"/>
          </a:xfrm>
        </p:spPr>
      </p:pic>
      <p:pic>
        <p:nvPicPr>
          <p:cNvPr id="83" name="Picture Placeholder 82" descr="Team member headshot">
            <a:extLst>
              <a:ext uri="{FF2B5EF4-FFF2-40B4-BE49-F238E27FC236}">
                <a16:creationId xmlns:a16="http://schemas.microsoft.com/office/drawing/2014/main" id="{96405252-7726-442E-9D15-755840A5AF27}"/>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64" name="Text Placeholder 63">
            <a:extLst>
              <a:ext uri="{FF2B5EF4-FFF2-40B4-BE49-F238E27FC236}">
                <a16:creationId xmlns:a16="http://schemas.microsoft.com/office/drawing/2014/main" id="{3ECD1D6F-7DAE-4DCC-BBB4-CD519379CDF6}"/>
              </a:ext>
            </a:extLst>
          </p:cNvPr>
          <p:cNvSpPr>
            <a:spLocks noGrp="1"/>
          </p:cNvSpPr>
          <p:nvPr>
            <p:ph type="body" idx="25"/>
          </p:nvPr>
        </p:nvSpPr>
        <p:spPr>
          <a:xfrm>
            <a:off x="1500168" y="5513214"/>
            <a:ext cx="1828800" cy="343061"/>
          </a:xfrm>
        </p:spPr>
        <p:txBody>
          <a:bodyPr/>
          <a:lstStyle/>
          <a:p>
            <a:r>
              <a:rPr lang="en-US" dirty="0"/>
              <a:t>GRAHAM BARNES</a:t>
            </a:r>
          </a:p>
          <a:p>
            <a:endParaRPr lang="en-US" dirty="0"/>
          </a:p>
        </p:txBody>
      </p:sp>
      <p:sp>
        <p:nvSpPr>
          <p:cNvPr id="72" name="Text Placeholder 71">
            <a:extLst>
              <a:ext uri="{FF2B5EF4-FFF2-40B4-BE49-F238E27FC236}">
                <a16:creationId xmlns:a16="http://schemas.microsoft.com/office/drawing/2014/main" id="{0420E7B5-7D79-437C-BC6E-11C9C9C73D12}"/>
              </a:ext>
            </a:extLst>
          </p:cNvPr>
          <p:cNvSpPr>
            <a:spLocks noGrp="1"/>
          </p:cNvSpPr>
          <p:nvPr>
            <p:ph type="body" idx="33"/>
          </p:nvPr>
        </p:nvSpPr>
        <p:spPr>
          <a:xfrm>
            <a:off x="1390120" y="5640875"/>
            <a:ext cx="2057400" cy="343061"/>
          </a:xfrm>
        </p:spPr>
        <p:txBody>
          <a:bodyPr/>
          <a:lstStyle/>
          <a:p>
            <a:r>
              <a:rPr lang="en-US" dirty="0"/>
              <a:t>VP Product</a:t>
            </a:r>
          </a:p>
        </p:txBody>
      </p:sp>
      <p:sp>
        <p:nvSpPr>
          <p:cNvPr id="69" name="Text Placeholder 68">
            <a:extLst>
              <a:ext uri="{FF2B5EF4-FFF2-40B4-BE49-F238E27FC236}">
                <a16:creationId xmlns:a16="http://schemas.microsoft.com/office/drawing/2014/main" id="{A5A9CD8D-31A9-4139-87B2-349EA8E14781}"/>
              </a:ext>
            </a:extLst>
          </p:cNvPr>
          <p:cNvSpPr>
            <a:spLocks noGrp="1"/>
          </p:cNvSpPr>
          <p:nvPr>
            <p:ph type="body" idx="30"/>
          </p:nvPr>
        </p:nvSpPr>
        <p:spPr>
          <a:xfrm>
            <a:off x="3849262" y="5527896"/>
            <a:ext cx="1828800" cy="343061"/>
          </a:xfrm>
        </p:spPr>
        <p:txBody>
          <a:bodyPr/>
          <a:lstStyle/>
          <a:p>
            <a:r>
              <a:rPr lang="en-US" dirty="0"/>
              <a:t>ROWAN MURPHY</a:t>
            </a:r>
          </a:p>
          <a:p>
            <a:endParaRPr lang="en-US" dirty="0"/>
          </a:p>
        </p:txBody>
      </p:sp>
      <p:sp>
        <p:nvSpPr>
          <p:cNvPr id="73" name="Text Placeholder 72">
            <a:extLst>
              <a:ext uri="{FF2B5EF4-FFF2-40B4-BE49-F238E27FC236}">
                <a16:creationId xmlns:a16="http://schemas.microsoft.com/office/drawing/2014/main" id="{E1FCDD58-01CD-47CF-AB15-A511E9D3612F}"/>
              </a:ext>
            </a:extLst>
          </p:cNvPr>
          <p:cNvSpPr>
            <a:spLocks noGrp="1"/>
          </p:cNvSpPr>
          <p:nvPr>
            <p:ph type="body" idx="34"/>
          </p:nvPr>
        </p:nvSpPr>
        <p:spPr>
          <a:xfrm>
            <a:off x="3739214" y="5655557"/>
            <a:ext cx="2057400" cy="343061"/>
          </a:xfrm>
        </p:spPr>
        <p:txBody>
          <a:bodyPr/>
          <a:lstStyle/>
          <a:p>
            <a:r>
              <a:rPr lang="en-US" dirty="0"/>
              <a:t>SEO Strategist</a:t>
            </a:r>
          </a:p>
        </p:txBody>
      </p:sp>
      <p:sp>
        <p:nvSpPr>
          <p:cNvPr id="70" name="Text Placeholder 69">
            <a:extLst>
              <a:ext uri="{FF2B5EF4-FFF2-40B4-BE49-F238E27FC236}">
                <a16:creationId xmlns:a16="http://schemas.microsoft.com/office/drawing/2014/main" id="{58753412-8033-48AD-80DF-945C72BC7335}"/>
              </a:ext>
            </a:extLst>
          </p:cNvPr>
          <p:cNvSpPr>
            <a:spLocks noGrp="1"/>
          </p:cNvSpPr>
          <p:nvPr>
            <p:ph type="body" idx="31"/>
          </p:nvPr>
        </p:nvSpPr>
        <p:spPr>
          <a:xfrm>
            <a:off x="6339926" y="5527896"/>
            <a:ext cx="1828800" cy="343061"/>
          </a:xfrm>
        </p:spPr>
        <p:txBody>
          <a:bodyPr/>
          <a:lstStyle/>
          <a:p>
            <a:r>
              <a:rPr lang="en-US" dirty="0"/>
              <a:t>ELIZABETH MOORE</a:t>
            </a:r>
          </a:p>
        </p:txBody>
      </p:sp>
      <p:sp>
        <p:nvSpPr>
          <p:cNvPr id="74" name="Text Placeholder 73">
            <a:extLst>
              <a:ext uri="{FF2B5EF4-FFF2-40B4-BE49-F238E27FC236}">
                <a16:creationId xmlns:a16="http://schemas.microsoft.com/office/drawing/2014/main" id="{2E2604A9-4BB8-4144-914B-DCF4F13DF3DB}"/>
              </a:ext>
            </a:extLst>
          </p:cNvPr>
          <p:cNvSpPr>
            <a:spLocks noGrp="1"/>
          </p:cNvSpPr>
          <p:nvPr>
            <p:ph type="body" idx="35"/>
          </p:nvPr>
        </p:nvSpPr>
        <p:spPr>
          <a:xfrm>
            <a:off x="6229878" y="5655557"/>
            <a:ext cx="2057400" cy="343061"/>
          </a:xfrm>
        </p:spPr>
        <p:txBody>
          <a:bodyPr/>
          <a:lstStyle/>
          <a:p>
            <a:r>
              <a:rPr lang="en-US" dirty="0"/>
              <a:t>Product Designer</a:t>
            </a:r>
          </a:p>
        </p:txBody>
      </p:sp>
      <p:sp>
        <p:nvSpPr>
          <p:cNvPr id="71" name="Text Placeholder 70">
            <a:extLst>
              <a:ext uri="{FF2B5EF4-FFF2-40B4-BE49-F238E27FC236}">
                <a16:creationId xmlns:a16="http://schemas.microsoft.com/office/drawing/2014/main" id="{A45FE9A3-15E0-49FA-B6E5-DB16CD0C2C8F}"/>
              </a:ext>
            </a:extLst>
          </p:cNvPr>
          <p:cNvSpPr>
            <a:spLocks noGrp="1"/>
          </p:cNvSpPr>
          <p:nvPr>
            <p:ph type="body" idx="32"/>
          </p:nvPr>
        </p:nvSpPr>
        <p:spPr>
          <a:xfrm>
            <a:off x="8759806" y="5513214"/>
            <a:ext cx="1828800" cy="343061"/>
          </a:xfrm>
        </p:spPr>
        <p:txBody>
          <a:bodyPr/>
          <a:lstStyle/>
          <a:p>
            <a:r>
              <a:rPr lang="en-US" dirty="0"/>
              <a:t>ROBIN KLINE</a:t>
            </a:r>
          </a:p>
        </p:txBody>
      </p:sp>
      <p:sp>
        <p:nvSpPr>
          <p:cNvPr id="75" name="Text Placeholder 74">
            <a:extLst>
              <a:ext uri="{FF2B5EF4-FFF2-40B4-BE49-F238E27FC236}">
                <a16:creationId xmlns:a16="http://schemas.microsoft.com/office/drawing/2014/main" id="{72076C4D-9688-4C1A-AB51-8F1051A803A9}"/>
              </a:ext>
            </a:extLst>
          </p:cNvPr>
          <p:cNvSpPr>
            <a:spLocks noGrp="1"/>
          </p:cNvSpPr>
          <p:nvPr>
            <p:ph type="body" idx="36"/>
          </p:nvPr>
        </p:nvSpPr>
        <p:spPr>
          <a:xfrm>
            <a:off x="8634432" y="5640875"/>
            <a:ext cx="2057400" cy="343061"/>
          </a:xfrm>
        </p:spPr>
        <p:txBody>
          <a:bodyPr/>
          <a:lstStyle/>
          <a:p>
            <a:r>
              <a:rPr lang="en-US" dirty="0"/>
              <a:t>Content Developer</a:t>
            </a:r>
          </a:p>
        </p:txBody>
      </p:sp>
      <p:sp>
        <p:nvSpPr>
          <p:cNvPr id="3" name="Date Placeholder 2">
            <a:extLst>
              <a:ext uri="{FF2B5EF4-FFF2-40B4-BE49-F238E27FC236}">
                <a16:creationId xmlns:a16="http://schemas.microsoft.com/office/drawing/2014/main" id="{1833164A-09D8-4E05-899E-C830A562A446}"/>
              </a:ext>
            </a:extLst>
          </p:cNvPr>
          <p:cNvSpPr>
            <a:spLocks noGrp="1"/>
          </p:cNvSpPr>
          <p:nvPr>
            <p:ph type="dt" sz="half" idx="10"/>
          </p:nvPr>
        </p:nvSpPr>
        <p:spPr>
          <a:xfrm>
            <a:off x="838200"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79EB4DEA-4DCD-421C-A905-7EFCAE898907}"/>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2E1923C7-5010-4C4F-A932-4BDA0B62A7C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19</a:t>
            </a:fld>
            <a:endParaRPr lang="en-US" dirty="0"/>
          </a:p>
        </p:txBody>
      </p:sp>
    </p:spTree>
    <p:extLst>
      <p:ext uri="{BB962C8B-B14F-4D97-AF65-F5344CB8AC3E}">
        <p14:creationId xmlns:p14="http://schemas.microsoft.com/office/powerpoint/2010/main" val="3396266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754379" y="299085"/>
            <a:ext cx="3171825" cy="1325563"/>
          </a:xfrm>
        </p:spPr>
        <p:txBody>
          <a:bodyPr/>
          <a:lstStyle/>
          <a:p>
            <a:r>
              <a:rPr lang="en-ZA" dirty="0"/>
              <a:t>SUMMARY</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754379" y="1786255"/>
            <a:ext cx="8460741" cy="4685665"/>
          </a:xfrm>
        </p:spPr>
        <p:txBody>
          <a:bodyPr>
            <a:normAutofit/>
          </a:bodyPr>
          <a:lstStyle/>
          <a:p>
            <a:pPr marL="400050" indent="-400050">
              <a:buFont typeface="+mj-lt"/>
              <a:buAutoNum type="romanUcPeriod"/>
            </a:pPr>
            <a:r>
              <a:rPr lang="en-US" sz="2000" dirty="0"/>
              <a:t>The analysis procedure is aimed to bring insights on the TOP-200 Instagram users</a:t>
            </a:r>
          </a:p>
          <a:p>
            <a:pPr marL="400050" indent="-400050">
              <a:buFont typeface="+mj-lt"/>
              <a:buAutoNum type="romanUcPeriod"/>
            </a:pPr>
            <a:r>
              <a:rPr lang="en-US" sz="2000" dirty="0"/>
              <a:t>The dataset was obtained from Kaggle and is a relatively small dataset consisting of 200 Rows only.</a:t>
            </a:r>
          </a:p>
          <a:p>
            <a:pPr marL="400050" indent="-400050">
              <a:buFont typeface="+mj-lt"/>
              <a:buAutoNum type="romanUcPeriod"/>
            </a:pPr>
            <a:r>
              <a:rPr lang="en-US" sz="2000" dirty="0"/>
              <a:t>The tech stack used is Power-BI, </a:t>
            </a:r>
            <a:r>
              <a:rPr lang="en-US" sz="2000" dirty="0" err="1"/>
              <a:t>Openrefine</a:t>
            </a:r>
            <a:r>
              <a:rPr lang="en-US" sz="2000" dirty="0"/>
              <a:t> (for Data Cleaning and faceting), </a:t>
            </a:r>
            <a:r>
              <a:rPr lang="en-US" sz="2000" dirty="0" err="1"/>
              <a:t>SQLgate</a:t>
            </a:r>
            <a:r>
              <a:rPr lang="en-US" sz="2000" dirty="0"/>
              <a:t> and </a:t>
            </a:r>
            <a:r>
              <a:rPr lang="en-US" sz="2000" dirty="0" err="1"/>
              <a:t>Dbeaver</a:t>
            </a:r>
            <a:r>
              <a:rPr lang="en-US" sz="2000" dirty="0"/>
              <a:t> for accessing MySQL(MariaDB) and Oracle  databases.</a:t>
            </a:r>
          </a:p>
          <a:p>
            <a:pPr marL="400050" indent="-400050">
              <a:buFont typeface="+mj-lt"/>
              <a:buAutoNum type="romanUcPeriod"/>
            </a:pPr>
            <a:r>
              <a:rPr lang="en-US" sz="2000" dirty="0"/>
              <a:t>Proof of working has also been attested within the report.</a:t>
            </a:r>
          </a:p>
          <a:p>
            <a:pPr marL="400050" indent="-400050">
              <a:buFont typeface="+mj-lt"/>
              <a:buAutoNum type="romanUcPeriod"/>
            </a:pPr>
            <a:endParaRPr lang="en-US" sz="2000"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F33B-5572-4A00-A55C-1E13A6B3A8F1}"/>
              </a:ext>
            </a:extLst>
          </p:cNvPr>
          <p:cNvSpPr>
            <a:spLocks noGrp="1"/>
          </p:cNvSpPr>
          <p:nvPr>
            <p:ph type="title"/>
          </p:nvPr>
        </p:nvSpPr>
        <p:spPr>
          <a:xfrm>
            <a:off x="1885156" y="892177"/>
            <a:ext cx="8421688" cy="1325563"/>
          </a:xfrm>
        </p:spPr>
        <p:txBody>
          <a:bodyPr/>
          <a:lstStyle/>
          <a:p>
            <a:r>
              <a:rPr lang="en-US" dirty="0"/>
              <a:t>FUNDING</a:t>
            </a:r>
          </a:p>
        </p:txBody>
      </p:sp>
      <p:graphicFrame>
        <p:nvGraphicFramePr>
          <p:cNvPr id="58" name="Content Placeholder 57" title="Funding Chart">
            <a:extLst>
              <a:ext uri="{FF2B5EF4-FFF2-40B4-BE49-F238E27FC236}">
                <a16:creationId xmlns:a16="http://schemas.microsoft.com/office/drawing/2014/main" id="{0231F8BC-AEBA-4843-9F73-E06265724EAB}"/>
              </a:ext>
            </a:extLst>
          </p:cNvPr>
          <p:cNvGraphicFramePr>
            <a:graphicFrameLocks noGrp="1"/>
          </p:cNvGraphicFramePr>
          <p:nvPr>
            <p:ph sz="quarter" idx="21"/>
            <p:extLst>
              <p:ext uri="{D42A27DB-BD31-4B8C-83A1-F6EECF244321}">
                <p14:modId xmlns:p14="http://schemas.microsoft.com/office/powerpoint/2010/main" val="1108749333"/>
              </p:ext>
            </p:extLst>
          </p:nvPr>
        </p:nvGraphicFramePr>
        <p:xfrm>
          <a:off x="1074738" y="2370138"/>
          <a:ext cx="1857375" cy="166528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 Placeholder 2">
            <a:extLst>
              <a:ext uri="{FF2B5EF4-FFF2-40B4-BE49-F238E27FC236}">
                <a16:creationId xmlns:a16="http://schemas.microsoft.com/office/drawing/2014/main" id="{82A4739B-8DE9-4523-8034-4E83861CCF73}"/>
              </a:ext>
            </a:extLst>
          </p:cNvPr>
          <p:cNvSpPr>
            <a:spLocks noGrp="1"/>
          </p:cNvSpPr>
          <p:nvPr>
            <p:ph type="body" idx="1"/>
          </p:nvPr>
        </p:nvSpPr>
        <p:spPr>
          <a:xfrm>
            <a:off x="838200" y="3788813"/>
            <a:ext cx="2330726" cy="804859"/>
          </a:xfrm>
        </p:spPr>
        <p:txBody>
          <a:bodyPr/>
          <a:lstStyle/>
          <a:p>
            <a:r>
              <a:rPr lang="en-US" dirty="0"/>
              <a:t>$14,000</a:t>
            </a:r>
          </a:p>
        </p:txBody>
      </p:sp>
      <p:sp>
        <p:nvSpPr>
          <p:cNvPr id="14" name="Text Placeholder 13">
            <a:extLst>
              <a:ext uri="{FF2B5EF4-FFF2-40B4-BE49-F238E27FC236}">
                <a16:creationId xmlns:a16="http://schemas.microsoft.com/office/drawing/2014/main" id="{C487CCC0-D329-4C1F-A1CD-04930A23C5C3}"/>
              </a:ext>
            </a:extLst>
          </p:cNvPr>
          <p:cNvSpPr>
            <a:spLocks noGrp="1"/>
          </p:cNvSpPr>
          <p:nvPr>
            <p:ph type="body" idx="17"/>
          </p:nvPr>
        </p:nvSpPr>
        <p:spPr>
          <a:xfrm>
            <a:off x="838200" y="4464810"/>
            <a:ext cx="2330726" cy="438505"/>
          </a:xfrm>
        </p:spPr>
        <p:txBody>
          <a:bodyPr/>
          <a:lstStyle/>
          <a:p>
            <a:r>
              <a:rPr lang="en-US" dirty="0"/>
              <a:t>ANGEL INVESTMENTS</a:t>
            </a:r>
          </a:p>
        </p:txBody>
      </p:sp>
      <p:sp>
        <p:nvSpPr>
          <p:cNvPr id="4" name="Content Placeholder 3">
            <a:extLst>
              <a:ext uri="{FF2B5EF4-FFF2-40B4-BE49-F238E27FC236}">
                <a16:creationId xmlns:a16="http://schemas.microsoft.com/office/drawing/2014/main" id="{21CF2BB3-1E12-4189-9F5F-EF136C62E39B}"/>
              </a:ext>
            </a:extLst>
          </p:cNvPr>
          <p:cNvSpPr>
            <a:spLocks noGrp="1"/>
          </p:cNvSpPr>
          <p:nvPr>
            <p:ph sz="half" idx="2"/>
          </p:nvPr>
        </p:nvSpPr>
        <p:spPr>
          <a:xfrm>
            <a:off x="838200" y="5120722"/>
            <a:ext cx="2330726" cy="853167"/>
          </a:xfrm>
        </p:spPr>
        <p:txBody>
          <a:bodyPr/>
          <a:lstStyle/>
          <a:p>
            <a:r>
              <a:rPr lang="en-ZA" dirty="0"/>
              <a:t>Amount obtained through other investors</a:t>
            </a:r>
          </a:p>
        </p:txBody>
      </p:sp>
      <p:graphicFrame>
        <p:nvGraphicFramePr>
          <p:cNvPr id="59" name="Content Placeholder 58" title="Funding Chart">
            <a:extLst>
              <a:ext uri="{FF2B5EF4-FFF2-40B4-BE49-F238E27FC236}">
                <a16:creationId xmlns:a16="http://schemas.microsoft.com/office/drawing/2014/main" id="{AD7D64AB-F97A-41F1-B2E8-66B1E245043A}"/>
              </a:ext>
            </a:extLst>
          </p:cNvPr>
          <p:cNvGraphicFramePr>
            <a:graphicFrameLocks noGrp="1"/>
          </p:cNvGraphicFramePr>
          <p:nvPr>
            <p:ph sz="quarter" idx="22"/>
            <p:extLst>
              <p:ext uri="{D42A27DB-BD31-4B8C-83A1-F6EECF244321}">
                <p14:modId xmlns:p14="http://schemas.microsoft.com/office/powerpoint/2010/main" val="592898167"/>
              </p:ext>
            </p:extLst>
          </p:nvPr>
        </p:nvGraphicFramePr>
        <p:xfrm>
          <a:off x="3805238" y="2370138"/>
          <a:ext cx="1857375" cy="166528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Placeholder 4">
            <a:extLst>
              <a:ext uri="{FF2B5EF4-FFF2-40B4-BE49-F238E27FC236}">
                <a16:creationId xmlns:a16="http://schemas.microsoft.com/office/drawing/2014/main" id="{68145D0E-892D-492B-8AD6-551CF27DD5F7}"/>
              </a:ext>
            </a:extLst>
          </p:cNvPr>
          <p:cNvSpPr>
            <a:spLocks noGrp="1"/>
          </p:cNvSpPr>
          <p:nvPr>
            <p:ph type="body" sz="quarter" idx="3"/>
          </p:nvPr>
        </p:nvSpPr>
        <p:spPr>
          <a:xfrm>
            <a:off x="3562665" y="3788813"/>
            <a:ext cx="2342205" cy="804859"/>
          </a:xfrm>
        </p:spPr>
        <p:txBody>
          <a:bodyPr/>
          <a:lstStyle/>
          <a:p>
            <a:r>
              <a:rPr lang="en-US" dirty="0"/>
              <a:t>$12,000</a:t>
            </a:r>
          </a:p>
        </p:txBody>
      </p:sp>
      <p:sp>
        <p:nvSpPr>
          <p:cNvPr id="15" name="Text Placeholder 14">
            <a:extLst>
              <a:ext uri="{FF2B5EF4-FFF2-40B4-BE49-F238E27FC236}">
                <a16:creationId xmlns:a16="http://schemas.microsoft.com/office/drawing/2014/main" id="{34E62770-EE0A-4D83-B50E-CD868056030E}"/>
              </a:ext>
            </a:extLst>
          </p:cNvPr>
          <p:cNvSpPr>
            <a:spLocks noGrp="1"/>
          </p:cNvSpPr>
          <p:nvPr>
            <p:ph type="body" sz="quarter" idx="18"/>
          </p:nvPr>
        </p:nvSpPr>
        <p:spPr>
          <a:xfrm>
            <a:off x="3562665" y="4464810"/>
            <a:ext cx="2342205" cy="438505"/>
          </a:xfrm>
        </p:spPr>
        <p:txBody>
          <a:bodyPr/>
          <a:lstStyle/>
          <a:p>
            <a:r>
              <a:rPr lang="en-US" dirty="0"/>
              <a:t>PROPERTY</a:t>
            </a:r>
          </a:p>
        </p:txBody>
      </p:sp>
      <p:sp>
        <p:nvSpPr>
          <p:cNvPr id="6" name="Content Placeholder 5">
            <a:extLst>
              <a:ext uri="{FF2B5EF4-FFF2-40B4-BE49-F238E27FC236}">
                <a16:creationId xmlns:a16="http://schemas.microsoft.com/office/drawing/2014/main" id="{3ED3951E-8DE6-4BA9-B9BA-CFCDF432226C}"/>
              </a:ext>
            </a:extLst>
          </p:cNvPr>
          <p:cNvSpPr>
            <a:spLocks noGrp="1"/>
          </p:cNvSpPr>
          <p:nvPr>
            <p:ph sz="quarter" idx="4"/>
          </p:nvPr>
        </p:nvSpPr>
        <p:spPr>
          <a:xfrm>
            <a:off x="3562665" y="5120722"/>
            <a:ext cx="2342205" cy="853167"/>
          </a:xfrm>
        </p:spPr>
        <p:txBody>
          <a:bodyPr/>
          <a:lstStyle/>
          <a:p>
            <a:r>
              <a:rPr lang="en-ZA" dirty="0"/>
              <a:t>Revenue obtained from property rentals</a:t>
            </a:r>
          </a:p>
        </p:txBody>
      </p:sp>
      <p:graphicFrame>
        <p:nvGraphicFramePr>
          <p:cNvPr id="60" name="Content Placeholder 59" title="Funding Chart">
            <a:extLst>
              <a:ext uri="{FF2B5EF4-FFF2-40B4-BE49-F238E27FC236}">
                <a16:creationId xmlns:a16="http://schemas.microsoft.com/office/drawing/2014/main" id="{81BCDC44-04F0-4390-B965-A86C88176708}"/>
              </a:ext>
            </a:extLst>
          </p:cNvPr>
          <p:cNvGraphicFramePr>
            <a:graphicFrameLocks noGrp="1"/>
          </p:cNvGraphicFramePr>
          <p:nvPr>
            <p:ph sz="quarter" idx="23"/>
            <p:extLst>
              <p:ext uri="{D42A27DB-BD31-4B8C-83A1-F6EECF244321}">
                <p14:modId xmlns:p14="http://schemas.microsoft.com/office/powerpoint/2010/main" val="3389292433"/>
              </p:ext>
            </p:extLst>
          </p:nvPr>
        </p:nvGraphicFramePr>
        <p:xfrm>
          <a:off x="6529388" y="2370138"/>
          <a:ext cx="1857375" cy="1665287"/>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 Placeholder 9">
            <a:extLst>
              <a:ext uri="{FF2B5EF4-FFF2-40B4-BE49-F238E27FC236}">
                <a16:creationId xmlns:a16="http://schemas.microsoft.com/office/drawing/2014/main" id="{C66E4F1A-AD73-4086-B578-235F0B9F1FC4}"/>
              </a:ext>
            </a:extLst>
          </p:cNvPr>
          <p:cNvSpPr>
            <a:spLocks noGrp="1"/>
          </p:cNvSpPr>
          <p:nvPr>
            <p:ph type="body" idx="13"/>
          </p:nvPr>
        </p:nvSpPr>
        <p:spPr>
          <a:xfrm>
            <a:off x="6298609" y="3788813"/>
            <a:ext cx="2330726" cy="804859"/>
          </a:xfrm>
        </p:spPr>
        <p:txBody>
          <a:bodyPr/>
          <a:lstStyle/>
          <a:p>
            <a:r>
              <a:rPr lang="en-US" dirty="0"/>
              <a:t>$82,000</a:t>
            </a:r>
          </a:p>
        </p:txBody>
      </p:sp>
      <p:sp>
        <p:nvSpPr>
          <p:cNvPr id="16" name="Text Placeholder 15">
            <a:extLst>
              <a:ext uri="{FF2B5EF4-FFF2-40B4-BE49-F238E27FC236}">
                <a16:creationId xmlns:a16="http://schemas.microsoft.com/office/drawing/2014/main" id="{AAB421C5-B6AC-48B8-8AEB-AB16AAE5010E}"/>
              </a:ext>
            </a:extLst>
          </p:cNvPr>
          <p:cNvSpPr>
            <a:spLocks noGrp="1"/>
          </p:cNvSpPr>
          <p:nvPr>
            <p:ph type="body" idx="19"/>
          </p:nvPr>
        </p:nvSpPr>
        <p:spPr>
          <a:xfrm>
            <a:off x="6298609" y="4464810"/>
            <a:ext cx="2330726" cy="438505"/>
          </a:xfrm>
        </p:spPr>
        <p:txBody>
          <a:bodyPr/>
          <a:lstStyle/>
          <a:p>
            <a:r>
              <a:rPr lang="en-US" dirty="0"/>
              <a:t>SHARES</a:t>
            </a:r>
          </a:p>
        </p:txBody>
      </p:sp>
      <p:sp>
        <p:nvSpPr>
          <p:cNvPr id="11" name="Content Placeholder 10">
            <a:extLst>
              <a:ext uri="{FF2B5EF4-FFF2-40B4-BE49-F238E27FC236}">
                <a16:creationId xmlns:a16="http://schemas.microsoft.com/office/drawing/2014/main" id="{345C82A0-3F56-47BD-9FB2-6B56DA715F93}"/>
              </a:ext>
            </a:extLst>
          </p:cNvPr>
          <p:cNvSpPr>
            <a:spLocks noGrp="1"/>
          </p:cNvSpPr>
          <p:nvPr>
            <p:ph sz="half" idx="14"/>
          </p:nvPr>
        </p:nvSpPr>
        <p:spPr>
          <a:xfrm>
            <a:off x="6298609" y="5120722"/>
            <a:ext cx="2330726" cy="853167"/>
          </a:xfrm>
        </p:spPr>
        <p:txBody>
          <a:bodyPr/>
          <a:lstStyle/>
          <a:p>
            <a:r>
              <a:rPr lang="en-ZA" dirty="0"/>
              <a:t>Number of shares converted into USD</a:t>
            </a:r>
          </a:p>
          <a:p>
            <a:endParaRPr lang="en-ZA" noProof="1"/>
          </a:p>
        </p:txBody>
      </p:sp>
      <p:graphicFrame>
        <p:nvGraphicFramePr>
          <p:cNvPr id="61" name="Content Placeholder 60" title="Funding Chart">
            <a:extLst>
              <a:ext uri="{FF2B5EF4-FFF2-40B4-BE49-F238E27FC236}">
                <a16:creationId xmlns:a16="http://schemas.microsoft.com/office/drawing/2014/main" id="{D78C801B-5A42-4B88-AF2C-A3C45CD69E2E}"/>
              </a:ext>
            </a:extLst>
          </p:cNvPr>
          <p:cNvGraphicFramePr>
            <a:graphicFrameLocks noGrp="1"/>
          </p:cNvGraphicFramePr>
          <p:nvPr>
            <p:ph sz="quarter" idx="24"/>
            <p:extLst>
              <p:ext uri="{D42A27DB-BD31-4B8C-83A1-F6EECF244321}">
                <p14:modId xmlns:p14="http://schemas.microsoft.com/office/powerpoint/2010/main" val="3296880851"/>
              </p:ext>
            </p:extLst>
          </p:nvPr>
        </p:nvGraphicFramePr>
        <p:xfrm>
          <a:off x="9259888" y="2370138"/>
          <a:ext cx="1857375" cy="1665287"/>
        </p:xfrm>
        <a:graphic>
          <a:graphicData uri="http://schemas.openxmlformats.org/drawingml/2006/chart">
            <c:chart xmlns:c="http://schemas.openxmlformats.org/drawingml/2006/chart" xmlns:r="http://schemas.openxmlformats.org/officeDocument/2006/relationships" r:id="rId5"/>
          </a:graphicData>
        </a:graphic>
      </p:graphicFrame>
      <p:sp>
        <p:nvSpPr>
          <p:cNvPr id="12" name="Text Placeholder 11">
            <a:extLst>
              <a:ext uri="{FF2B5EF4-FFF2-40B4-BE49-F238E27FC236}">
                <a16:creationId xmlns:a16="http://schemas.microsoft.com/office/drawing/2014/main" id="{F70E657A-85D8-48A8-B017-274F0C32C5C9}"/>
              </a:ext>
            </a:extLst>
          </p:cNvPr>
          <p:cNvSpPr>
            <a:spLocks noGrp="1"/>
          </p:cNvSpPr>
          <p:nvPr>
            <p:ph type="body" idx="15"/>
          </p:nvPr>
        </p:nvSpPr>
        <p:spPr>
          <a:xfrm>
            <a:off x="9023074" y="3788457"/>
            <a:ext cx="2330726" cy="804859"/>
          </a:xfrm>
        </p:spPr>
        <p:txBody>
          <a:bodyPr/>
          <a:lstStyle/>
          <a:p>
            <a:r>
              <a:rPr lang="en-US" dirty="0"/>
              <a:t>$32,000</a:t>
            </a:r>
          </a:p>
        </p:txBody>
      </p:sp>
      <p:sp>
        <p:nvSpPr>
          <p:cNvPr id="17" name="Text Placeholder 16">
            <a:extLst>
              <a:ext uri="{FF2B5EF4-FFF2-40B4-BE49-F238E27FC236}">
                <a16:creationId xmlns:a16="http://schemas.microsoft.com/office/drawing/2014/main" id="{025753CB-8973-4FAE-BB5D-5CC96CE338D4}"/>
              </a:ext>
            </a:extLst>
          </p:cNvPr>
          <p:cNvSpPr>
            <a:spLocks noGrp="1"/>
          </p:cNvSpPr>
          <p:nvPr>
            <p:ph type="body" idx="20"/>
          </p:nvPr>
        </p:nvSpPr>
        <p:spPr>
          <a:xfrm>
            <a:off x="9023074" y="4464454"/>
            <a:ext cx="2330726" cy="438505"/>
          </a:xfrm>
        </p:spPr>
        <p:txBody>
          <a:bodyPr/>
          <a:lstStyle/>
          <a:p>
            <a:r>
              <a:rPr lang="en-US" dirty="0"/>
              <a:t>CASH</a:t>
            </a:r>
          </a:p>
        </p:txBody>
      </p:sp>
      <p:sp>
        <p:nvSpPr>
          <p:cNvPr id="13" name="Content Placeholder 12">
            <a:extLst>
              <a:ext uri="{FF2B5EF4-FFF2-40B4-BE49-F238E27FC236}">
                <a16:creationId xmlns:a16="http://schemas.microsoft.com/office/drawing/2014/main" id="{69F9DEC9-77BC-482D-ACFB-0F2B6DC65F9F}"/>
              </a:ext>
            </a:extLst>
          </p:cNvPr>
          <p:cNvSpPr>
            <a:spLocks noGrp="1"/>
          </p:cNvSpPr>
          <p:nvPr>
            <p:ph sz="half" idx="16"/>
          </p:nvPr>
        </p:nvSpPr>
        <p:spPr>
          <a:xfrm>
            <a:off x="9023074" y="5120366"/>
            <a:ext cx="2330726" cy="853167"/>
          </a:xfrm>
        </p:spPr>
        <p:txBody>
          <a:bodyPr/>
          <a:lstStyle/>
          <a:p>
            <a:r>
              <a:rPr lang="en-ZA" noProof="1"/>
              <a:t>Liquid cash we have on hand</a:t>
            </a:r>
          </a:p>
          <a:p>
            <a:endParaRPr lang="en-US" dirty="0"/>
          </a:p>
        </p:txBody>
      </p:sp>
      <p:sp>
        <p:nvSpPr>
          <p:cNvPr id="7" name="Date Placeholder 6">
            <a:extLst>
              <a:ext uri="{FF2B5EF4-FFF2-40B4-BE49-F238E27FC236}">
                <a16:creationId xmlns:a16="http://schemas.microsoft.com/office/drawing/2014/main" id="{A563C171-5812-4E79-804A-ED04E1BD313F}"/>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3AD8A4DC-ECAA-4D59-BE12-EBEDDE9E2A7D}"/>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9" name="Slide Number Placeholder 8">
            <a:extLst>
              <a:ext uri="{FF2B5EF4-FFF2-40B4-BE49-F238E27FC236}">
                <a16:creationId xmlns:a16="http://schemas.microsoft.com/office/drawing/2014/main" id="{9BFC0B64-8F13-426F-B6C5-9C9427ACAD7E}"/>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20</a:t>
            </a:fld>
            <a:endParaRPr lang="en-US" dirty="0"/>
          </a:p>
        </p:txBody>
      </p:sp>
    </p:spTree>
    <p:extLst>
      <p:ext uri="{BB962C8B-B14F-4D97-AF65-F5344CB8AC3E}">
        <p14:creationId xmlns:p14="http://schemas.microsoft.com/office/powerpoint/2010/main" val="1177824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21</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Mirjam Nilsson​</a:t>
            </a:r>
          </a:p>
          <a:p>
            <a:r>
              <a:rPr lang="en-US" dirty="0"/>
              <a:t>206-555-0146</a:t>
            </a:r>
          </a:p>
          <a:p>
            <a:r>
              <a:rPr lang="en-US" dirty="0"/>
              <a:t>mirjam@contoso.com</a:t>
            </a:r>
          </a:p>
          <a:p>
            <a:r>
              <a:rPr lang="en-US" dirty="0"/>
              <a:t>www.contoso.com</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22</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dirty="0"/>
          </a:p>
        </p:txBody>
      </p:sp>
      <p:sp>
        <p:nvSpPr>
          <p:cNvPr id="32" name="Title 1">
            <a:extLst>
              <a:ext uri="{FF2B5EF4-FFF2-40B4-BE49-F238E27FC236}">
                <a16:creationId xmlns:a16="http://schemas.microsoft.com/office/drawing/2014/main" id="{C47F94DF-D22C-498E-99A0-7C4944EAA7C0}"/>
              </a:ext>
              <a:ext uri="{C183D7F6-B498-43B3-948B-1728B52AA6E4}">
                <adec:decorative xmlns:adec="http://schemas.microsoft.com/office/drawing/2017/decorative" val="0"/>
              </a:ext>
            </a:extLst>
          </p:cNvPr>
          <p:cNvSpPr>
            <a:spLocks noGrp="1"/>
          </p:cNvSpPr>
          <p:nvPr>
            <p:ph type="title"/>
          </p:nvPr>
        </p:nvSpPr>
        <p:spPr>
          <a:xfrm>
            <a:off x="0" y="-61559"/>
            <a:ext cx="11013440" cy="864199"/>
          </a:xfrm>
        </p:spPr>
        <p:txBody>
          <a:bodyPr/>
          <a:lstStyle/>
          <a:p>
            <a:r>
              <a:rPr lang="en-ZA" dirty="0"/>
              <a:t>Open Refine – data cleaning and faceting</a:t>
            </a:r>
          </a:p>
        </p:txBody>
      </p:sp>
      <p:pic>
        <p:nvPicPr>
          <p:cNvPr id="34" name="Picture 33">
            <a:extLst>
              <a:ext uri="{FF2B5EF4-FFF2-40B4-BE49-F238E27FC236}">
                <a16:creationId xmlns:a16="http://schemas.microsoft.com/office/drawing/2014/main" id="{FD6F851E-ADF9-3D9F-2F63-7A9A3524BD28}"/>
              </a:ext>
            </a:extLst>
          </p:cNvPr>
          <p:cNvPicPr>
            <a:picLocks noChangeAspect="1"/>
          </p:cNvPicPr>
          <p:nvPr/>
        </p:nvPicPr>
        <p:blipFill>
          <a:blip r:embed="rId2"/>
          <a:stretch>
            <a:fillRect/>
          </a:stretch>
        </p:blipFill>
        <p:spPr>
          <a:xfrm>
            <a:off x="0" y="802640"/>
            <a:ext cx="12192000" cy="6065801"/>
          </a:xfrm>
          <a:prstGeom prst="rect">
            <a:avLst/>
          </a:prstGeom>
        </p:spPr>
      </p:pic>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754379" y="136525"/>
            <a:ext cx="7495541" cy="568008"/>
          </a:xfrm>
        </p:spPr>
        <p:txBody>
          <a:bodyPr/>
          <a:lstStyle/>
          <a:p>
            <a:r>
              <a:rPr lang="en-ZA" dirty="0"/>
              <a:t>Open refine data cleaning</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754379" y="871855"/>
            <a:ext cx="11102341" cy="5407025"/>
          </a:xfrm>
        </p:spPr>
        <p:txBody>
          <a:bodyPr>
            <a:normAutofit/>
          </a:bodyPr>
          <a:lstStyle/>
          <a:p>
            <a:pPr marL="400050" indent="-400050">
              <a:buFont typeface="+mj-lt"/>
              <a:buAutoNum type="romanUcPeriod"/>
            </a:pPr>
            <a:r>
              <a:rPr lang="en-US" sz="2000" dirty="0"/>
              <a:t>Open Refine was used to Clean the data. The following operations were performed :</a:t>
            </a:r>
          </a:p>
          <a:p>
            <a:r>
              <a:rPr lang="en-US" sz="2000" dirty="0"/>
              <a:t>  </a:t>
            </a:r>
          </a:p>
          <a:p>
            <a:r>
              <a:rPr lang="en-US" sz="2000" dirty="0"/>
              <a:t>      	1. Changing DT(Followers, Posts and Avg Likes) from Text to Numeric [ Numeric DT is 	indicated by the green color of text]  using common transforms.</a:t>
            </a:r>
          </a:p>
          <a:p>
            <a:endParaRPr lang="en-US" sz="2000" dirty="0"/>
          </a:p>
          <a:p>
            <a:r>
              <a:rPr lang="en-US" sz="2000" dirty="0"/>
              <a:t>	2. Observing facets/trends of followers and posts using In-Built numeric facet function.</a:t>
            </a:r>
          </a:p>
          <a:p>
            <a:endParaRPr lang="en-US" sz="2000" dirty="0"/>
          </a:p>
          <a:p>
            <a:r>
              <a:rPr lang="en-US" sz="2000" dirty="0"/>
              <a:t>	3. Strings were properly formatted – ex: ‘b’ in ‘brands’ was changed to 	‘B’.</a:t>
            </a:r>
          </a:p>
          <a:p>
            <a:endParaRPr lang="en-US" sz="2000" dirty="0"/>
          </a:p>
          <a:p>
            <a:r>
              <a:rPr lang="en-US" sz="2000" dirty="0"/>
              <a:t>	4. ‘Category’ column strings were also properly formatted.</a:t>
            </a:r>
          </a:p>
          <a:p>
            <a:r>
              <a:rPr lang="en-US" sz="2000" dirty="0"/>
              <a:t>            </a:t>
            </a:r>
          </a:p>
          <a:p>
            <a:pPr marL="400050" indent="-400050">
              <a:buFont typeface="+mj-lt"/>
              <a:buAutoNum type="romanUcPeriod"/>
            </a:pPr>
            <a:endParaRPr lang="en-US" sz="2000"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4</a:t>
            </a:fld>
            <a:endParaRPr lang="en-ZA" dirty="0"/>
          </a:p>
        </p:txBody>
      </p:sp>
    </p:spTree>
    <p:extLst>
      <p:ext uri="{BB962C8B-B14F-4D97-AF65-F5344CB8AC3E}">
        <p14:creationId xmlns:p14="http://schemas.microsoft.com/office/powerpoint/2010/main" val="1939877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228600" y="210884"/>
            <a:ext cx="3139440" cy="1325563"/>
          </a:xfrm>
        </p:spPr>
        <p:txBody>
          <a:bodyPr/>
          <a:lstStyle/>
          <a:p>
            <a:r>
              <a:rPr lang="en-US" dirty="0"/>
              <a:t>POWER BI DASHBOARD CREATION</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285087" y="1714183"/>
            <a:ext cx="1818034" cy="557950"/>
          </a:xfrm>
        </p:spPr>
        <p:txBody>
          <a:bodyPr>
            <a:normAutofit fontScale="85000" lnSpcReduction="20000"/>
          </a:bodyPr>
          <a:lstStyle/>
          <a:p>
            <a:r>
              <a:rPr lang="en-ZA" dirty="0"/>
              <a:t>Created a Power BI dashboard to carry out analysis.</a:t>
            </a:r>
            <a:endParaRPr lang="en-US"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p:pic>
        <p:nvPicPr>
          <p:cNvPr id="29" name="Picture 28">
            <a:extLst>
              <a:ext uri="{FF2B5EF4-FFF2-40B4-BE49-F238E27FC236}">
                <a16:creationId xmlns:a16="http://schemas.microsoft.com/office/drawing/2014/main" id="{A5931FCE-8A58-185E-0525-074914C8B6F8}"/>
              </a:ext>
            </a:extLst>
          </p:cNvPr>
          <p:cNvPicPr>
            <a:picLocks noChangeAspect="1"/>
          </p:cNvPicPr>
          <p:nvPr/>
        </p:nvPicPr>
        <p:blipFill>
          <a:blip r:embed="rId2"/>
          <a:stretch>
            <a:fillRect/>
          </a:stretch>
        </p:blipFill>
        <p:spPr>
          <a:xfrm>
            <a:off x="2591463" y="0"/>
            <a:ext cx="9315450" cy="6438900"/>
          </a:xfrm>
          <a:prstGeom prst="rect">
            <a:avLst/>
          </a:prstGeom>
        </p:spPr>
      </p:pic>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5186997" y="0"/>
            <a:ext cx="1818005" cy="560071"/>
          </a:xfrm>
        </p:spPr>
        <p:txBody>
          <a:bodyPr/>
          <a:lstStyle/>
          <a:p>
            <a:r>
              <a:rPr lang="en-US" dirty="0"/>
              <a:t>TRENDS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560181" y="896004"/>
            <a:ext cx="4884923" cy="4366998"/>
          </a:xfrm>
        </p:spPr>
        <p:txBody>
          <a:bodyPr vert="horz" lIns="91440" tIns="45720" rIns="91440" bIns="45720" rtlCol="0" anchor="t">
            <a:normAutofit fontScale="92500" lnSpcReduction="10000"/>
          </a:bodyPr>
          <a:lstStyle/>
          <a:p>
            <a:pPr marL="400050" indent="-400050">
              <a:buFont typeface="+mj-lt"/>
              <a:buAutoNum type="romanUcPeriod"/>
            </a:pPr>
            <a:r>
              <a:rPr lang="en-ZA" sz="1600" dirty="0"/>
              <a:t>Male users in the top-200 list have the highest number of posts, followed by Females, Communities and brands in the 2</a:t>
            </a:r>
            <a:r>
              <a:rPr lang="en-ZA" sz="1600" baseline="30000" dirty="0"/>
              <a:t>nd</a:t>
            </a:r>
            <a:r>
              <a:rPr lang="en-ZA" sz="1600" dirty="0"/>
              <a:t> ,3</a:t>
            </a:r>
            <a:r>
              <a:rPr lang="en-ZA" sz="1600" baseline="30000" dirty="0"/>
              <a:t>rd</a:t>
            </a:r>
            <a:r>
              <a:rPr lang="en-ZA" sz="1600" dirty="0"/>
              <a:t> , and 4</a:t>
            </a:r>
            <a:r>
              <a:rPr lang="en-ZA" sz="1600" baseline="30000" dirty="0"/>
              <a:t>th</a:t>
            </a:r>
            <a:r>
              <a:rPr lang="en-ZA" sz="1600" dirty="0"/>
              <a:t> positions respectively.</a:t>
            </a:r>
          </a:p>
          <a:p>
            <a:pPr marL="400050" indent="-400050">
              <a:buFont typeface="+mj-lt"/>
              <a:buAutoNum type="romanUcPeriod"/>
            </a:pPr>
            <a:endParaRPr lang="en-ZA" sz="1600" dirty="0"/>
          </a:p>
          <a:p>
            <a:pPr marL="400050" indent="-400050">
              <a:buFont typeface="+mj-lt"/>
              <a:buAutoNum type="romanUcPeriod"/>
            </a:pPr>
            <a:r>
              <a:rPr lang="en-ZA" sz="1600" dirty="0"/>
              <a:t>Male users have the highest engagement rate of 0.03, followed by females at 0.02 and Community pages at 0.01 respectively.  </a:t>
            </a:r>
          </a:p>
          <a:p>
            <a:pPr marL="400050" indent="-400050">
              <a:buFont typeface="+mj-lt"/>
              <a:buAutoNum type="romanUcPeriod"/>
            </a:pPr>
            <a:endParaRPr lang="en-ZA" sz="1600" dirty="0"/>
          </a:p>
          <a:p>
            <a:pPr marL="400050" indent="-400050">
              <a:buFont typeface="+mj-lt"/>
              <a:buAutoNum type="romanUcPeriod"/>
            </a:pPr>
            <a:r>
              <a:rPr lang="en-ZA" sz="1600" dirty="0"/>
              <a:t>Females have the most number of followers at a total of 6.8 Billion, while males have a slightly lower cumulative follower count at 6.7 Billion. </a:t>
            </a:r>
          </a:p>
          <a:p>
            <a:pPr marL="400050" indent="-400050">
              <a:buFont typeface="+mj-lt"/>
              <a:buAutoNum type="romanUcPeriod"/>
            </a:pPr>
            <a:endParaRPr lang="en-ZA" sz="1600" dirty="0"/>
          </a:p>
          <a:p>
            <a:pPr marL="400050" indent="-400050">
              <a:buFont typeface="+mj-lt"/>
              <a:buAutoNum type="romanUcPeriod"/>
            </a:pPr>
            <a:r>
              <a:rPr lang="en-ZA" sz="1600" dirty="0"/>
              <a:t>Communities have the lowest total following, while brands are sandwiched between Males and Communities at 1.9 Billion.</a:t>
            </a:r>
          </a:p>
          <a:p>
            <a:pPr marL="400050" indent="-400050">
              <a:buFont typeface="+mj-lt"/>
              <a:buAutoNum type="romanUcPeriod"/>
            </a:pPr>
            <a:endParaRPr lang="en-ZA" dirty="0"/>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pic>
        <p:nvPicPr>
          <p:cNvPr id="8" name="Picture 7">
            <a:extLst>
              <a:ext uri="{FF2B5EF4-FFF2-40B4-BE49-F238E27FC236}">
                <a16:creationId xmlns:a16="http://schemas.microsoft.com/office/drawing/2014/main" id="{1DF3C6AB-2F9A-7CF8-6403-FB52D7F4ADF5}"/>
              </a:ext>
            </a:extLst>
          </p:cNvPr>
          <p:cNvPicPr>
            <a:picLocks noChangeAspect="1"/>
          </p:cNvPicPr>
          <p:nvPr/>
        </p:nvPicPr>
        <p:blipFill>
          <a:blip r:embed="rId2"/>
          <a:stretch>
            <a:fillRect/>
          </a:stretch>
        </p:blipFill>
        <p:spPr>
          <a:xfrm>
            <a:off x="5669279" y="731258"/>
            <a:ext cx="3217381" cy="1904459"/>
          </a:xfrm>
          <a:prstGeom prst="rect">
            <a:avLst/>
          </a:prstGeom>
        </p:spPr>
      </p:pic>
      <p:pic>
        <p:nvPicPr>
          <p:cNvPr id="10" name="Picture 9">
            <a:extLst>
              <a:ext uri="{FF2B5EF4-FFF2-40B4-BE49-F238E27FC236}">
                <a16:creationId xmlns:a16="http://schemas.microsoft.com/office/drawing/2014/main" id="{349506DE-B0DE-C95E-2F85-C35F178F4DAB}"/>
              </a:ext>
            </a:extLst>
          </p:cNvPr>
          <p:cNvPicPr>
            <a:picLocks noChangeAspect="1"/>
          </p:cNvPicPr>
          <p:nvPr/>
        </p:nvPicPr>
        <p:blipFill>
          <a:blip r:embed="rId3"/>
          <a:stretch>
            <a:fillRect/>
          </a:stretch>
        </p:blipFill>
        <p:spPr>
          <a:xfrm>
            <a:off x="8977792" y="731258"/>
            <a:ext cx="3152820" cy="1904459"/>
          </a:xfrm>
          <a:prstGeom prst="rect">
            <a:avLst/>
          </a:prstGeom>
        </p:spPr>
      </p:pic>
      <p:pic>
        <p:nvPicPr>
          <p:cNvPr id="12" name="Picture 11">
            <a:extLst>
              <a:ext uri="{FF2B5EF4-FFF2-40B4-BE49-F238E27FC236}">
                <a16:creationId xmlns:a16="http://schemas.microsoft.com/office/drawing/2014/main" id="{C1D8B1CE-CE99-60C5-2BF7-118470EDA4B9}"/>
              </a:ext>
            </a:extLst>
          </p:cNvPr>
          <p:cNvPicPr>
            <a:picLocks noChangeAspect="1"/>
          </p:cNvPicPr>
          <p:nvPr/>
        </p:nvPicPr>
        <p:blipFill>
          <a:blip r:embed="rId4"/>
          <a:stretch>
            <a:fillRect/>
          </a:stretch>
        </p:blipFill>
        <p:spPr>
          <a:xfrm>
            <a:off x="5665746" y="2711972"/>
            <a:ext cx="6464866" cy="3933879"/>
          </a:xfrm>
          <a:prstGeom prst="rect">
            <a:avLst/>
          </a:prstGeom>
        </p:spPr>
      </p:pic>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1D029EF-1CAA-281B-B10C-47EFB16A940E}"/>
              </a:ext>
            </a:extLst>
          </p:cNvPr>
          <p:cNvPicPr>
            <a:picLocks noChangeAspect="1"/>
          </p:cNvPicPr>
          <p:nvPr/>
        </p:nvPicPr>
        <p:blipFill>
          <a:blip r:embed="rId2"/>
          <a:stretch>
            <a:fillRect/>
          </a:stretch>
        </p:blipFill>
        <p:spPr>
          <a:xfrm>
            <a:off x="228147" y="147907"/>
            <a:ext cx="5620039" cy="3435527"/>
          </a:xfrm>
          <a:prstGeom prst="rect">
            <a:avLst/>
          </a:prstGeom>
        </p:spPr>
      </p:pic>
      <p:sp>
        <p:nvSpPr>
          <p:cNvPr id="7" name="Content Placeholder 2">
            <a:extLst>
              <a:ext uri="{FF2B5EF4-FFF2-40B4-BE49-F238E27FC236}">
                <a16:creationId xmlns:a16="http://schemas.microsoft.com/office/drawing/2014/main" id="{D70E1282-DEF3-A4C2-B1DB-A27C40A0EE80}"/>
              </a:ext>
            </a:extLst>
          </p:cNvPr>
          <p:cNvSpPr txBox="1">
            <a:spLocks/>
          </p:cNvSpPr>
          <p:nvPr/>
        </p:nvSpPr>
        <p:spPr>
          <a:xfrm>
            <a:off x="6469368" y="453552"/>
            <a:ext cx="4884923" cy="617338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ZA" sz="1600" dirty="0"/>
              <a:t>The distribution of the top 200 accounts are as follows : </a:t>
            </a:r>
          </a:p>
          <a:p>
            <a:pPr marL="0" indent="0">
              <a:buNone/>
            </a:pPr>
            <a:r>
              <a:rPr lang="en-ZA" sz="1600" dirty="0"/>
              <a:t>	1.Males – 88 accounts</a:t>
            </a:r>
          </a:p>
          <a:p>
            <a:pPr marL="0" indent="0">
              <a:buNone/>
            </a:pPr>
            <a:r>
              <a:rPr lang="en-ZA" sz="1600" dirty="0"/>
              <a:t>	2. Females- 74 accounts</a:t>
            </a:r>
          </a:p>
          <a:p>
            <a:pPr marL="0" indent="0">
              <a:buNone/>
            </a:pPr>
            <a:r>
              <a:rPr lang="en-ZA" sz="1600" dirty="0"/>
              <a:t>	3. Brands – 15 accounts </a:t>
            </a:r>
          </a:p>
          <a:p>
            <a:pPr marL="0" indent="0">
              <a:buNone/>
            </a:pPr>
            <a:r>
              <a:rPr lang="en-ZA" sz="1600" dirty="0"/>
              <a:t>	4. Communities – 13 accounts</a:t>
            </a:r>
          </a:p>
          <a:p>
            <a:pPr marL="400050" indent="-400050">
              <a:buFont typeface="+mj-lt"/>
              <a:buAutoNum type="romanUcPeriod"/>
            </a:pPr>
            <a:r>
              <a:rPr lang="en-ZA" sz="1600" dirty="0"/>
              <a:t>The amount of followers follows an inverse-proportionality trend as seen from the Graph</a:t>
            </a:r>
          </a:p>
          <a:p>
            <a:pPr marL="400050" indent="-400050">
              <a:buFont typeface="+mj-lt"/>
              <a:buAutoNum type="romanUcPeriod"/>
            </a:pPr>
            <a:r>
              <a:rPr lang="en-ZA" sz="1600" dirty="0"/>
              <a:t>The general trend of decrease is also seen.</a:t>
            </a:r>
          </a:p>
          <a:p>
            <a:pPr marL="400050" indent="-400050">
              <a:buFont typeface="+mj-lt"/>
              <a:buAutoNum type="romanUcPeriod"/>
            </a:pPr>
            <a:r>
              <a:rPr lang="en-ZA" sz="1600" dirty="0"/>
              <a:t>Cristiano Ronaldo, Messi and The Rock are the top 3 followed Male influencers in the world.</a:t>
            </a:r>
          </a:p>
          <a:p>
            <a:pPr marL="400050" indent="-400050">
              <a:buFont typeface="+mj-lt"/>
              <a:buAutoNum type="romanUcPeriod"/>
            </a:pPr>
            <a:r>
              <a:rPr lang="en-ZA" sz="1600" dirty="0"/>
              <a:t>Instagram has the most number of followers amongst brands, and Real Madrid, Barcelona and NASA have the most number of followers amongst communities. </a:t>
            </a:r>
          </a:p>
          <a:p>
            <a:pPr marL="400050" indent="-400050">
              <a:buFont typeface="+mj-lt"/>
              <a:buAutoNum type="romanUcPeriod"/>
            </a:pPr>
            <a:r>
              <a:rPr lang="en-ZA" sz="1600" dirty="0"/>
              <a:t>Kylie Jenner, Selena Gomez Ariana Grande have the most number of followers in the female Category.</a:t>
            </a:r>
          </a:p>
          <a:p>
            <a:pPr marL="400050" indent="-400050">
              <a:buFont typeface="+mj-lt"/>
              <a:buAutoNum type="romanUcPeriod"/>
            </a:pPr>
            <a:endParaRPr lang="en-ZA" sz="1600" dirty="0"/>
          </a:p>
        </p:txBody>
      </p:sp>
      <p:pic>
        <p:nvPicPr>
          <p:cNvPr id="9" name="Picture 8">
            <a:extLst>
              <a:ext uri="{FF2B5EF4-FFF2-40B4-BE49-F238E27FC236}">
                <a16:creationId xmlns:a16="http://schemas.microsoft.com/office/drawing/2014/main" id="{5BB45BE6-8D9E-236B-D7E6-575AEBEEB0B6}"/>
              </a:ext>
            </a:extLst>
          </p:cNvPr>
          <p:cNvPicPr>
            <a:picLocks noChangeAspect="1"/>
          </p:cNvPicPr>
          <p:nvPr/>
        </p:nvPicPr>
        <p:blipFill>
          <a:blip r:embed="rId3"/>
          <a:stretch>
            <a:fillRect/>
          </a:stretch>
        </p:blipFill>
        <p:spPr>
          <a:xfrm>
            <a:off x="228147" y="3583434"/>
            <a:ext cx="5645440" cy="3126659"/>
          </a:xfrm>
          <a:prstGeom prst="rect">
            <a:avLst/>
          </a:prstGeom>
        </p:spPr>
      </p:pic>
    </p:spTree>
    <p:extLst>
      <p:ext uri="{BB962C8B-B14F-4D97-AF65-F5344CB8AC3E}">
        <p14:creationId xmlns:p14="http://schemas.microsoft.com/office/powerpoint/2010/main" val="707789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3991897" y="0"/>
            <a:ext cx="5801031" cy="560071"/>
          </a:xfrm>
        </p:spPr>
        <p:txBody>
          <a:bodyPr>
            <a:normAutofit/>
          </a:bodyPr>
          <a:lstStyle/>
          <a:p>
            <a:r>
              <a:rPr lang="en-US" dirty="0"/>
              <a:t>ENGAGEMENT RATE ANALYSIS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560181" y="896004"/>
            <a:ext cx="10569935" cy="5460346"/>
          </a:xfrm>
        </p:spPr>
        <p:txBody>
          <a:bodyPr vert="horz" lIns="91440" tIns="45720" rIns="91440" bIns="45720" rtlCol="0" anchor="t">
            <a:normAutofit lnSpcReduction="10000"/>
          </a:bodyPr>
          <a:lstStyle/>
          <a:p>
            <a:pPr marL="400050" indent="-400050">
              <a:buFont typeface="+mj-lt"/>
              <a:buAutoNum type="romanUcPeriod"/>
            </a:pPr>
            <a:r>
              <a:rPr lang="en-ZA" sz="1600" dirty="0"/>
              <a:t>Engagement rate has been split into three ranks as a part of this analysis : </a:t>
            </a:r>
          </a:p>
          <a:p>
            <a:pPr marL="857250" lvl="1" indent="-400050">
              <a:buFont typeface="+mj-lt"/>
              <a:buAutoNum type="romanUcPeriod"/>
            </a:pPr>
            <a:r>
              <a:rPr lang="en-ZA" sz="2200" dirty="0">
                <a:solidFill>
                  <a:schemeClr val="tx1">
                    <a:lumMod val="65000"/>
                    <a:lumOff val="35000"/>
                  </a:schemeClr>
                </a:solidFill>
              </a:rPr>
              <a:t>LER: Low Engagement rate [0.00 to 0.09] :  </a:t>
            </a:r>
          </a:p>
          <a:p>
            <a:pPr lvl="1"/>
            <a:r>
              <a:rPr lang="en-ZA" sz="2200" dirty="0">
                <a:solidFill>
                  <a:schemeClr val="tx1">
                    <a:lumMod val="65000"/>
                    <a:lumOff val="35000"/>
                  </a:schemeClr>
                </a:solidFill>
              </a:rPr>
              <a:t>	   184 accounts have relatively low engagement rate in this range. </a:t>
            </a:r>
          </a:p>
          <a:p>
            <a:pPr lvl="1"/>
            <a:endParaRPr lang="en-ZA" sz="2200" dirty="0">
              <a:solidFill>
                <a:schemeClr val="tx1">
                  <a:lumMod val="65000"/>
                  <a:lumOff val="35000"/>
                </a:schemeClr>
              </a:solidFill>
            </a:endParaRPr>
          </a:p>
          <a:p>
            <a:pPr lvl="1"/>
            <a:r>
              <a:rPr lang="en-ZA" sz="2200" dirty="0">
                <a:solidFill>
                  <a:schemeClr val="tx1">
                    <a:lumMod val="65000"/>
                    <a:lumOff val="35000"/>
                  </a:schemeClr>
                </a:solidFill>
              </a:rPr>
              <a:t>II. MER: Medium Engagement rate [0.09 to 0.18]: </a:t>
            </a:r>
          </a:p>
          <a:p>
            <a:pPr lvl="1"/>
            <a:r>
              <a:rPr lang="en-ZA" sz="2200" dirty="0">
                <a:solidFill>
                  <a:schemeClr val="tx1">
                    <a:lumMod val="65000"/>
                    <a:lumOff val="35000"/>
                  </a:schemeClr>
                </a:solidFill>
              </a:rPr>
              <a:t>          Only 4 male accounts lie in this range. </a:t>
            </a:r>
          </a:p>
          <a:p>
            <a:pPr lvl="1"/>
            <a:endParaRPr lang="en-ZA" sz="2200" dirty="0">
              <a:solidFill>
                <a:schemeClr val="tx1">
                  <a:lumMod val="65000"/>
                  <a:lumOff val="35000"/>
                </a:schemeClr>
              </a:solidFill>
            </a:endParaRPr>
          </a:p>
          <a:p>
            <a:pPr lvl="1"/>
            <a:r>
              <a:rPr lang="en-ZA" sz="2200" dirty="0">
                <a:solidFill>
                  <a:schemeClr val="tx1">
                    <a:lumMod val="65000"/>
                    <a:lumOff val="35000"/>
                  </a:schemeClr>
                </a:solidFill>
              </a:rPr>
              <a:t>III. HER: High Engagement Rate [0.18 to 0.27]:</a:t>
            </a:r>
          </a:p>
          <a:p>
            <a:pPr lvl="1"/>
            <a:r>
              <a:rPr lang="en-ZA" sz="2200" dirty="0">
                <a:solidFill>
                  <a:schemeClr val="tx1">
                    <a:lumMod val="65000"/>
                    <a:lumOff val="35000"/>
                  </a:schemeClr>
                </a:solidFill>
              </a:rPr>
              <a:t> 	    A male account by the handle ‘</a:t>
            </a:r>
            <a:r>
              <a:rPr lang="en-ZA" sz="2200" dirty="0" err="1">
                <a:solidFill>
                  <a:schemeClr val="tx1">
                    <a:lumMod val="65000"/>
                    <a:lumOff val="35000"/>
                  </a:schemeClr>
                </a:solidFill>
              </a:rPr>
              <a:t>thv</a:t>
            </a:r>
            <a:r>
              <a:rPr lang="en-ZA" sz="2200" dirty="0">
                <a:solidFill>
                  <a:schemeClr val="tx1">
                    <a:lumMod val="65000"/>
                    <a:lumOff val="35000"/>
                  </a:schemeClr>
                </a:solidFill>
              </a:rPr>
              <a:t>’ has an</a:t>
            </a:r>
          </a:p>
          <a:p>
            <a:pPr lvl="1"/>
            <a:r>
              <a:rPr lang="en-ZA" sz="2200" dirty="0">
                <a:solidFill>
                  <a:schemeClr val="tx1">
                    <a:lumMod val="65000"/>
                    <a:lumOff val="35000"/>
                  </a:schemeClr>
                </a:solidFill>
              </a:rPr>
              <a:t>          </a:t>
            </a:r>
            <a:r>
              <a:rPr lang="en-ZA" sz="2200" dirty="0" err="1">
                <a:solidFill>
                  <a:schemeClr val="tx1">
                    <a:lumMod val="65000"/>
                    <a:lumOff val="35000"/>
                  </a:schemeClr>
                </a:solidFill>
              </a:rPr>
              <a:t>Avg</a:t>
            </a:r>
            <a:r>
              <a:rPr lang="en-ZA" sz="2200" dirty="0">
                <a:solidFill>
                  <a:schemeClr val="tx1">
                    <a:lumMod val="65000"/>
                    <a:lumOff val="35000"/>
                  </a:schemeClr>
                </a:solidFill>
              </a:rPr>
              <a:t> ER of 0.24, followed by a female handle</a:t>
            </a:r>
          </a:p>
          <a:p>
            <a:pPr lvl="1"/>
            <a:r>
              <a:rPr lang="en-ZA" sz="2200" dirty="0">
                <a:solidFill>
                  <a:schemeClr val="tx1">
                    <a:lumMod val="65000"/>
                    <a:lumOff val="35000"/>
                  </a:schemeClr>
                </a:solidFill>
              </a:rPr>
              <a:t> 	    ‘</a:t>
            </a:r>
            <a:r>
              <a:rPr lang="en-ZA" sz="2200" dirty="0" err="1">
                <a:solidFill>
                  <a:schemeClr val="tx1">
                    <a:lumMod val="65000"/>
                    <a:lumOff val="35000"/>
                  </a:schemeClr>
                </a:solidFill>
              </a:rPr>
              <a:t>j.m</a:t>
            </a:r>
            <a:r>
              <a:rPr lang="en-ZA" sz="2200" dirty="0">
                <a:solidFill>
                  <a:schemeClr val="tx1">
                    <a:lumMod val="65000"/>
                    <a:lumOff val="35000"/>
                  </a:schemeClr>
                </a:solidFill>
              </a:rPr>
              <a:t>’ at the highest ER of 0.27. </a:t>
            </a:r>
          </a:p>
          <a:p>
            <a:pPr lvl="1"/>
            <a:endParaRPr lang="en-ZA" sz="2200" dirty="0">
              <a:solidFill>
                <a:schemeClr val="tx1">
                  <a:lumMod val="65000"/>
                  <a:lumOff val="35000"/>
                </a:schemeClr>
              </a:solidFill>
            </a:endParaRPr>
          </a:p>
          <a:p>
            <a:pPr lvl="1"/>
            <a:r>
              <a:rPr lang="en-ZA" sz="2200" dirty="0">
                <a:solidFill>
                  <a:schemeClr val="tx1">
                    <a:lumMod val="65000"/>
                    <a:lumOff val="35000"/>
                  </a:schemeClr>
                </a:solidFill>
              </a:rPr>
              <a:t>IV. The male account still has the highest number </a:t>
            </a:r>
            <a:br>
              <a:rPr lang="en-ZA" sz="2200" dirty="0">
                <a:solidFill>
                  <a:schemeClr val="tx1">
                    <a:lumMod val="65000"/>
                    <a:lumOff val="35000"/>
                  </a:schemeClr>
                </a:solidFill>
              </a:rPr>
            </a:br>
            <a:r>
              <a:rPr lang="en-ZA" sz="2200" dirty="0">
                <a:solidFill>
                  <a:schemeClr val="tx1">
                    <a:lumMod val="65000"/>
                    <a:lumOff val="35000"/>
                  </a:schemeClr>
                </a:solidFill>
              </a:rPr>
              <a:t> 	    of followers. </a:t>
            </a:r>
          </a:p>
          <a:p>
            <a:pPr lvl="1"/>
            <a:endParaRPr lang="en-ZA" sz="2200" dirty="0">
              <a:solidFill>
                <a:schemeClr val="tx1">
                  <a:lumMod val="65000"/>
                  <a:lumOff val="35000"/>
                </a:schemeClr>
              </a:solidFill>
            </a:endParaRPr>
          </a:p>
          <a:p>
            <a:pPr lvl="1"/>
            <a:r>
              <a:rPr lang="en-ZA" sz="2200" dirty="0">
                <a:solidFill>
                  <a:schemeClr val="tx1">
                    <a:lumMod val="65000"/>
                    <a:lumOff val="35000"/>
                  </a:schemeClr>
                </a:solidFill>
              </a:rPr>
              <a:t>    	   </a:t>
            </a:r>
          </a:p>
          <a:p>
            <a:pPr marL="400050" indent="-400050">
              <a:buFont typeface="+mj-lt"/>
              <a:buAutoNum type="romanUcPeriod"/>
            </a:pPr>
            <a:endParaRPr lang="en-ZA" dirty="0"/>
          </a:p>
        </p:txBody>
      </p:sp>
      <p:pic>
        <p:nvPicPr>
          <p:cNvPr id="9" name="Picture 8">
            <a:extLst>
              <a:ext uri="{FF2B5EF4-FFF2-40B4-BE49-F238E27FC236}">
                <a16:creationId xmlns:a16="http://schemas.microsoft.com/office/drawing/2014/main" id="{B67CDC4F-B4C0-B503-686E-709D75DC15A4}"/>
              </a:ext>
            </a:extLst>
          </p:cNvPr>
          <p:cNvPicPr>
            <a:picLocks noChangeAspect="1"/>
          </p:cNvPicPr>
          <p:nvPr/>
        </p:nvPicPr>
        <p:blipFill>
          <a:blip r:embed="rId2"/>
          <a:stretch>
            <a:fillRect/>
          </a:stretch>
        </p:blipFill>
        <p:spPr>
          <a:xfrm>
            <a:off x="7119719" y="2042222"/>
            <a:ext cx="4970390" cy="1556384"/>
          </a:xfrm>
          <a:prstGeom prst="rect">
            <a:avLst/>
          </a:prstGeom>
        </p:spPr>
      </p:pic>
      <p:pic>
        <p:nvPicPr>
          <p:cNvPr id="13" name="Picture 12">
            <a:extLst>
              <a:ext uri="{FF2B5EF4-FFF2-40B4-BE49-F238E27FC236}">
                <a16:creationId xmlns:a16="http://schemas.microsoft.com/office/drawing/2014/main" id="{058DB2BE-29F6-06A1-B5DF-3517183E7762}"/>
              </a:ext>
            </a:extLst>
          </p:cNvPr>
          <p:cNvPicPr>
            <a:picLocks noChangeAspect="1"/>
          </p:cNvPicPr>
          <p:nvPr/>
        </p:nvPicPr>
        <p:blipFill>
          <a:blip r:embed="rId3"/>
          <a:stretch>
            <a:fillRect/>
          </a:stretch>
        </p:blipFill>
        <p:spPr>
          <a:xfrm>
            <a:off x="7743047" y="3598606"/>
            <a:ext cx="3387069" cy="3259394"/>
          </a:xfrm>
          <a:prstGeom prst="rect">
            <a:avLst/>
          </a:prstGeom>
        </p:spPr>
      </p:pic>
    </p:spTree>
    <p:extLst>
      <p:ext uri="{BB962C8B-B14F-4D97-AF65-F5344CB8AC3E}">
        <p14:creationId xmlns:p14="http://schemas.microsoft.com/office/powerpoint/2010/main" val="2231053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normAutofit fontScale="90000"/>
          </a:bodyPr>
          <a:lstStyle/>
          <a:p>
            <a:r>
              <a:rPr lang="en-ZA" dirty="0"/>
              <a:t>Table creation in </a:t>
            </a:r>
            <a:r>
              <a:rPr lang="en-ZA" dirty="0" err="1"/>
              <a:t>db</a:t>
            </a:r>
            <a:br>
              <a:rPr lang="en-ZA" dirty="0"/>
            </a:br>
            <a:r>
              <a:rPr lang="en-ZA" dirty="0"/>
              <a:t>[</a:t>
            </a:r>
            <a:r>
              <a:rPr lang="en-ZA" dirty="0" err="1"/>
              <a:t>Mysql-mariadb</a:t>
            </a:r>
            <a:r>
              <a:rPr lang="en-ZA" dirty="0"/>
              <a:t>,</a:t>
            </a:r>
            <a:br>
              <a:rPr lang="en-ZA"/>
            </a:br>
            <a:r>
              <a:rPr lang="en-ZA"/>
              <a:t>oracle </a:t>
            </a:r>
            <a:endParaRPr lang="en-ZA" dirty="0"/>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ZA" noProof="1"/>
              <a:t>ABSTRACT</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a:normAutofit/>
          </a:bodyPr>
          <a:lstStyle/>
          <a:p>
            <a:r>
              <a:rPr lang="en-ZA" noProof="1"/>
              <a:t>We based our research on market trends and social media</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r>
              <a:rPr lang="en-ZA" noProof="1"/>
              <a:t>DESIGN</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3898736"/>
            <a:ext cx="5431971" cy="557950"/>
          </a:xfrm>
        </p:spPr>
        <p:txBody>
          <a:bodyPr>
            <a:normAutofit/>
          </a:bodyPr>
          <a:lstStyle/>
          <a:p>
            <a:r>
              <a:rPr lang="en-ZA" noProof="1"/>
              <a:t>We believe people need more products specifically dedicated to this niche market</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r>
              <a:rPr lang="en-ZA" noProof="1"/>
              <a:t>RESEARCH</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4998532"/>
            <a:ext cx="5431971" cy="557950"/>
          </a:xfrm>
        </p:spPr>
        <p:txBody>
          <a:bodyPr>
            <a:normAutofit/>
          </a:bodyPr>
          <a:lstStyle/>
          <a:p>
            <a:r>
              <a:rPr lang="en-ZA" noProof="1"/>
              <a:t>Minimalist and easy to use </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9</a:t>
            </a:fld>
            <a:endParaRPr lang="en-ZA" dirty="0"/>
          </a:p>
        </p:txBody>
      </p:sp>
    </p:spTree>
    <p:extLst>
      <p:ext uri="{BB962C8B-B14F-4D97-AF65-F5344CB8AC3E}">
        <p14:creationId xmlns:p14="http://schemas.microsoft.com/office/powerpoint/2010/main" val="206939302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2.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328</TotalTime>
  <Words>1194</Words>
  <Application>Microsoft Office PowerPoint</Application>
  <PresentationFormat>Widescreen</PresentationFormat>
  <Paragraphs>319</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Tenorite</vt:lpstr>
      <vt:lpstr>Monoline</vt:lpstr>
      <vt:lpstr>INSTAGRAM TOP-200 User analysis</vt:lpstr>
      <vt:lpstr>SUMMARY</vt:lpstr>
      <vt:lpstr>Open Refine – data cleaning and faceting</vt:lpstr>
      <vt:lpstr>Open refine data cleaning</vt:lpstr>
      <vt:lpstr>POWER BI DASHBOARD CREATION</vt:lpstr>
      <vt:lpstr>TRENDS</vt:lpstr>
      <vt:lpstr>PowerPoint Presentation</vt:lpstr>
      <vt:lpstr>ENGAGEMENT RATE ANALYSIS</vt:lpstr>
      <vt:lpstr>Table creation in db [Mysql-mariadb, oracle </vt:lpstr>
      <vt:lpstr>MARKET OVERVIEW</vt:lpstr>
      <vt:lpstr>Market comparison</vt:lpstr>
      <vt:lpstr>OUR COMPETITION</vt:lpstr>
      <vt:lpstr>Our competition  </vt:lpstr>
      <vt:lpstr>Growth strategy</vt:lpstr>
      <vt:lpstr>TRACTION</vt:lpstr>
      <vt:lpstr>TWO-YEAR ACTION PLAN</vt:lpstr>
      <vt:lpstr>FINANCIALS</vt:lpstr>
      <vt:lpstr>MEET THE TEAM</vt:lpstr>
      <vt:lpstr>MEET THE TEAM  </vt:lpstr>
      <vt:lpstr>FUNDING</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TOP-200 User analysis</dc:title>
  <dc:creator>The</dc:creator>
  <cp:lastModifiedBy>The</cp:lastModifiedBy>
  <cp:revision>3</cp:revision>
  <dcterms:created xsi:type="dcterms:W3CDTF">2023-09-13T03:29:15Z</dcterms:created>
  <dcterms:modified xsi:type="dcterms:W3CDTF">2023-09-14T12:29:45Z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