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3" r:id="rId7"/>
    <p:sldId id="270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39" d="100"/>
          <a:sy n="39" d="100"/>
        </p:scale>
        <p:origin x="1251" y="32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26/01/2023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datasets/rohanrao/nifty50-stock-market-data" TargetMode="External"/><Relationship Id="rId5" Type="http://schemas.openxmlformats.org/officeDocument/2006/relationships/hyperlink" Target="https://www.business-standard.com/article/markets/eicher-motors-10-for-1-stock-split-takes-effect-shares-surge-10-120082400288_1.html" TargetMode="Externa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76" y="3444079"/>
            <a:ext cx="376224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DATA DRIVEN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6451" y="4150067"/>
            <a:ext cx="49591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NIFTY STOCKS (2000-2021) ANALYSIS REPORT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05A2F-C3AC-4E1E-648E-5D3A38418A02}"/>
              </a:ext>
            </a:extLst>
          </p:cNvPr>
          <p:cNvSpPr txBox="1"/>
          <p:nvPr/>
        </p:nvSpPr>
        <p:spPr>
          <a:xfrm>
            <a:off x="4445713" y="4619557"/>
            <a:ext cx="330058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K.S.ABISHEK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Sri Sairam Engineering College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26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of January, 2023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E92F-4B64-AB1D-AA48-F5CD7DB8F532}"/>
              </a:ext>
            </a:extLst>
          </p:cNvPr>
          <p:cNvSpPr txBox="1"/>
          <p:nvPr/>
        </p:nvSpPr>
        <p:spPr>
          <a:xfrm>
            <a:off x="689317" y="562708"/>
            <a:ext cx="110431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REFERENCES: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Stock-split news</a:t>
            </a:r>
          </a:p>
          <a:p>
            <a:r>
              <a:rPr lang="en-IN" sz="2800" dirty="0">
                <a:solidFill>
                  <a:schemeClr val="bg1"/>
                </a:solidFill>
                <a:hlinkClick r:id="rId5"/>
              </a:rPr>
              <a:t>https://www.business-standard.com/article/markets/eicher-motors-10-for-1-stock-split-takes-effect-shares-surge-10-120082400288_1.html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Stock Data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hlinkClick r:id="rId6"/>
              </a:rPr>
              <a:t>https://www.kaggle.com/datasets/rohanrao/nifty50-stock-market-data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5626948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DD9EE-65DC-E619-850C-500CAA1A1C6F}"/>
              </a:ext>
            </a:extLst>
          </p:cNvPr>
          <p:cNvSpPr txBox="1"/>
          <p:nvPr/>
        </p:nvSpPr>
        <p:spPr>
          <a:xfrm>
            <a:off x="1250731" y="1077234"/>
            <a:ext cx="9564414" cy="516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BACKGROUND: </a:t>
            </a:r>
          </a:p>
          <a:p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/>
              <a:t>The report focuses  on the performance of 50+ stocks listed at the Bombay Stock Exchange (BSE) through the years 2000-2021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/>
              <a:t>The report deals with the study and analysis of five parameters of every stock , viz Open, Low, High, Close and Volume and to gain insights from patterns and trends.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/>
              <a:t>The dataset pertaining to this report has 11 variables – 3 categorical &amp; 8-numerical . 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b="1" dirty="0"/>
              <a:t>Over 230,000 Observations have been recorded in the dataset. The categorical variable named ‘Date’ has high cardinality and uniformity . All variables in the dataset have high corelation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07A896-C9F1-C57E-4365-2299D6FF0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33"/>
              </p:ext>
            </p:extLst>
          </p:nvPr>
        </p:nvGraphicFramePr>
        <p:xfrm>
          <a:off x="286405" y="1399450"/>
          <a:ext cx="11621049" cy="4393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852">
                  <a:extLst>
                    <a:ext uri="{9D8B030D-6E8A-4147-A177-3AD203B41FA5}">
                      <a16:colId xmlns:a16="http://schemas.microsoft.com/office/drawing/2014/main" val="3994607935"/>
                    </a:ext>
                  </a:extLst>
                </a:gridCol>
                <a:gridCol w="1014852">
                  <a:extLst>
                    <a:ext uri="{9D8B030D-6E8A-4147-A177-3AD203B41FA5}">
                      <a16:colId xmlns:a16="http://schemas.microsoft.com/office/drawing/2014/main" val="1304955039"/>
                    </a:ext>
                  </a:extLst>
                </a:gridCol>
                <a:gridCol w="1651622">
                  <a:extLst>
                    <a:ext uri="{9D8B030D-6E8A-4147-A177-3AD203B41FA5}">
                      <a16:colId xmlns:a16="http://schemas.microsoft.com/office/drawing/2014/main" val="2653980571"/>
                    </a:ext>
                  </a:extLst>
                </a:gridCol>
                <a:gridCol w="1671521">
                  <a:extLst>
                    <a:ext uri="{9D8B030D-6E8A-4147-A177-3AD203B41FA5}">
                      <a16:colId xmlns:a16="http://schemas.microsoft.com/office/drawing/2014/main" val="3061245414"/>
                    </a:ext>
                  </a:extLst>
                </a:gridCol>
                <a:gridCol w="1014852">
                  <a:extLst>
                    <a:ext uri="{9D8B030D-6E8A-4147-A177-3AD203B41FA5}">
                      <a16:colId xmlns:a16="http://schemas.microsoft.com/office/drawing/2014/main" val="892971411"/>
                    </a:ext>
                  </a:extLst>
                </a:gridCol>
                <a:gridCol w="1014852">
                  <a:extLst>
                    <a:ext uri="{9D8B030D-6E8A-4147-A177-3AD203B41FA5}">
                      <a16:colId xmlns:a16="http://schemas.microsoft.com/office/drawing/2014/main" val="3927084786"/>
                    </a:ext>
                  </a:extLst>
                </a:gridCol>
                <a:gridCol w="1014852">
                  <a:extLst>
                    <a:ext uri="{9D8B030D-6E8A-4147-A177-3AD203B41FA5}">
                      <a16:colId xmlns:a16="http://schemas.microsoft.com/office/drawing/2014/main" val="2463768224"/>
                    </a:ext>
                  </a:extLst>
                </a:gridCol>
                <a:gridCol w="1611823">
                  <a:extLst>
                    <a:ext uri="{9D8B030D-6E8A-4147-A177-3AD203B41FA5}">
                      <a16:colId xmlns:a16="http://schemas.microsoft.com/office/drawing/2014/main" val="3192290270"/>
                    </a:ext>
                  </a:extLst>
                </a:gridCol>
                <a:gridCol w="1611823">
                  <a:extLst>
                    <a:ext uri="{9D8B030D-6E8A-4147-A177-3AD203B41FA5}">
                      <a16:colId xmlns:a16="http://schemas.microsoft.com/office/drawing/2014/main" val="16836038"/>
                    </a:ext>
                  </a:extLst>
                </a:gridCol>
              </a:tblGrid>
              <a:tr h="183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Index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Stock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Firstdate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LastDate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Avg High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Avg Low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Avg Open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Avg  Close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Avg  Volume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/>
                </a:tc>
                <a:extLst>
                  <a:ext uri="{0D108BD9-81ED-4DB2-BD59-A6C34878D82A}">
                    <a16:rowId xmlns:a16="http://schemas.microsoft.com/office/drawing/2014/main" val="1956219953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ADANIPORTS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17-01-2012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299.1266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289.1256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294.4207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294.111766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3909286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372252631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ASIANPAINT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30-04-2021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1264.79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1231.063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1247.849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1247.5741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509767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3738876085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AXISBANK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838.3614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810.0269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824.7728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824.1373563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6918307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628935131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BAJAJ-AUTO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27-05-2008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2220.347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2162.718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2191.942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2190.90756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410351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889659020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BAJAJFINSV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27-05-2008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2804.297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2717.424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2761.058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2759.360438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230620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353178889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BAJAUTOFIN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04-01-2000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28-09-2010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201.8075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191.8169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196.7387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196.7156513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222193416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BAJFINANCE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30-09-2010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30-04-2021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2671.01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2584.338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2628.637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2628.565478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1201732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3959123907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BHARTI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19-02-2002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16-06-2006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159.0178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152.2509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155.9948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155.5068934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1665333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19704172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BHARTIARTL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20-06-2006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454.4709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437.9064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446.8708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446.1375814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6426614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1467147890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BPCL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452.9443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436.6382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445.0218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444.3861357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2094043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446118162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BRITANNIA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1713.707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1665.86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1690.359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1688.667986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122109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209763123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CIPLA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549.4166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531.9838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541.294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540.2482092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1550359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3402963804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COALINDIA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05-11-2010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291.8713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284.2383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288.2329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287.9324413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5434561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151463047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DRREDDY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1855.292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1803.242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1830.161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1828.443035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441062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3566990482"/>
                  </a:ext>
                </a:extLst>
              </a:tr>
              <a:tr h="33737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EICHERMOT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6855.674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6656.873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6762.282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6752.327736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96301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137909899"/>
                  </a:ext>
                </a:extLst>
              </a:tr>
              <a:tr h="18359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297.3449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287.3767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292.6007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292.1649177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3100676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6640172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8F8542-3EEB-B10A-9017-77EFF270F258}"/>
              </a:ext>
            </a:extLst>
          </p:cNvPr>
          <p:cNvSpPr txBox="1"/>
          <p:nvPr/>
        </p:nvSpPr>
        <p:spPr>
          <a:xfrm>
            <a:off x="841066" y="296733"/>
            <a:ext cx="1070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Tabular Statistics : </a:t>
            </a:r>
          </a:p>
          <a:p>
            <a:r>
              <a:rPr lang="en-US" dirty="0"/>
              <a:t>Mean values of the four stock parameters for all 50+ stocks have been tabulated using python scripts with generated data being exported to Summarysheet.xlsx.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B46915-E2F8-0D9A-E1D6-982C86A15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16825"/>
              </p:ext>
            </p:extLst>
          </p:nvPr>
        </p:nvGraphicFramePr>
        <p:xfrm>
          <a:off x="588090" y="383464"/>
          <a:ext cx="11064842" cy="4556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79">
                  <a:extLst>
                    <a:ext uri="{9D8B030D-6E8A-4147-A177-3AD203B41FA5}">
                      <a16:colId xmlns:a16="http://schemas.microsoft.com/office/drawing/2014/main" val="3395254420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487489051"/>
                    </a:ext>
                  </a:extLst>
                </a:gridCol>
                <a:gridCol w="1572572">
                  <a:extLst>
                    <a:ext uri="{9D8B030D-6E8A-4147-A177-3AD203B41FA5}">
                      <a16:colId xmlns:a16="http://schemas.microsoft.com/office/drawing/2014/main" val="111174768"/>
                    </a:ext>
                  </a:extLst>
                </a:gridCol>
                <a:gridCol w="1591519">
                  <a:extLst>
                    <a:ext uri="{9D8B030D-6E8A-4147-A177-3AD203B41FA5}">
                      <a16:colId xmlns:a16="http://schemas.microsoft.com/office/drawing/2014/main" val="1297957734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4269147732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3802562916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1826524203"/>
                    </a:ext>
                  </a:extLst>
                </a:gridCol>
                <a:gridCol w="1534678">
                  <a:extLst>
                    <a:ext uri="{9D8B030D-6E8A-4147-A177-3AD203B41FA5}">
                      <a16:colId xmlns:a16="http://schemas.microsoft.com/office/drawing/2014/main" val="219599114"/>
                    </a:ext>
                  </a:extLst>
                </a:gridCol>
                <a:gridCol w="1534678">
                  <a:extLst>
                    <a:ext uri="{9D8B030D-6E8A-4147-A177-3AD203B41FA5}">
                      <a16:colId xmlns:a16="http://schemas.microsoft.com/office/drawing/2014/main" val="3608087562"/>
                    </a:ext>
                  </a:extLst>
                </a:gridCol>
              </a:tblGrid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GRASIM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1780.059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1727.165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1753.915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1753.399001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481148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4138204838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HCLTECH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654.0672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630.3037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642.8477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642.0018211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1645206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1809404061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HDFC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1304.46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1263.481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1284.58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1284.257729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1848531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1045754776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HDFCBANK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1020.147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993.9783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1007.631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1007.488228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2102969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651991345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HEROHONDA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05-08-2011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824.4648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794.5017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809.632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809.3732827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389221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3698797789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HEROMOTOCO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09-08-2011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2700.476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2632.857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2668.579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2665.518425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605297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786847712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HINDALC0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715.6967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690.1597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703.234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702.2630083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1092568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2942775614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HINDALCO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162.3449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156.1983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159.359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159.2270969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9284653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2089794024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HINDLEVER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18-07-2007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352.2122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337.2506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345.273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344.2706924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1976062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382284208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HINDUNILVR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20-07-2007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878.4457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858.6998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868.8456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868.6298652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2137868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382365028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ICICIBANK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560.6501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541.6228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551.6485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551.0852969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8226127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4032694382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INDUSINDBK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502.0213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487.0834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494.9502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494.4160714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2351701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1425543719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INFOSYSTCH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28-06-2011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3385.575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3255.227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3324.23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3318.868107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1031209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1559005658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30-06-2011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1726.035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1689.749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1707.813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1708.067105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4499999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2101473372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IOC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324.7528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313.3697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319.2281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318.5916117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3188797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2728450661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ITC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426.5759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414.1924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420.58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420.2193591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7174411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3465793860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JSWSTEEL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19-09-2005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685.5657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658.924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672.6161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672.0172222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2756790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2925335258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JSWSTL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24-03-2005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15-09-2005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308.7332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297.4742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303.6303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301.692623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284403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24451971"/>
                  </a:ext>
                </a:extLst>
              </a:tr>
              <a:tr h="3215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KOTAKBANK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22-04-2003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773.1753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748.2172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761.3345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760.8063811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1419643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7" marR="5137" marT="5137" marB="0" anchor="b"/>
                </a:tc>
                <a:extLst>
                  <a:ext uri="{0D108BD9-81ED-4DB2-BD59-A6C34878D82A}">
                    <a16:rowId xmlns:a16="http://schemas.microsoft.com/office/drawing/2014/main" val="5521368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B148E4-3397-0C8F-CB7D-DC52CEA9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95374"/>
              </p:ext>
            </p:extLst>
          </p:nvPr>
        </p:nvGraphicFramePr>
        <p:xfrm>
          <a:off x="588090" y="4940153"/>
          <a:ext cx="11064841" cy="150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79">
                  <a:extLst>
                    <a:ext uri="{9D8B030D-6E8A-4147-A177-3AD203B41FA5}">
                      <a16:colId xmlns:a16="http://schemas.microsoft.com/office/drawing/2014/main" val="3157296995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3643253388"/>
                    </a:ext>
                  </a:extLst>
                </a:gridCol>
                <a:gridCol w="1572572">
                  <a:extLst>
                    <a:ext uri="{9D8B030D-6E8A-4147-A177-3AD203B41FA5}">
                      <a16:colId xmlns:a16="http://schemas.microsoft.com/office/drawing/2014/main" val="668097338"/>
                    </a:ext>
                  </a:extLst>
                </a:gridCol>
                <a:gridCol w="1591518">
                  <a:extLst>
                    <a:ext uri="{9D8B030D-6E8A-4147-A177-3AD203B41FA5}">
                      <a16:colId xmlns:a16="http://schemas.microsoft.com/office/drawing/2014/main" val="1205985082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1925647925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3348950874"/>
                    </a:ext>
                  </a:extLst>
                </a:gridCol>
                <a:gridCol w="966279">
                  <a:extLst>
                    <a:ext uri="{9D8B030D-6E8A-4147-A177-3AD203B41FA5}">
                      <a16:colId xmlns:a16="http://schemas.microsoft.com/office/drawing/2014/main" val="4214107619"/>
                    </a:ext>
                  </a:extLst>
                </a:gridCol>
                <a:gridCol w="1534678">
                  <a:extLst>
                    <a:ext uri="{9D8B030D-6E8A-4147-A177-3AD203B41FA5}">
                      <a16:colId xmlns:a16="http://schemas.microsoft.com/office/drawing/2014/main" val="3040444009"/>
                    </a:ext>
                  </a:extLst>
                </a:gridCol>
                <a:gridCol w="1534678">
                  <a:extLst>
                    <a:ext uri="{9D8B030D-6E8A-4147-A177-3AD203B41FA5}">
                      <a16:colId xmlns:a16="http://schemas.microsoft.com/office/drawing/2014/main" val="186795118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KOTAKMAH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17-04-2003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128.4604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121.305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125.0422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124.3666667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71892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32584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24-06-2004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1559.233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1511.621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1536.807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1534.489111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1916940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346849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M&amp;M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698.2531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675.9449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687.6044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686.9166352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1536971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02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MARUTI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10-07-2003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2963.549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2889.746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2928.497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2925.628841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1186985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978284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MUNDRAPORT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28-11-2007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16-01-2012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468.9821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445.9994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457.5925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456.2739237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783088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937795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NESTLEIND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11-01-2010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7606.558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7427.045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7519.996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7513.828378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54518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393502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NTPC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08-11-2004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153.2774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148.9175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151.21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151.0111818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7171459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3741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402410-BB80-0B77-C160-96E57EFDA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64571"/>
              </p:ext>
            </p:extLst>
          </p:nvPr>
        </p:nvGraphicFramePr>
        <p:xfrm>
          <a:off x="697557" y="390799"/>
          <a:ext cx="10796885" cy="4644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879">
                  <a:extLst>
                    <a:ext uri="{9D8B030D-6E8A-4147-A177-3AD203B41FA5}">
                      <a16:colId xmlns:a16="http://schemas.microsoft.com/office/drawing/2014/main" val="4063074625"/>
                    </a:ext>
                  </a:extLst>
                </a:gridCol>
                <a:gridCol w="942879">
                  <a:extLst>
                    <a:ext uri="{9D8B030D-6E8A-4147-A177-3AD203B41FA5}">
                      <a16:colId xmlns:a16="http://schemas.microsoft.com/office/drawing/2014/main" val="2057415260"/>
                    </a:ext>
                  </a:extLst>
                </a:gridCol>
                <a:gridCol w="1534488">
                  <a:extLst>
                    <a:ext uri="{9D8B030D-6E8A-4147-A177-3AD203B41FA5}">
                      <a16:colId xmlns:a16="http://schemas.microsoft.com/office/drawing/2014/main" val="1907552112"/>
                    </a:ext>
                  </a:extLst>
                </a:gridCol>
                <a:gridCol w="1552976">
                  <a:extLst>
                    <a:ext uri="{9D8B030D-6E8A-4147-A177-3AD203B41FA5}">
                      <a16:colId xmlns:a16="http://schemas.microsoft.com/office/drawing/2014/main" val="4170045274"/>
                    </a:ext>
                  </a:extLst>
                </a:gridCol>
                <a:gridCol w="942879">
                  <a:extLst>
                    <a:ext uri="{9D8B030D-6E8A-4147-A177-3AD203B41FA5}">
                      <a16:colId xmlns:a16="http://schemas.microsoft.com/office/drawing/2014/main" val="2603666372"/>
                    </a:ext>
                  </a:extLst>
                </a:gridCol>
                <a:gridCol w="942879">
                  <a:extLst>
                    <a:ext uri="{9D8B030D-6E8A-4147-A177-3AD203B41FA5}">
                      <a16:colId xmlns:a16="http://schemas.microsoft.com/office/drawing/2014/main" val="3769116272"/>
                    </a:ext>
                  </a:extLst>
                </a:gridCol>
                <a:gridCol w="942879">
                  <a:extLst>
                    <a:ext uri="{9D8B030D-6E8A-4147-A177-3AD203B41FA5}">
                      <a16:colId xmlns:a16="http://schemas.microsoft.com/office/drawing/2014/main" val="54339126"/>
                    </a:ext>
                  </a:extLst>
                </a:gridCol>
                <a:gridCol w="1497513">
                  <a:extLst>
                    <a:ext uri="{9D8B030D-6E8A-4147-A177-3AD203B41FA5}">
                      <a16:colId xmlns:a16="http://schemas.microsoft.com/office/drawing/2014/main" val="1087772328"/>
                    </a:ext>
                  </a:extLst>
                </a:gridCol>
                <a:gridCol w="1497513">
                  <a:extLst>
                    <a:ext uri="{9D8B030D-6E8A-4147-A177-3AD203B41FA5}">
                      <a16:colId xmlns:a16="http://schemas.microsoft.com/office/drawing/2014/main" val="288450293"/>
                    </a:ext>
                  </a:extLst>
                </a:gridCol>
              </a:tblGrid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ONGC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500.236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482.8109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491.9689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491.1905372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4628243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258720873"/>
                  </a:ext>
                </a:extLst>
              </a:tr>
              <a:tr h="315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POWERGRID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08-10-2007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143.3526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139.4851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141.5126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141.3942972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5877608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667729933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RELIANCE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1026.97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997.0301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1012.748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1011.460028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5583239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4161189323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SBIN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982.2408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951.0337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967.3199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966.0316871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10040746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4195668371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SESAGOA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03-10-2013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626.5037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595.2628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611.3481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610.0773151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1811309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2149416256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SHREECEM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6675.712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6460.045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6569.818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6567.113925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25073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2131980301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SSLT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07-10-2013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06-05-2015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227.6669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219.7797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223.8886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223.6594315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5990515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1064574128"/>
                  </a:ext>
                </a:extLst>
              </a:tr>
              <a:tr h="315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SUNPHARMA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760.801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734.0826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747.8936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747.1020641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2227670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407484509"/>
                  </a:ext>
                </a:extLst>
              </a:tr>
              <a:tr h="315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TATAMOTORS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29-12-2003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479.2357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462.3005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471.3493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470.5685439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12474943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170248635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TATASTEEL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18-10-2005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485.5735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468.2451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477.3785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476.6129351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6976383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683834569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TCS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26-08-2004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1716.007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1673.754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1695.714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1694.542327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1673030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388637239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29-08-2006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899.273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869.4165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884.4997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883.4286461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1590282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1101782251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TELCO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24-12-2003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149.3041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142.9449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146.2899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145.9114228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1814758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283866844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TISCO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14-10-2005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214.5016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206.7493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210.8214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210.2884113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4021414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916691178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TITAN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723.4197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696.5345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710.0962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709.5888878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1172813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986729352"/>
                  </a:ext>
                </a:extLst>
              </a:tr>
              <a:tr h="315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ULTRACEMCO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25-08-2004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2182.654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2121.781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2153.064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2151.383378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246074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2707483943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UNIPHOS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27-01-2004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22-10-2013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289.2015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276.7207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283.0034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282.6991557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792939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962881717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UPL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570.3121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552.3051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561.5667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561.1095854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2868692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3066972199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UTIBANK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167.3054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159.594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163.7569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163.1975929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288041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588624263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VEDL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08-05-2015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186.613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180.0813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183.5524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183.2699527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15648407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999915106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WIPRO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772.1105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737.7766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756.4292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754.1034873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2236544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704911028"/>
                  </a:ext>
                </a:extLst>
              </a:tr>
              <a:tr h="17164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ZEEL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01-03-2007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303.2144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292.1878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297.9474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297.5352237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4903342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9" marR="5039" marT="5039" marB="0" anchor="b"/>
                </a:tc>
                <a:extLst>
                  <a:ext uri="{0D108BD9-81ED-4DB2-BD59-A6C34878D82A}">
                    <a16:rowId xmlns:a16="http://schemas.microsoft.com/office/drawing/2014/main" val="122163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83770" y="1"/>
            <a:ext cx="340823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83770" y="33767"/>
            <a:ext cx="3408229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5534" y="88330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530791" y="3235189"/>
            <a:ext cx="38862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CRUDE STOCK PERFORMANCE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ESTIMATION.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873514" y="2895498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112498" y="468087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10128596" y="1296993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pic>
        <p:nvPicPr>
          <p:cNvPr id="117" name="Picture 116" descr="This image is an icon of a human being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7" y="3346008"/>
            <a:ext cx="231766" cy="263774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5BD0A8-E0A0-AF4F-3CA2-CF1EA9CC0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18076"/>
              </p:ext>
            </p:extLst>
          </p:nvPr>
        </p:nvGraphicFramePr>
        <p:xfrm>
          <a:off x="144432" y="0"/>
          <a:ext cx="8499696" cy="68942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48132">
                  <a:extLst>
                    <a:ext uri="{9D8B030D-6E8A-4147-A177-3AD203B41FA5}">
                      <a16:colId xmlns:a16="http://schemas.microsoft.com/office/drawing/2014/main" val="3938309544"/>
                    </a:ext>
                  </a:extLst>
                </a:gridCol>
                <a:gridCol w="1510931">
                  <a:extLst>
                    <a:ext uri="{9D8B030D-6E8A-4147-A177-3AD203B41FA5}">
                      <a16:colId xmlns:a16="http://schemas.microsoft.com/office/drawing/2014/main" val="463313504"/>
                    </a:ext>
                  </a:extLst>
                </a:gridCol>
                <a:gridCol w="2713808">
                  <a:extLst>
                    <a:ext uri="{9D8B030D-6E8A-4147-A177-3AD203B41FA5}">
                      <a16:colId xmlns:a16="http://schemas.microsoft.com/office/drawing/2014/main" val="1747718726"/>
                    </a:ext>
                  </a:extLst>
                </a:gridCol>
                <a:gridCol w="974377">
                  <a:extLst>
                    <a:ext uri="{9D8B030D-6E8A-4147-A177-3AD203B41FA5}">
                      <a16:colId xmlns:a16="http://schemas.microsoft.com/office/drawing/2014/main" val="3606047203"/>
                    </a:ext>
                  </a:extLst>
                </a:gridCol>
                <a:gridCol w="1305563">
                  <a:extLst>
                    <a:ext uri="{9D8B030D-6E8A-4147-A177-3AD203B41FA5}">
                      <a16:colId xmlns:a16="http://schemas.microsoft.com/office/drawing/2014/main" val="3305486"/>
                    </a:ext>
                  </a:extLst>
                </a:gridCol>
                <a:gridCol w="1246885">
                  <a:extLst>
                    <a:ext uri="{9D8B030D-6E8A-4147-A177-3AD203B41FA5}">
                      <a16:colId xmlns:a16="http://schemas.microsoft.com/office/drawing/2014/main" val="2114676128"/>
                    </a:ext>
                  </a:extLst>
                </a:gridCol>
              </a:tblGrid>
              <a:tr h="11760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Name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Vol. Change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Open Change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From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22809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INFOSYSTCH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-504663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13929.95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28-06-2011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8758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WIPRO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-29111179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2450.65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61575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HINDLEVER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-1405376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2183.3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18-07-2007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3150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-6936947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1539.75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30-06-2011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0208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SUNPHARMA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-10868479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410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MUNDRAPORT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2520648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852.5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28-11-2007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16-01-2012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07353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HINDALC0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-1043144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738.75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5515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HCLTECH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-10576814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775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CIPLA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-6429522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636.25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12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ITC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-15783020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510.1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870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UNIPHOS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-2248920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413.5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27-01-2004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22-10-2013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63044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COALINDIA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4530223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215.6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05-11-2010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3114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IOC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-29791298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94778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TATAMOTORS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-33995716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142.8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29-12-2003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54760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KOTAKMAH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54175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17-04-2003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6520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ONGC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-81340364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97.35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94300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JSWSTL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855174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95.85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24-03-2005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15-09-2005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5657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ZEEL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-9650903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01-03-2007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011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BPCL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-16828650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-19.75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9297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NTPC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53544084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-25.45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08-11-2004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00450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VEDL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-19211963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-35.05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08-05-2015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02121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SSLT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-876383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-37.5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07-10-2013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06-05-2015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2038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-21251381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-63.6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3696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SESAGOA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-13537679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-64.05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03-10-2013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06672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SBIN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-49337099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-109.8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5422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POWERGRID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61748234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-113.75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08-10-2007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6122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AXISBANK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-21673500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-158.95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9569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BHARTIARTL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-7509021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-178.5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20-06-2006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1183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TELCO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-1969301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24-12-2003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6716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HINDALCO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-16385985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-220.3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1519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TISCO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-4060378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-227.5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14-10-2005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92038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M&amp;M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-4428678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-278.8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23673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BHARTI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2848184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-304.85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19-02-2002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16-06-2006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18606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JSWSTEEL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-36072182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-404.6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19-09-2005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6474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800008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-418.8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29-08-2006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47085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UPL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-959645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-456.8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24-10-2013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30-04-2021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" marR="3452" marT="34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4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FBBFF001-1256-4ECF-9A24-EB14D0E88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54830"/>
              </p:ext>
            </p:extLst>
          </p:nvPr>
        </p:nvGraphicFramePr>
        <p:xfrm>
          <a:off x="461074" y="667893"/>
          <a:ext cx="6588743" cy="5248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853">
                  <a:extLst>
                    <a:ext uri="{9D8B030D-6E8A-4147-A177-3AD203B41FA5}">
                      <a16:colId xmlns:a16="http://schemas.microsoft.com/office/drawing/2014/main" val="2229621262"/>
                    </a:ext>
                  </a:extLst>
                </a:gridCol>
                <a:gridCol w="1096350">
                  <a:extLst>
                    <a:ext uri="{9D8B030D-6E8A-4147-A177-3AD203B41FA5}">
                      <a16:colId xmlns:a16="http://schemas.microsoft.com/office/drawing/2014/main" val="422896938"/>
                    </a:ext>
                  </a:extLst>
                </a:gridCol>
                <a:gridCol w="1969172">
                  <a:extLst>
                    <a:ext uri="{9D8B030D-6E8A-4147-A177-3AD203B41FA5}">
                      <a16:colId xmlns:a16="http://schemas.microsoft.com/office/drawing/2014/main" val="1552876481"/>
                    </a:ext>
                  </a:extLst>
                </a:gridCol>
                <a:gridCol w="1128282">
                  <a:extLst>
                    <a:ext uri="{9D8B030D-6E8A-4147-A177-3AD203B41FA5}">
                      <a16:colId xmlns:a16="http://schemas.microsoft.com/office/drawing/2014/main" val="3854988470"/>
                    </a:ext>
                  </a:extLst>
                </a:gridCol>
                <a:gridCol w="947331">
                  <a:extLst>
                    <a:ext uri="{9D8B030D-6E8A-4147-A177-3AD203B41FA5}">
                      <a16:colId xmlns:a16="http://schemas.microsoft.com/office/drawing/2014/main" val="671809478"/>
                    </a:ext>
                  </a:extLst>
                </a:gridCol>
                <a:gridCol w="904755">
                  <a:extLst>
                    <a:ext uri="{9D8B030D-6E8A-4147-A177-3AD203B41FA5}">
                      <a16:colId xmlns:a16="http://schemas.microsoft.com/office/drawing/2014/main" val="357562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ICICIBANK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-23356994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-537.05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8242435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HEROHONDA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-211090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05-08-2011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16456985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UTIBANK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13197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14-08-2007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04771751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ADANIPORTS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-10964738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-601.9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17-01-2012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93654025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TATASTEEL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-24721651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-637.15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18-10-2005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85047098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-1054518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-720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24-06-2004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07791063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BAJAUTOFIN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-48183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-722.35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28-09-2010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54522631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INDUSINDBK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-7118762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-897.15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29832490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GRASIM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-3135561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-904.5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34680462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HEROMOTOCO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-207963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-1043.8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09-08-2011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5023727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HDFCBANK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-17447741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-1263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414330408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TITAN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-3665099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0065103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KOTAKBANK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-2616372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-1624.7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22-04-2003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5917441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RELIANCE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336904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-1750.1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45114706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TCS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1983095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26-08-2004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72716932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HDFC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-5769344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-2186.1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13711336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HINDUNILVR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-1332548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-2212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20-07-2007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89108362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ASIANPAINT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-1380089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29595126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EICHERMOT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-597157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-2390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7538820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BRITANNIA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-428052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-2750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81722060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BAJAJ-AUTO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410790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-3180.3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27-05-2008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60818537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DRREDDY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-1249808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-3550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13891647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BAJFINANCE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-4107538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30-09-2010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0433338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ULTRACEMCO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2318986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-6118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25-08-2004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4659856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MARUTI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9614182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-6370.1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10-07-2003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6953353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BAJAJFINSV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3513789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-10495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27-05-2008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73888103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NESTLEIND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-96958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-14099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11-01-2010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30-04-2021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24082179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SHREECEM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-8622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-28274.4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04-01-2000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30-04-2021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2" marR="4562" marT="4562" marB="0" anchor="b"/>
                </a:tc>
                <a:extLst>
                  <a:ext uri="{0D108BD9-81ED-4DB2-BD59-A6C34878D82A}">
                    <a16:rowId xmlns:a16="http://schemas.microsoft.com/office/drawing/2014/main" val="321714786"/>
                  </a:ext>
                </a:extLst>
              </a:tr>
            </a:tbl>
          </a:graphicData>
        </a:graphic>
      </p:graphicFrame>
      <p:sp>
        <p:nvSpPr>
          <p:cNvPr id="225" name="TextBox 224">
            <a:extLst>
              <a:ext uri="{FF2B5EF4-FFF2-40B4-BE49-F238E27FC236}">
                <a16:creationId xmlns:a16="http://schemas.microsoft.com/office/drawing/2014/main" id="{A3C729F8-1740-25E1-1F92-3253DDEA1A6D}"/>
              </a:ext>
            </a:extLst>
          </p:cNvPr>
          <p:cNvSpPr txBox="1"/>
          <p:nvPr/>
        </p:nvSpPr>
        <p:spPr>
          <a:xfrm>
            <a:off x="7376160" y="755904"/>
            <a:ext cx="4354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change in values of Open in the stipulated time period , the stocks have been ranked from best to worst performing stocks.</a:t>
            </a:r>
          </a:p>
          <a:p>
            <a:endParaRPr lang="en-US" dirty="0"/>
          </a:p>
          <a:p>
            <a:r>
              <a:rPr lang="en-US" dirty="0"/>
              <a:t>INFOSYS stock ranks the best in terms of such crude estimation </a:t>
            </a:r>
          </a:p>
          <a:p>
            <a:endParaRPr lang="en-US" dirty="0"/>
          </a:p>
          <a:p>
            <a:r>
              <a:rPr lang="en-US" dirty="0"/>
              <a:t>SHREECEM ranks the lowest in terms of such crude estimation , showing a dramatic change in values of open in the given time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394571"/>
            <a:ext cx="9443103" cy="45719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No significant increase after the massive drop in value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6138" y="4412356"/>
            <a:ext cx="13272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Remained similar 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526435" y="2851413"/>
            <a:ext cx="1006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Aug 25 ,2020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High – 21,844  INR</a:t>
            </a:r>
          </a:p>
          <a:p>
            <a:pPr algn="ctr"/>
            <a:r>
              <a:rPr lang="en-US" sz="1400" dirty="0"/>
              <a:t>Low- 21,480 INR</a:t>
            </a:r>
          </a:p>
          <a:p>
            <a:pPr algn="ctr"/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11492" y="3966191"/>
            <a:ext cx="9137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Aug 3 ,2020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8628" y="1489851"/>
            <a:ext cx="14794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Stable performance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65513" y="4412356"/>
            <a:ext cx="17132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DRASTIC VALUE 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59155" y="2851412"/>
            <a:ext cx="13260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3 DAY TIME SPAN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90017" y="3966191"/>
            <a:ext cx="3718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2020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High value plummets to 2387.25.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90774" y="1489851"/>
            <a:ext cx="23703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EICHERMOT VALUE PLUMMETS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418721" y="165381"/>
            <a:ext cx="73545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EICHERMOT PERFORMANCE ANALYSIS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Graphic 3" descr="Downward trend graph outline">
            <a:extLst>
              <a:ext uri="{FF2B5EF4-FFF2-40B4-BE49-F238E27FC236}">
                <a16:creationId xmlns:a16="http://schemas.microsoft.com/office/drawing/2014/main" id="{CF7425A9-96C4-7035-2152-AC672B0A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7077" y="2455344"/>
            <a:ext cx="1850947" cy="18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company has fixed August 25, 2020 as record date for the stock split.</a:t>
            </a:r>
          </a:p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company announced, on May 25, its stock split plan to make the stock more affordable for the small retail investors and increase liquidity.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Hence , the value of the stock dropped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892" y="653583"/>
            <a:ext cx="30016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WHY DID EICHERMOT DROP?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104</TotalTime>
  <Words>1482</Words>
  <Application>Microsoft Office PowerPoint</Application>
  <PresentationFormat>Widescreen</PresentationFormat>
  <Paragraphs>1047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open sans</vt:lpstr>
      <vt:lpstr>Segoe UI Light</vt:lpstr>
      <vt:lpstr>Office Theme</vt:lpstr>
      <vt:lpstr>Slide 1</vt:lpstr>
      <vt:lpstr>Slide 2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 S ABISHEK</dc:creator>
  <cp:lastModifiedBy>K S ABISHEK</cp:lastModifiedBy>
  <cp:revision>4</cp:revision>
  <dcterms:created xsi:type="dcterms:W3CDTF">2023-01-25T19:41:23Z</dcterms:created>
  <dcterms:modified xsi:type="dcterms:W3CDTF">2023-01-26T10:39:56Z</dcterms:modified>
</cp:coreProperties>
</file>