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52" d="100"/>
          <a:sy n="52" d="100"/>
        </p:scale>
        <p:origin x="751" y="4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3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41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4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3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2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spot.com/article/2586-amd-rise-fall-renaissance/" TargetMode="External"/><Relationship Id="rId3" Type="http://schemas.openxmlformats.org/officeDocument/2006/relationships/hyperlink" Target="https://www.macrotrends.net/stocks/charts/INTC/intel/revenue#:~:text=Intel%20annual%20revenue%20for%202022,a%208.2%25%20increase%20from%202019" TargetMode="External"/><Relationship Id="rId7" Type="http://schemas.openxmlformats.org/officeDocument/2006/relationships/hyperlink" Target="https://www.ineteconomics.org/perspectives/blog/how-intel-financialized-and-lost-leadership-in-semiconductor-fabric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ide.co/case-studies/intel-marketing-strategy/#:~:text=Intel%2C%20thus%2C%20carries%20out%20its,%2C%20attitudes%2C%20interests%2C%20etc" TargetMode="External"/><Relationship Id="rId5" Type="http://schemas.openxmlformats.org/officeDocument/2006/relationships/hyperlink" Target="https://www.forbes.com/sites/qai/2022/09/01/intel-stock-breakdown-how-does-intel-make-money-in-2022/?sh=24d74b495372" TargetMode="External"/><Relationship Id="rId10" Type="http://schemas.openxmlformats.org/officeDocument/2006/relationships/hyperlink" Target="https://www.cnbc.com/2022/11/22/how-amd-became-a-chip-giant-leapfrogged-intel-after-playing-catch-up.html" TargetMode="External"/><Relationship Id="rId4" Type="http://schemas.openxmlformats.org/officeDocument/2006/relationships/hyperlink" Target="https://seekingalpha.com/symbol/INTC/growth" TargetMode="External"/><Relationship Id="rId9" Type="http://schemas.openxmlformats.org/officeDocument/2006/relationships/hyperlink" Target="https://www.investopedia.com/ask/answers/120114/who-are-intels-intc-main-competitors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19" y="2225467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Tech stocks Report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44910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49E36B-4C1D-0C2A-7FF0-75FA8D9C238C}"/>
              </a:ext>
            </a:extLst>
          </p:cNvPr>
          <p:cNvSpPr txBox="1"/>
          <p:nvPr/>
        </p:nvSpPr>
        <p:spPr>
          <a:xfrm>
            <a:off x="725214" y="3429000"/>
            <a:ext cx="811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K.S.ABISHEK</a:t>
            </a:r>
          </a:p>
          <a:p>
            <a:r>
              <a:rPr lang="en-US" dirty="0">
                <a:solidFill>
                  <a:schemeClr val="bg1"/>
                </a:solidFill>
              </a:rPr>
              <a:t>SRI SAIRAM ENGINEERING COLLEGE</a:t>
            </a:r>
          </a:p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FEBRAUARY , 2023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D4DC2F-990F-AEF2-7B96-D75A44FD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3" y="855297"/>
            <a:ext cx="11735690" cy="3396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A6657-F100-AEB8-ECDF-1906E1F96EA9}"/>
              </a:ext>
            </a:extLst>
          </p:cNvPr>
          <p:cNvSpPr txBox="1"/>
          <p:nvPr/>
        </p:nvSpPr>
        <p:spPr>
          <a:xfrm>
            <a:off x="222783" y="4677103"/>
            <a:ext cx="11445766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Intel has an F grade in sector relative grading with a massive decrease of 20% in YoY revenue.</a:t>
            </a:r>
          </a:p>
        </p:txBody>
      </p:sp>
    </p:spTree>
    <p:extLst>
      <p:ext uri="{BB962C8B-B14F-4D97-AF65-F5344CB8AC3E}">
        <p14:creationId xmlns:p14="http://schemas.microsoft.com/office/powerpoint/2010/main" val="45793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Intel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DD5DB9-8912-ED43-1779-CC9028B97279}"/>
              </a:ext>
            </a:extLst>
          </p:cNvPr>
          <p:cNvSpPr txBox="1"/>
          <p:nvPr/>
        </p:nvSpPr>
        <p:spPr>
          <a:xfrm>
            <a:off x="515007" y="855297"/>
            <a:ext cx="109202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444444"/>
                </a:solidFill>
                <a:effectLst/>
              </a:rPr>
              <a:t>Intel revenue for the quarter ending December 31, 2022 was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$14.042B</a:t>
            </a:r>
            <a:r>
              <a:rPr lang="en-US" b="0" i="0" dirty="0">
                <a:solidFill>
                  <a:srgbClr val="444444"/>
                </a:solidFill>
                <a:effectLst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31.6% decline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year-over-year.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444444"/>
                </a:solidFill>
                <a:effectLst/>
              </a:rPr>
              <a:t>Intel revenue for the twelve months ending December 31, 2022 was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$63.054B</a:t>
            </a:r>
            <a:r>
              <a:rPr lang="en-US" b="0" i="0" dirty="0">
                <a:solidFill>
                  <a:srgbClr val="444444"/>
                </a:solidFill>
                <a:effectLst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20.21% decline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year-over-year.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444444"/>
                </a:solidFill>
                <a:effectLst/>
              </a:rPr>
              <a:t>Intel annual revenue for 2022 was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$63.054B</a:t>
            </a:r>
            <a:r>
              <a:rPr lang="en-US" b="0" i="0" dirty="0">
                <a:solidFill>
                  <a:srgbClr val="444444"/>
                </a:solidFill>
                <a:effectLst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20.21% decline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from 2021.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444444"/>
                </a:solidFill>
                <a:effectLst/>
              </a:rPr>
              <a:t>Intel annual revenue for 2021 was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$79.024B</a:t>
            </a:r>
            <a:r>
              <a:rPr lang="en-US" b="0" i="0" dirty="0">
                <a:solidFill>
                  <a:srgbClr val="444444"/>
                </a:solidFill>
                <a:effectLst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1.49% increase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from 2020.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444444"/>
                </a:solidFill>
                <a:effectLst/>
              </a:rPr>
              <a:t>Intel annual revenue for 2020 was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$77.867B</a:t>
            </a:r>
            <a:r>
              <a:rPr lang="en-US" b="0" i="0" dirty="0">
                <a:solidFill>
                  <a:srgbClr val="444444"/>
                </a:solidFill>
                <a:effectLst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</a:rPr>
              <a:t>8.2% increase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from 2019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444444"/>
                </a:solidFill>
                <a:effectLst/>
              </a:rPr>
              <a:t>Intel annual revenue for 2019 was 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$71.965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B and in 2018 was at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$70.848B</a:t>
            </a:r>
            <a:endParaRPr lang="en-US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400050" indent="-400050">
              <a:buFont typeface="+mj-lt"/>
              <a:buAutoNum type="romanUcPeriod"/>
            </a:pPr>
            <a:endParaRPr lang="en-IN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B40DCEB-D424-CB41-98B9-FB9D8E71A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47119"/>
              </p:ext>
            </p:extLst>
          </p:nvPr>
        </p:nvGraphicFramePr>
        <p:xfrm>
          <a:off x="756745" y="3962400"/>
          <a:ext cx="8127999" cy="271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4862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3870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2492913"/>
                    </a:ext>
                  </a:extLst>
                </a:gridCol>
              </a:tblGrid>
              <a:tr h="481424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04647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$70.848B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3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$71.965</a:t>
                      </a:r>
                      <a:r>
                        <a:rPr lang="en-US" dirty="0">
                          <a:solidFill>
                            <a:srgbClr val="444444"/>
                          </a:solidFill>
                          <a:latin typeface="Roboto" panose="02000000000000000000" pitchFamily="2" charset="0"/>
                        </a:rPr>
                        <a:t>B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1.57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0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444444"/>
                          </a:solidFill>
                          <a:effectLst/>
                        </a:rPr>
                        <a:t>$77.867B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444444"/>
                          </a:solidFill>
                          <a:effectLst/>
                        </a:rPr>
                        <a:t>$79.024B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444444"/>
                          </a:solidFill>
                          <a:effectLst/>
                        </a:rPr>
                        <a:t>$63.054B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-20.209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5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EA6657-F100-AEB8-ECDF-1906E1F96EA9}"/>
              </a:ext>
            </a:extLst>
          </p:cNvPr>
          <p:cNvSpPr txBox="1"/>
          <p:nvPr/>
        </p:nvSpPr>
        <p:spPr>
          <a:xfrm>
            <a:off x="746234" y="751374"/>
            <a:ext cx="11445766" cy="534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</a:rPr>
              <a:t>Intel income statement breakdown</a:t>
            </a:r>
          </a:p>
          <a:p>
            <a:pPr algn="l"/>
            <a:endParaRPr lang="en-US" sz="2400" b="1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Intel has six different operating units under its main business structure. They include: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Client Computing Group (CCG)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Datacenter and AI Group (DCAI)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Network and Edge Group (NEX)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Accelerated Computing Systems and Graphics Group (AXG)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Intel Foundry Services (IFS)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Mobileye (MBLY)</a:t>
            </a:r>
          </a:p>
          <a:p>
            <a:pPr marL="400050" indent="-400050" algn="l">
              <a:buFont typeface="+mj-lt"/>
              <a:buAutoNum type="romanUcPeriod"/>
            </a:pPr>
            <a:endParaRPr lang="en-US" dirty="0">
              <a:solidFill>
                <a:srgbClr val="333333"/>
              </a:solidFill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For the year 2021, Intel’s sales and revenue totaled $79.02 billion. This represented 1.49% sales growth—a drop from 8.2% in 2020. The cost of goods sold for 2021 was $35.42 billion, a slight increase over $34.46 billion in 2021.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Intel’s gross income for 2021 was $43.81 billion, representing a 0.47% increase from 2020. Intel's net income for 2021 was $19.87 billion, representing a 4.93% decrease from 2020's net income of $20.98 billion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400050" indent="-400050" algn="l">
              <a:buFont typeface="+mj-lt"/>
              <a:buAutoNum type="romanUcPeriod"/>
            </a:pPr>
            <a:endParaRPr lang="en-US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4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EA6657-F100-AEB8-ECDF-1906E1F96EA9}"/>
              </a:ext>
            </a:extLst>
          </p:cNvPr>
          <p:cNvSpPr txBox="1"/>
          <p:nvPr/>
        </p:nvSpPr>
        <p:spPr>
          <a:xfrm>
            <a:off x="746234" y="751374"/>
            <a:ext cx="11445766" cy="655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</a:rPr>
              <a:t>REF: IIDE.CO RESEARCH PAPER </a:t>
            </a:r>
          </a:p>
          <a:p>
            <a:pPr algn="l"/>
            <a:endParaRPr lang="en-US" dirty="0">
              <a:solidFill>
                <a:srgbClr val="33333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</a:rPr>
              <a:t>When it comes down in figuring out a company’s losses, a SWOT analysis helps. </a:t>
            </a:r>
          </a:p>
          <a:p>
            <a:pPr>
              <a:lnSpc>
                <a:spcPct val="150000"/>
              </a:lnSpc>
            </a:pPr>
            <a:r>
              <a:rPr lang="en-US" i="0" dirty="0" err="1">
                <a:solidFill>
                  <a:srgbClr val="333333"/>
                </a:solidFill>
                <a:effectLst/>
              </a:rPr>
              <a:t>Mr:</a:t>
            </a:r>
            <a:r>
              <a:rPr lang="en-US" dirty="0" err="1">
                <a:solidFill>
                  <a:srgbClr val="333333"/>
                </a:solidFill>
              </a:rPr>
              <a:t>Aaditya</a:t>
            </a:r>
            <a:r>
              <a:rPr lang="en-US" dirty="0">
                <a:solidFill>
                  <a:srgbClr val="333333"/>
                </a:solidFill>
              </a:rPr>
              <a:t> Shastri’s paper on </a:t>
            </a:r>
            <a:r>
              <a:rPr lang="en-IN" b="1" i="0" dirty="0">
                <a:solidFill>
                  <a:srgbClr val="656565"/>
                </a:solidFill>
                <a:effectLst/>
                <a:latin typeface="sfpro-medium"/>
              </a:rPr>
              <a:t>Intel’s Marketing Strategy &amp; SWOT Analysis gives some important weaknesses of INTEL CORPORATION.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rgbClr val="656565"/>
              </a:solidFill>
              <a:latin typeface="sfpro-medium"/>
            </a:endParaRPr>
          </a:p>
          <a:p>
            <a:pPr marL="514350" indent="-514350" algn="l" fontAlgn="base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222222"/>
                </a:solidFill>
                <a:effectLst/>
              </a:rPr>
              <a:t>Overproduction</a:t>
            </a:r>
          </a:p>
          <a:p>
            <a:pPr marL="514350" indent="-514350" algn="l" fontAlgn="base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222222"/>
                </a:solidFill>
                <a:effectLst/>
              </a:rPr>
              <a:t>Business diversification is limited.</a:t>
            </a:r>
          </a:p>
          <a:p>
            <a:pPr marL="514350" indent="-514350" algn="l" fontAlgn="base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222222"/>
                </a:solidFill>
                <a:effectLst/>
              </a:rPr>
              <a:t>Minor presence in the smartphone industry</a:t>
            </a:r>
          </a:p>
          <a:p>
            <a:pPr marL="514350" indent="-514350" algn="l" fontAlgn="base">
              <a:lnSpc>
                <a:spcPct val="150000"/>
              </a:lnSpc>
              <a:buFont typeface="+mj-lt"/>
              <a:buAutoNum type="romanUcPeriod"/>
            </a:pPr>
            <a:r>
              <a:rPr lang="en-US" b="0" i="0" dirty="0">
                <a:solidFill>
                  <a:srgbClr val="222222"/>
                </a:solidFill>
                <a:effectLst/>
              </a:rPr>
              <a:t>Dependence on Windows-based computers</a:t>
            </a:r>
          </a:p>
          <a:p>
            <a:pPr algn="l" fontAlgn="base">
              <a:lnSpc>
                <a:spcPct val="150000"/>
              </a:lnSpc>
            </a:pPr>
            <a:endParaRPr lang="en-US" dirty="0">
              <a:solidFill>
                <a:srgbClr val="222222"/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</a:rPr>
              <a:t>I shall further elaborate on each of these points wherever possible</a:t>
            </a:r>
          </a:p>
          <a:p>
            <a:endParaRPr lang="en-IN" sz="2400" b="1" i="0" dirty="0">
              <a:solidFill>
                <a:srgbClr val="656565"/>
              </a:solidFill>
              <a:effectLst/>
              <a:latin typeface="sfpro-medium"/>
            </a:endParaRPr>
          </a:p>
          <a:p>
            <a:pPr algn="l"/>
            <a:endParaRPr lang="en-US" sz="2400" i="0" dirty="0">
              <a:solidFill>
                <a:srgbClr val="333333"/>
              </a:solidFill>
              <a:effectLst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400050" indent="-400050" algn="l">
              <a:buFont typeface="+mj-lt"/>
              <a:buAutoNum type="romanUcPeriod"/>
            </a:pPr>
            <a:endParaRPr lang="en-US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0C449-CCE7-EAD6-DC91-069A0CCDBB17}"/>
              </a:ext>
            </a:extLst>
          </p:cNvPr>
          <p:cNvSpPr txBox="1"/>
          <p:nvPr/>
        </p:nvSpPr>
        <p:spPr>
          <a:xfrm>
            <a:off x="872359" y="1378698"/>
            <a:ext cx="1057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22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EA6657-F100-AEB8-ECDF-1906E1F96EA9}"/>
              </a:ext>
            </a:extLst>
          </p:cNvPr>
          <p:cNvSpPr txBox="1"/>
          <p:nvPr/>
        </p:nvSpPr>
        <p:spPr>
          <a:xfrm>
            <a:off x="746234" y="751374"/>
            <a:ext cx="11445766" cy="534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INTEL FACES COMPETITON FROM COMPETITORS</a:t>
            </a:r>
          </a:p>
          <a:p>
            <a:pPr algn="l"/>
            <a:endParaRPr lang="en-US" sz="2400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Intel’s competitor , AMD rose to new heights by entering into new sectors. Jay Goldberg’s (  SC consultant at  D2D advisory )statement hints at lack of manufacturing innovations </a:t>
            </a:r>
            <a:r>
              <a:rPr lang="en-US" dirty="0">
                <a:solidFill>
                  <a:srgbClr val="333333"/>
                </a:solidFill>
              </a:rPr>
              <a:t>at Intel.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dirty="0">
                <a:solidFill>
                  <a:srgbClr val="333333"/>
                </a:solidFill>
              </a:rPr>
              <a:t>AMD’s performance has changed drastically in 10 years , according to Goldberg. This caused a massive increase in sales.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dirty="0">
                <a:solidFill>
                  <a:srgbClr val="333333"/>
                </a:solidFill>
              </a:rPr>
              <a:t>Goldberg’s other statement hints at lack of agility at Intel. 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dirty="0">
                <a:solidFill>
                  <a:srgbClr val="333333"/>
                </a:solidFill>
              </a:rPr>
              <a:t>AMD’s ZEN range of processors seems to have saved it from bankruptcy , according to analysts.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dirty="0">
                <a:solidFill>
                  <a:srgbClr val="333333"/>
                </a:solidFill>
              </a:rPr>
              <a:t>Due to AMD’s extensive focus in the matters of improving performance , their finances took a turn and their revenue tripled between 2017 and 2021.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AMD’s CEO is credited with the company’s success. </a:t>
            </a:r>
          </a:p>
          <a:p>
            <a:pPr marL="400050" indent="-400050" algn="l">
              <a:buFont typeface="+mj-lt"/>
              <a:buAutoNum type="romanUcPeriod"/>
            </a:pPr>
            <a:endParaRPr lang="en-US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89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EA6657-F100-AEB8-ECDF-1906E1F96EA9}"/>
              </a:ext>
            </a:extLst>
          </p:cNvPr>
          <p:cNvSpPr txBox="1"/>
          <p:nvPr/>
        </p:nvSpPr>
        <p:spPr>
          <a:xfrm>
            <a:off x="746234" y="751374"/>
            <a:ext cx="11445766" cy="40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</a:rPr>
              <a:t>SUGGESTIONS</a:t>
            </a:r>
          </a:p>
          <a:p>
            <a:pPr algn="l"/>
            <a:endParaRPr lang="en-US" sz="2400" b="1" dirty="0">
              <a:solidFill>
                <a:srgbClr val="333333"/>
              </a:solidFill>
            </a:endParaRPr>
          </a:p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i="0" dirty="0">
                <a:solidFill>
                  <a:srgbClr val="333333"/>
                </a:solidFill>
                <a:effectLst/>
              </a:rPr>
              <a:t>Intel can focus on </a:t>
            </a:r>
            <a:r>
              <a:rPr lang="en-US" dirty="0">
                <a:solidFill>
                  <a:srgbClr val="333333"/>
                </a:solidFill>
              </a:rPr>
              <a:t>entering new sectors 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i="0" dirty="0">
                <a:solidFill>
                  <a:srgbClr val="333333"/>
                </a:solidFill>
                <a:effectLst/>
              </a:rPr>
              <a:t>Intel can focus on bringing innovations in manufacturing and catching up with the fast paced world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rgbClr val="333333"/>
                </a:solidFill>
              </a:rPr>
              <a:t>Intel can focus on expansion in different countries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UcPeriod"/>
            </a:pPr>
            <a:r>
              <a:rPr lang="en-US" i="0" dirty="0">
                <a:solidFill>
                  <a:srgbClr val="333333"/>
                </a:solidFill>
                <a:effectLst/>
              </a:rPr>
              <a:t>ARM chip use is on the rise . Intel can foc</a:t>
            </a:r>
            <a:r>
              <a:rPr lang="en-US" dirty="0">
                <a:solidFill>
                  <a:srgbClr val="333333"/>
                </a:solidFill>
              </a:rPr>
              <a:t>us on developing these to gain advantage of NVIDIA and AMD.</a:t>
            </a:r>
          </a:p>
          <a:p>
            <a:pPr marL="400050" indent="-400050" algn="l">
              <a:buFont typeface="+mj-lt"/>
              <a:buAutoNum type="romanUcPeriod"/>
            </a:pPr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endParaRPr lang="en-US" sz="2400" b="1" i="0" dirty="0">
              <a:solidFill>
                <a:srgbClr val="333333"/>
              </a:solidFill>
              <a:effectLst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400050" indent="-400050" algn="l">
              <a:buFont typeface="+mj-lt"/>
              <a:buAutoNum type="romanUcPeriod"/>
            </a:pPr>
            <a:endParaRPr lang="en-US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69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EA6657-F100-AEB8-ECDF-1906E1F96EA9}"/>
              </a:ext>
            </a:extLst>
          </p:cNvPr>
          <p:cNvSpPr txBox="1"/>
          <p:nvPr/>
        </p:nvSpPr>
        <p:spPr>
          <a:xfrm>
            <a:off x="746234" y="751374"/>
            <a:ext cx="11445766" cy="479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</a:rPr>
              <a:t>REFERENCES</a:t>
            </a:r>
          </a:p>
          <a:p>
            <a:pPr algn="l"/>
            <a:endParaRPr lang="en-US" sz="2400" b="1" i="0" dirty="0">
              <a:solidFill>
                <a:srgbClr val="333333"/>
              </a:solidFill>
              <a:effectLst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effectLst/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https://www.macrotrends.net/stocks/charts/INTC/intel/revenue#:~:text=Intel%20annual%20revenue%20for%202022,a%208.2%25%20increase%20from%202019</a:t>
            </a:r>
            <a:r>
              <a:rPr lang="en-US" b="0" i="0" dirty="0">
                <a:effectLst/>
                <a:latin typeface="Georgia" panose="02040502050405020303" pitchFamily="18" charset="0"/>
              </a:rPr>
              <a:t>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https://seekingalpha.com/symbol/INTC/growth</a:t>
            </a:r>
            <a:endParaRPr lang="en-US" dirty="0">
              <a:latin typeface="Georgia" panose="02040502050405020303" pitchFamily="18" charset="0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https://www.forbes.com/sites/qai/2022/09/01/intel-stock-breakdown-how-does-intel-make-money-in-2022/?sh=24d74b495372</a:t>
            </a:r>
            <a:endParaRPr lang="en-US" b="0" i="0" dirty="0">
              <a:effectLst/>
              <a:latin typeface="Georgia" panose="02040502050405020303" pitchFamily="18" charset="0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https://iide.co/case-studies/intel-marketing-strategy/#:~:text=Intel%2C%20thus%2C%20carries%20out%20its,%2C%20attitudes%2C%20interests%2C%20etc</a:t>
            </a:r>
            <a:r>
              <a:rPr lang="en-US" b="0" i="0" dirty="0">
                <a:effectLst/>
              </a:rPr>
              <a:t>.</a:t>
            </a:r>
            <a:endParaRPr lang="en-US" dirty="0">
              <a:latin typeface="Georgia" panose="02040502050405020303" pitchFamily="18" charset="0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https://www.ineteconomics.org/perspectives/blog/how-intel-financialized-and-lost-leadership-in-semiconductor-fabrication</a:t>
            </a:r>
            <a:endParaRPr lang="en-US" b="0" i="0" dirty="0">
              <a:effectLst/>
              <a:latin typeface="Georgia" panose="02040502050405020303" pitchFamily="18" charset="0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https://www.techspot.com/article/2586-amd-rise-fall-renaissance/</a:t>
            </a:r>
            <a:endParaRPr lang="en-US" dirty="0">
              <a:latin typeface="Georgia" panose="02040502050405020303" pitchFamily="18" charset="0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https://www.investopedia.com/ask/answers/120114/who-are-intels-intc-main-competitors.asp</a:t>
            </a:r>
            <a:endParaRPr lang="en-US" b="0" i="0" dirty="0">
              <a:effectLst/>
              <a:latin typeface="Georgia" panose="02040502050405020303" pitchFamily="18" charset="0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en-US" b="0" i="0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https://www.cnbc.com/2022/11/22/how-amd-became-a-chip-giant-leapfrogged-intel-after-playing-catch-up.html</a:t>
            </a:r>
            <a:endParaRPr lang="en-US" b="0" i="0" dirty="0">
              <a:effectLst/>
            </a:endParaRPr>
          </a:p>
          <a:p>
            <a:pPr marL="400050" indent="-400050" algn="l">
              <a:buFont typeface="+mj-lt"/>
              <a:buAutoNum type="romanUcPeriod"/>
            </a:pPr>
            <a:endParaRPr lang="en-US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2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Structure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Report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Findings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226" y="344698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profile Overview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40783" y="334758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838764" y="3645566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7711417" y="3553300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1676" descr="Icon of check box. ">
            <a:extLst>
              <a:ext uri="{FF2B5EF4-FFF2-40B4-BE49-F238E27FC236}">
                <a16:creationId xmlns:a16="http://schemas.microsoft.com/office/drawing/2014/main" id="{1CD340E3-2E39-B66A-8119-A962C0CE9CA1}"/>
              </a:ext>
            </a:extLst>
          </p:cNvPr>
          <p:cNvSpPr>
            <a:spLocks noEditPoints="1"/>
          </p:cNvSpPr>
          <p:nvPr/>
        </p:nvSpPr>
        <p:spPr bwMode="auto">
          <a:xfrm>
            <a:off x="9614989" y="337088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670754-D368-505C-2CD0-3EF1FC874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508" y="34172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INTEL CASE STUDY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33891B-A0FC-C231-F698-A62D57DF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1419" y="334758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 descr="Icon of gears. ">
            <a:extLst>
              <a:ext uri="{FF2B5EF4-FFF2-40B4-BE49-F238E27FC236}">
                <a16:creationId xmlns:a16="http://schemas.microsoft.com/office/drawing/2014/main" id="{890B205F-EFB9-C9BA-FF5A-C4086DE40C9B}"/>
              </a:ext>
            </a:extLst>
          </p:cNvPr>
          <p:cNvGrpSpPr/>
          <p:nvPr/>
        </p:nvGrpSpPr>
        <p:grpSpPr>
          <a:xfrm>
            <a:off x="7367580" y="6100516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19" name="Freeform 4359">
              <a:extLst>
                <a:ext uri="{FF2B5EF4-FFF2-40B4-BE49-F238E27FC236}">
                  <a16:creationId xmlns:a16="http://schemas.microsoft.com/office/drawing/2014/main" id="{FF5EB080-35A5-493E-E4FF-9B2DFA3A2A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360">
              <a:extLst>
                <a:ext uri="{FF2B5EF4-FFF2-40B4-BE49-F238E27FC236}">
                  <a16:creationId xmlns:a16="http://schemas.microsoft.com/office/drawing/2014/main" id="{8D02DB89-DF9A-C153-4670-3FF32B39D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D03B44-C9E1-0325-E921-52ADCA12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59" y="509759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SUGGESTIONS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83F2F3-07CD-9781-19BD-9F33C539A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26331" y="495525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 descr="Icon of gears. ">
            <a:extLst>
              <a:ext uri="{FF2B5EF4-FFF2-40B4-BE49-F238E27FC236}">
                <a16:creationId xmlns:a16="http://schemas.microsoft.com/office/drawing/2014/main" id="{B31B1158-ECCE-09F5-0B6E-5A9A1A29CF68}"/>
              </a:ext>
            </a:extLst>
          </p:cNvPr>
          <p:cNvGrpSpPr/>
          <p:nvPr/>
        </p:nvGrpSpPr>
        <p:grpSpPr>
          <a:xfrm>
            <a:off x="4542539" y="525392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7" name="Freeform 4359">
              <a:extLst>
                <a:ext uri="{FF2B5EF4-FFF2-40B4-BE49-F238E27FC236}">
                  <a16:creationId xmlns:a16="http://schemas.microsoft.com/office/drawing/2014/main" id="{458C0323-6BF4-F5B0-EB96-9A9F5CE68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360">
              <a:extLst>
                <a:ext uri="{FF2B5EF4-FFF2-40B4-BE49-F238E27FC236}">
                  <a16:creationId xmlns:a16="http://schemas.microsoft.com/office/drawing/2014/main" id="{EA58F498-75BA-9DDF-9818-ADFEB61E2B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1676" descr="Icon of check box. ">
            <a:extLst>
              <a:ext uri="{FF2B5EF4-FFF2-40B4-BE49-F238E27FC236}">
                <a16:creationId xmlns:a16="http://schemas.microsoft.com/office/drawing/2014/main" id="{074C082B-B685-3F3C-36E3-E3BC5D806AEF}"/>
              </a:ext>
            </a:extLst>
          </p:cNvPr>
          <p:cNvSpPr>
            <a:spLocks noEditPoints="1"/>
          </p:cNvSpPr>
          <p:nvPr/>
        </p:nvSpPr>
        <p:spPr bwMode="auto">
          <a:xfrm>
            <a:off x="8043624" y="364556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1676" descr="Icon of check box. ">
            <a:extLst>
              <a:ext uri="{FF2B5EF4-FFF2-40B4-BE49-F238E27FC236}">
                <a16:creationId xmlns:a16="http://schemas.microsoft.com/office/drawing/2014/main" id="{5CF49A54-BFA2-97DA-8D1F-79656380B8A4}"/>
              </a:ext>
            </a:extLst>
          </p:cNvPr>
          <p:cNvSpPr>
            <a:spLocks noEditPoints="1"/>
          </p:cNvSpPr>
          <p:nvPr/>
        </p:nvSpPr>
        <p:spPr bwMode="auto">
          <a:xfrm>
            <a:off x="7907497" y="646013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1AD1A8-A9C1-1619-A44E-6C786402A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67580" y="507605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REFERENCES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5CBBFDA-DE34-BC9B-CD11-E69A1111A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97680" y="496386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Briefing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Timespans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Scripting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13 stocks of top tech companies have been analyzed from a dataset containing over 45,000+ rows of data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dataset contains around 13 years of data , beginning from 2010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upto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the final quarter of 2022.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Dataset contains 7 parameters –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6 numerical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 categorical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1  Date-Time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Python 3 was used to compute change in values of parameters over the years and to build profiling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Dashboard was created using Summary Sheet obtained from scripting and is hosted at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novypro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Profile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FA5A17C-45D0-264A-1310-4852EA3C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381"/>
            <a:ext cx="12192000" cy="3767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5B8BF-9105-559F-BCE2-2623610BE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6" y="3856138"/>
            <a:ext cx="11734800" cy="27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Parametric Statistics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3A37CD-499D-99A2-3A49-04A08411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62" y="592551"/>
            <a:ext cx="9802138" cy="3133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F71E2-DD2A-500E-D16A-596AFDA1D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862" y="3689525"/>
            <a:ext cx="9802138" cy="3114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4FE38-921E-3357-383F-11A6EB01B6CF}"/>
              </a:ext>
            </a:extLst>
          </p:cNvPr>
          <p:cNvSpPr txBox="1"/>
          <p:nvPr/>
        </p:nvSpPr>
        <p:spPr>
          <a:xfrm>
            <a:off x="228600" y="966097"/>
            <a:ext cx="181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93BA9-F150-68B6-1505-EBA06D0ACAD1}"/>
              </a:ext>
            </a:extLst>
          </p:cNvPr>
          <p:cNvSpPr txBox="1"/>
          <p:nvPr/>
        </p:nvSpPr>
        <p:spPr>
          <a:xfrm>
            <a:off x="228600" y="3861696"/>
            <a:ext cx="181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Parametric Statistics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9385ED-3121-5409-B686-A4E58960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58" y="3923960"/>
            <a:ext cx="9557850" cy="2934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B78CB-4103-C9C9-4681-735C85EF2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58" y="756410"/>
            <a:ext cx="9723342" cy="2934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2F417-8D46-44F0-6393-69620C7095D1}"/>
              </a:ext>
            </a:extLst>
          </p:cNvPr>
          <p:cNvSpPr txBox="1"/>
          <p:nvPr/>
        </p:nvSpPr>
        <p:spPr>
          <a:xfrm>
            <a:off x="228600" y="966097"/>
            <a:ext cx="181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2DBD1-63D9-A3B9-B489-6765ED371A74}"/>
              </a:ext>
            </a:extLst>
          </p:cNvPr>
          <p:cNvSpPr txBox="1"/>
          <p:nvPr/>
        </p:nvSpPr>
        <p:spPr>
          <a:xfrm>
            <a:off x="224750" y="4601926"/>
            <a:ext cx="181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Parametric Statistics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FF85F4-25D6-637B-DE1E-53D88EF9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06" y="3677570"/>
            <a:ext cx="9498394" cy="3180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5285D-3091-CAFC-EAE9-D4C6662E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006" y="855297"/>
            <a:ext cx="9726994" cy="291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AB9775-B944-2B25-0226-7C99B366C374}"/>
              </a:ext>
            </a:extLst>
          </p:cNvPr>
          <p:cNvSpPr txBox="1"/>
          <p:nvPr/>
        </p:nvSpPr>
        <p:spPr>
          <a:xfrm>
            <a:off x="228600" y="966097"/>
            <a:ext cx="181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ADJ.CLOSE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7D2BF-CBA5-472F-ACEF-5938B2D5EAB0}"/>
              </a:ext>
            </a:extLst>
          </p:cNvPr>
          <p:cNvSpPr txBox="1"/>
          <p:nvPr/>
        </p:nvSpPr>
        <p:spPr>
          <a:xfrm>
            <a:off x="224750" y="4003212"/>
            <a:ext cx="181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 parametric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1077FF-3B41-4FAE-D5DF-FB06E540D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95122"/>
              </p:ext>
            </p:extLst>
          </p:nvPr>
        </p:nvGraphicFramePr>
        <p:xfrm>
          <a:off x="115887" y="991673"/>
          <a:ext cx="9795556" cy="5675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659">
                  <a:extLst>
                    <a:ext uri="{9D8B030D-6E8A-4147-A177-3AD203B41FA5}">
                      <a16:colId xmlns:a16="http://schemas.microsoft.com/office/drawing/2014/main" val="4147944321"/>
                    </a:ext>
                  </a:extLst>
                </a:gridCol>
                <a:gridCol w="1091182">
                  <a:extLst>
                    <a:ext uri="{9D8B030D-6E8A-4147-A177-3AD203B41FA5}">
                      <a16:colId xmlns:a16="http://schemas.microsoft.com/office/drawing/2014/main" val="1264731036"/>
                    </a:ext>
                  </a:extLst>
                </a:gridCol>
                <a:gridCol w="965760">
                  <a:extLst>
                    <a:ext uri="{9D8B030D-6E8A-4147-A177-3AD203B41FA5}">
                      <a16:colId xmlns:a16="http://schemas.microsoft.com/office/drawing/2014/main" val="3169492317"/>
                    </a:ext>
                  </a:extLst>
                </a:gridCol>
                <a:gridCol w="1053555">
                  <a:extLst>
                    <a:ext uri="{9D8B030D-6E8A-4147-A177-3AD203B41FA5}">
                      <a16:colId xmlns:a16="http://schemas.microsoft.com/office/drawing/2014/main" val="2399435630"/>
                    </a:ext>
                  </a:extLst>
                </a:gridCol>
                <a:gridCol w="827793">
                  <a:extLst>
                    <a:ext uri="{9D8B030D-6E8A-4147-A177-3AD203B41FA5}">
                      <a16:colId xmlns:a16="http://schemas.microsoft.com/office/drawing/2014/main" val="3089871060"/>
                    </a:ext>
                  </a:extLst>
                </a:gridCol>
                <a:gridCol w="852878">
                  <a:extLst>
                    <a:ext uri="{9D8B030D-6E8A-4147-A177-3AD203B41FA5}">
                      <a16:colId xmlns:a16="http://schemas.microsoft.com/office/drawing/2014/main" val="3266153347"/>
                    </a:ext>
                  </a:extLst>
                </a:gridCol>
                <a:gridCol w="827793">
                  <a:extLst>
                    <a:ext uri="{9D8B030D-6E8A-4147-A177-3AD203B41FA5}">
                      <a16:colId xmlns:a16="http://schemas.microsoft.com/office/drawing/2014/main" val="1401029184"/>
                    </a:ext>
                  </a:extLst>
                </a:gridCol>
                <a:gridCol w="903047">
                  <a:extLst>
                    <a:ext uri="{9D8B030D-6E8A-4147-A177-3AD203B41FA5}">
                      <a16:colId xmlns:a16="http://schemas.microsoft.com/office/drawing/2014/main" val="113020045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2331577310"/>
                    </a:ext>
                  </a:extLst>
                </a:gridCol>
                <a:gridCol w="865421">
                  <a:extLst>
                    <a:ext uri="{9D8B030D-6E8A-4147-A177-3AD203B41FA5}">
                      <a16:colId xmlns:a16="http://schemas.microsoft.com/office/drawing/2014/main" val="4072625171"/>
                    </a:ext>
                  </a:extLst>
                </a:gridCol>
                <a:gridCol w="852878">
                  <a:extLst>
                    <a:ext uri="{9D8B030D-6E8A-4147-A177-3AD203B41FA5}">
                      <a16:colId xmlns:a16="http://schemas.microsoft.com/office/drawing/2014/main" val="651109707"/>
                    </a:ext>
                  </a:extLst>
                </a:gridCol>
              </a:tblGrid>
              <a:tr h="74728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Stock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From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To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Mean(High)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Mean(Low)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Mean(Open)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Mean(Close)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Mean(Adj. Close)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Mean(Vol)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Adj.Close Change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086160401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ADBE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188.2551343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183.6668899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186.0696179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186.0678442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186.0678442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3814062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299.879986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11905856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NFLX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191.23405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185.2182757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188.2973469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188.307411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188.307411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18415213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283.761424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24249910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MSFT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101.0610092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99.02888988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100.0697217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100.0937829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95.30734244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38016349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217.31927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84183501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NVDA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51.5190237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49.55984023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50.57438145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50.56957569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50.29701837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50797192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141.725739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39008299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AAPL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51.84587648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50.70854781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51.27417124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51.29715355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49.44512234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256325536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123.094788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01606460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CRM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104.7464687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102.0254122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103.4458708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103.4264112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103.4264112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6910669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113.914993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31375535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META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2012-05-21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2023-01-24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149.7969669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146.0439896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147.9136583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147.954064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147.954064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30976286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109.11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07261227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AMZN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59.6269456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58.19903858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58.95314466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58.92125378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58.92125378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88320517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77.4455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40182317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GOOGL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49.64884749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48.65182208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49.15985787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49.15918785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49.15918785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60180969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72.834632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87734749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IBM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149.5782413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147.3476643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148.43451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148.4812969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113.1583142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5036116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60.727547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32604082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ORCL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46.70349547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45.83791439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46.24877675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46.26892358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42.57923915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18015874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60.369648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14493372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CSCO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33.80675536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33.18952291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33.49674926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33.50495718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28.62789771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32688255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29.806851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0310738"/>
                  </a:ext>
                </a:extLst>
              </a:tr>
              <a:tr h="379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INTC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2010-01-05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2022-12-29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36.88004285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36.09789907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36.48620488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36.49709171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31.31627086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Amasis MT Pro Light" panose="020B0604020202020204" pitchFamily="18" charset="0"/>
                        </a:rPr>
                        <a:t>36068108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Amasis MT Pro Light" panose="020B0604020202020204" pitchFamily="18" charset="0"/>
                        </a:rPr>
                        <a:t>12.196452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masis MT Pro Light" panose="020B0604020202020204" pitchFamily="18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121276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20BEE3-AA12-9BFB-EE01-DFC1BD48BD7C}"/>
              </a:ext>
            </a:extLst>
          </p:cNvPr>
          <p:cNvSpPr txBox="1"/>
          <p:nvPr/>
        </p:nvSpPr>
        <p:spPr>
          <a:xfrm>
            <a:off x="10025743" y="566442"/>
            <a:ext cx="20900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ABBREVIATIONS</a:t>
            </a:r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ADBE – ADOBE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NFLX-NETFLIX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MSFT-MICROSOFT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NVDA-NVIDIA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AAPL- APPLE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CRM- SALESFORCE INC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META- META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AMZN- AMAZON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GOOGL- GOOGLE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IBM-IBM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ORCL-ORACLE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CSCO- CISCO SYSTEMS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INTC – INTEL CORPORATION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54734C-551F-119D-7B44-D9BC775184FF}"/>
              </a:ext>
            </a:extLst>
          </p:cNvPr>
          <p:cNvSpPr txBox="1"/>
          <p:nvPr/>
        </p:nvSpPr>
        <p:spPr>
          <a:xfrm>
            <a:off x="466396" y="1103611"/>
            <a:ext cx="11259208" cy="610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Adobe has shown the greatest change in the values of adjusted close value since 2010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Adobe has acquired at least 20+ companies since 2010 , the most notable one being FIGMA , acquired on the 15</a:t>
            </a:r>
            <a:r>
              <a:rPr lang="en-US" baseline="30000" dirty="0"/>
              <a:t>th</a:t>
            </a:r>
            <a:r>
              <a:rPr lang="en-US" dirty="0"/>
              <a:t> of September ,2022 for a massive 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$20,000,000,000 </a:t>
            </a:r>
            <a:r>
              <a:rPr lang="en-IN" b="1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(20 BILLION USD)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Acquisitions in various domains , especially in software &amp; IT have increased Adobe’s market reach and has expanded its customer base. 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This could have potentially increased the stock prices of Adobe over the years. 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Other companies in the list  such as Microsoft , Netflix have also made notable acquisitions and have attempted to diversify their portfolios , thereby explaining their increased stock prices.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Intel Corporation has seen the lowest growth , both in terms of stock parameters and also in terms of YoY growth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IN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203</TotalTime>
  <Words>1300</Words>
  <Application>Microsoft Office PowerPoint</Application>
  <PresentationFormat>Widescreen</PresentationFormat>
  <Paragraphs>337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Amasis MT Pro Light</vt:lpstr>
      <vt:lpstr>Arial</vt:lpstr>
      <vt:lpstr>Arial</vt:lpstr>
      <vt:lpstr>Calibri</vt:lpstr>
      <vt:lpstr>Century Gothic</vt:lpstr>
      <vt:lpstr>Georgia</vt:lpstr>
      <vt:lpstr>Roboto</vt:lpstr>
      <vt:lpstr>Segoe UI Light</vt:lpstr>
      <vt:lpstr>sfpro-medium</vt:lpstr>
      <vt:lpstr>Office Theme</vt:lpstr>
      <vt:lpstr>Top Tech stocks Report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Tech stocks Report</dc:title>
  <dc:creator>K S ABISHEK</dc:creator>
  <cp:lastModifiedBy>K S ABISHEK</cp:lastModifiedBy>
  <cp:revision>3</cp:revision>
  <dcterms:created xsi:type="dcterms:W3CDTF">2023-02-02T06:29:50Z</dcterms:created>
  <dcterms:modified xsi:type="dcterms:W3CDTF">2023-02-02T11:37:20Z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