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0" r:id="rId3"/>
    <p:sldId id="259" r:id="rId4"/>
    <p:sldId id="261" r:id="rId5"/>
    <p:sldId id="262" r:id="rId6"/>
    <p:sldId id="263" r:id="rId7"/>
    <p:sldId id="264" r:id="rId8"/>
    <p:sldId id="266" r:id="rId9"/>
    <p:sldId id="267" r:id="rId10"/>
    <p:sldId id="268"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2D752F-4AF5-4E78-8413-6328D2DB5895}" v="7" dt="2023-04-06T15:18:32.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 userId="2a57a9c59b603e68" providerId="LiveId" clId="{F02D752F-4AF5-4E78-8413-6328D2DB5895}"/>
    <pc:docChg chg="custSel addSld modSld">
      <pc:chgData name="The" userId="2a57a9c59b603e68" providerId="LiveId" clId="{F02D752F-4AF5-4E78-8413-6328D2DB5895}" dt="2023-04-06T15:21:32.127" v="595" actId="20577"/>
      <pc:docMkLst>
        <pc:docMk/>
      </pc:docMkLst>
      <pc:sldChg chg="modSp mod">
        <pc:chgData name="The" userId="2a57a9c59b603e68" providerId="LiveId" clId="{F02D752F-4AF5-4E78-8413-6328D2DB5895}" dt="2023-04-06T14:20:17.861" v="14" actId="20577"/>
        <pc:sldMkLst>
          <pc:docMk/>
          <pc:sldMk cId="4043737824" sldId="257"/>
        </pc:sldMkLst>
        <pc:spChg chg="mod">
          <ac:chgData name="The" userId="2a57a9c59b603e68" providerId="LiveId" clId="{F02D752F-4AF5-4E78-8413-6328D2DB5895}" dt="2023-04-06T14:20:17.861" v="14" actId="20577"/>
          <ac:spMkLst>
            <pc:docMk/>
            <pc:sldMk cId="4043737824" sldId="257"/>
            <ac:spMk id="3" creationId="{A8E9CFF2-3777-4FF4-A759-8491175B0B7C}"/>
          </ac:spMkLst>
        </pc:spChg>
      </pc:sldChg>
      <pc:sldChg chg="modSp mod">
        <pc:chgData name="The" userId="2a57a9c59b603e68" providerId="LiveId" clId="{F02D752F-4AF5-4E78-8413-6328D2DB5895}" dt="2023-04-06T14:21:22.231" v="41" actId="20577"/>
        <pc:sldMkLst>
          <pc:docMk/>
          <pc:sldMk cId="1746653262" sldId="261"/>
        </pc:sldMkLst>
        <pc:spChg chg="mod">
          <ac:chgData name="The" userId="2a57a9c59b603e68" providerId="LiveId" clId="{F02D752F-4AF5-4E78-8413-6328D2DB5895}" dt="2023-04-06T14:21:08.880" v="24" actId="20577"/>
          <ac:spMkLst>
            <pc:docMk/>
            <pc:sldMk cId="1746653262" sldId="261"/>
            <ac:spMk id="14" creationId="{FDB42B3E-99E1-6596-8EE2-FA0219B55AFF}"/>
          </ac:spMkLst>
        </pc:spChg>
        <pc:spChg chg="mod">
          <ac:chgData name="The" userId="2a57a9c59b603e68" providerId="LiveId" clId="{F02D752F-4AF5-4E78-8413-6328D2DB5895}" dt="2023-04-06T14:21:22.231" v="41" actId="20577"/>
          <ac:spMkLst>
            <pc:docMk/>
            <pc:sldMk cId="1746653262" sldId="261"/>
            <ac:spMk id="15" creationId="{ADF0B13B-84A4-E6FD-2989-1EBC20075B45}"/>
          </ac:spMkLst>
        </pc:spChg>
      </pc:sldChg>
      <pc:sldChg chg="addSp delSp modSp add mod setBg">
        <pc:chgData name="The" userId="2a57a9c59b603e68" providerId="LiveId" clId="{F02D752F-4AF5-4E78-8413-6328D2DB5895}" dt="2023-04-06T14:33:57.466" v="436" actId="1076"/>
        <pc:sldMkLst>
          <pc:docMk/>
          <pc:sldMk cId="1722697993" sldId="266"/>
        </pc:sldMkLst>
        <pc:spChg chg="mod">
          <ac:chgData name="The" userId="2a57a9c59b603e68" providerId="LiveId" clId="{F02D752F-4AF5-4E78-8413-6328D2DB5895}" dt="2023-04-06T14:32:47.456" v="422" actId="1076"/>
          <ac:spMkLst>
            <pc:docMk/>
            <pc:sldMk cId="1722697993" sldId="266"/>
            <ac:spMk id="2" creationId="{6ED2E609-3639-A708-32BE-AE996D2B4810}"/>
          </ac:spMkLst>
        </pc:spChg>
        <pc:spChg chg="del mod">
          <ac:chgData name="The" userId="2a57a9c59b603e68" providerId="LiveId" clId="{F02D752F-4AF5-4E78-8413-6328D2DB5895}" dt="2023-04-06T14:23:07.211" v="125" actId="478"/>
          <ac:spMkLst>
            <pc:docMk/>
            <pc:sldMk cId="1722697993" sldId="266"/>
            <ac:spMk id="3" creationId="{761BF063-3008-E1B3-3BAD-0D95D068F603}"/>
          </ac:spMkLst>
        </pc:spChg>
        <pc:spChg chg="del">
          <ac:chgData name="The" userId="2a57a9c59b603e68" providerId="LiveId" clId="{F02D752F-4AF5-4E78-8413-6328D2DB5895}" dt="2023-04-06T14:22:53.653" v="114" actId="478"/>
          <ac:spMkLst>
            <pc:docMk/>
            <pc:sldMk cId="1722697993" sldId="266"/>
            <ac:spMk id="5" creationId="{1072F408-9B5F-5772-9C6E-C340FDD39BE4}"/>
          </ac:spMkLst>
        </pc:spChg>
        <pc:spChg chg="add del mod">
          <ac:chgData name="The" userId="2a57a9c59b603e68" providerId="LiveId" clId="{F02D752F-4AF5-4E78-8413-6328D2DB5895}" dt="2023-04-06T14:22:49.951" v="112" actId="478"/>
          <ac:spMkLst>
            <pc:docMk/>
            <pc:sldMk cId="1722697993" sldId="266"/>
            <ac:spMk id="6" creationId="{D0AD8E4B-84A8-0019-0486-1243CDBD44BE}"/>
          </ac:spMkLst>
        </pc:spChg>
        <pc:spChg chg="add del mod">
          <ac:chgData name="The" userId="2a57a9c59b603e68" providerId="LiveId" clId="{F02D752F-4AF5-4E78-8413-6328D2DB5895}" dt="2023-04-06T14:22:51.411" v="113" actId="478"/>
          <ac:spMkLst>
            <pc:docMk/>
            <pc:sldMk cId="1722697993" sldId="266"/>
            <ac:spMk id="10" creationId="{96AA2FF4-5AC8-35CD-0119-5A81CCC14CD3}"/>
          </ac:spMkLst>
        </pc:spChg>
        <pc:spChg chg="add del mod">
          <ac:chgData name="The" userId="2a57a9c59b603e68" providerId="LiveId" clId="{F02D752F-4AF5-4E78-8413-6328D2DB5895}" dt="2023-04-06T14:22:55.991" v="115" actId="478"/>
          <ac:spMkLst>
            <pc:docMk/>
            <pc:sldMk cId="1722697993" sldId="266"/>
            <ac:spMk id="12" creationId="{3A9692F9-3BA4-0D70-DCE0-7EA065F9B94E}"/>
          </ac:spMkLst>
        </pc:spChg>
        <pc:spChg chg="add del mod">
          <ac:chgData name="The" userId="2a57a9c59b603e68" providerId="LiveId" clId="{F02D752F-4AF5-4E78-8413-6328D2DB5895}" dt="2023-04-06T14:23:21.001" v="128" actId="478"/>
          <ac:spMkLst>
            <pc:docMk/>
            <pc:sldMk cId="1722697993" sldId="266"/>
            <ac:spMk id="14" creationId="{0CA5EF93-453E-B927-B416-CD01FCCB760D}"/>
          </ac:spMkLst>
        </pc:spChg>
        <pc:spChg chg="add del mod">
          <ac:chgData name="The" userId="2a57a9c59b603e68" providerId="LiveId" clId="{F02D752F-4AF5-4E78-8413-6328D2DB5895}" dt="2023-04-06T14:23:21.001" v="130"/>
          <ac:spMkLst>
            <pc:docMk/>
            <pc:sldMk cId="1722697993" sldId="266"/>
            <ac:spMk id="15" creationId="{7AA68EB7-88A6-63AF-C15B-BEEBE23F7ABA}"/>
          </ac:spMkLst>
        </pc:spChg>
        <pc:spChg chg="add mod">
          <ac:chgData name="The" userId="2a57a9c59b603e68" providerId="LiveId" clId="{F02D752F-4AF5-4E78-8413-6328D2DB5895}" dt="2023-04-06T14:33:57.466" v="436" actId="1076"/>
          <ac:spMkLst>
            <pc:docMk/>
            <pc:sldMk cId="1722697993" sldId="266"/>
            <ac:spMk id="16" creationId="{25F6C6FE-9DC6-5374-CA75-EF3C84B2D875}"/>
          </ac:spMkLst>
        </pc:spChg>
        <pc:graphicFrameChg chg="del modGraphic">
          <ac:chgData name="The" userId="2a57a9c59b603e68" providerId="LiveId" clId="{F02D752F-4AF5-4E78-8413-6328D2DB5895}" dt="2023-04-06T14:22:45.361" v="110" actId="478"/>
          <ac:graphicFrameMkLst>
            <pc:docMk/>
            <pc:sldMk cId="1722697993" sldId="266"/>
            <ac:graphicFrameMk id="7" creationId="{97A08733-1D4C-15C0-D97C-389DA5C8E6F8}"/>
          </ac:graphicFrameMkLst>
        </pc:graphicFrameChg>
        <pc:graphicFrameChg chg="del">
          <ac:chgData name="The" userId="2a57a9c59b603e68" providerId="LiveId" clId="{F02D752F-4AF5-4E78-8413-6328D2DB5895}" dt="2023-04-06T14:22:48.311" v="111" actId="478"/>
          <ac:graphicFrameMkLst>
            <pc:docMk/>
            <pc:sldMk cId="1722697993" sldId="266"/>
            <ac:graphicFrameMk id="8" creationId="{517FE87A-1D87-826B-72B0-86C1F258BDD7}"/>
          </ac:graphicFrameMkLst>
        </pc:graphicFrameChg>
        <pc:picChg chg="add mod">
          <ac:chgData name="The" userId="2a57a9c59b603e68" providerId="LiveId" clId="{F02D752F-4AF5-4E78-8413-6328D2DB5895}" dt="2023-04-06T14:33:37.280" v="435" actId="14100"/>
          <ac:picMkLst>
            <pc:docMk/>
            <pc:sldMk cId="1722697993" sldId="266"/>
            <ac:picMk id="18" creationId="{22A3372E-03A9-3F39-CC5B-E5D5C82E5E41}"/>
          </ac:picMkLst>
        </pc:picChg>
      </pc:sldChg>
      <pc:sldChg chg="addSp delSp modSp add mod">
        <pc:chgData name="The" userId="2a57a9c59b603e68" providerId="LiveId" clId="{F02D752F-4AF5-4E78-8413-6328D2DB5895}" dt="2023-04-06T15:13:50.787" v="479" actId="14100"/>
        <pc:sldMkLst>
          <pc:docMk/>
          <pc:sldMk cId="2803366635" sldId="267"/>
        </pc:sldMkLst>
        <pc:spChg chg="mod">
          <ac:chgData name="The" userId="2a57a9c59b603e68" providerId="LiveId" clId="{F02D752F-4AF5-4E78-8413-6328D2DB5895}" dt="2023-04-06T15:13:44.420" v="477" actId="1076"/>
          <ac:spMkLst>
            <pc:docMk/>
            <pc:sldMk cId="2803366635" sldId="267"/>
            <ac:spMk id="2" creationId="{6ED2E609-3639-A708-32BE-AE996D2B4810}"/>
          </ac:spMkLst>
        </pc:spChg>
        <pc:spChg chg="del">
          <ac:chgData name="The" userId="2a57a9c59b603e68" providerId="LiveId" clId="{F02D752F-4AF5-4E78-8413-6328D2DB5895}" dt="2023-04-06T14:36:17.816" v="439" actId="478"/>
          <ac:spMkLst>
            <pc:docMk/>
            <pc:sldMk cId="2803366635" sldId="267"/>
            <ac:spMk id="16" creationId="{25F6C6FE-9DC6-5374-CA75-EF3C84B2D875}"/>
          </ac:spMkLst>
        </pc:spChg>
        <pc:picChg chg="add mod">
          <ac:chgData name="The" userId="2a57a9c59b603e68" providerId="LiveId" clId="{F02D752F-4AF5-4E78-8413-6328D2DB5895}" dt="2023-04-06T15:13:50.787" v="479" actId="14100"/>
          <ac:picMkLst>
            <pc:docMk/>
            <pc:sldMk cId="2803366635" sldId="267"/>
            <ac:picMk id="4" creationId="{40FF3B8D-D8B3-8967-9210-DC917DD27211}"/>
          </ac:picMkLst>
        </pc:picChg>
        <pc:picChg chg="del">
          <ac:chgData name="The" userId="2a57a9c59b603e68" providerId="LiveId" clId="{F02D752F-4AF5-4E78-8413-6328D2DB5895}" dt="2023-04-06T14:36:15.981" v="438" actId="478"/>
          <ac:picMkLst>
            <pc:docMk/>
            <pc:sldMk cId="2803366635" sldId="267"/>
            <ac:picMk id="18" creationId="{22A3372E-03A9-3F39-CC5B-E5D5C82E5E41}"/>
          </ac:picMkLst>
        </pc:picChg>
      </pc:sldChg>
      <pc:sldChg chg="addSp delSp modSp add mod">
        <pc:chgData name="The" userId="2a57a9c59b603e68" providerId="LiveId" clId="{F02D752F-4AF5-4E78-8413-6328D2DB5895}" dt="2023-04-06T15:21:32.127" v="595" actId="20577"/>
        <pc:sldMkLst>
          <pc:docMk/>
          <pc:sldMk cId="2147767438" sldId="268"/>
        </pc:sldMkLst>
        <pc:spChg chg="mod">
          <ac:chgData name="The" userId="2a57a9c59b603e68" providerId="LiveId" clId="{F02D752F-4AF5-4E78-8413-6328D2DB5895}" dt="2023-04-06T15:16:46.286" v="497" actId="20577"/>
          <ac:spMkLst>
            <pc:docMk/>
            <pc:sldMk cId="2147767438" sldId="268"/>
            <ac:spMk id="2" creationId="{6ED2E609-3639-A708-32BE-AE996D2B4810}"/>
          </ac:spMkLst>
        </pc:spChg>
        <pc:spChg chg="add del mod">
          <ac:chgData name="The" userId="2a57a9c59b603e68" providerId="LiveId" clId="{F02D752F-4AF5-4E78-8413-6328D2DB5895}" dt="2023-04-06T15:17:28.638" v="500"/>
          <ac:spMkLst>
            <pc:docMk/>
            <pc:sldMk cId="2147767438" sldId="268"/>
            <ac:spMk id="3" creationId="{C8F09F57-DF2C-1D64-D096-7937AA4EAADA}"/>
          </ac:spMkLst>
        </pc:spChg>
        <pc:spChg chg="add mod">
          <ac:chgData name="The" userId="2a57a9c59b603e68" providerId="LiveId" clId="{F02D752F-4AF5-4E78-8413-6328D2DB5895}" dt="2023-04-06T15:21:32.127" v="595" actId="20577"/>
          <ac:spMkLst>
            <pc:docMk/>
            <pc:sldMk cId="2147767438" sldId="268"/>
            <ac:spMk id="5" creationId="{6B45C4BB-0AAA-2B6B-1B83-71DCA056F042}"/>
          </ac:spMkLst>
        </pc:spChg>
        <pc:picChg chg="del">
          <ac:chgData name="The" userId="2a57a9c59b603e68" providerId="LiveId" clId="{F02D752F-4AF5-4E78-8413-6328D2DB5895}" dt="2023-04-06T15:16:38.889" v="481" actId="478"/>
          <ac:picMkLst>
            <pc:docMk/>
            <pc:sldMk cId="2147767438" sldId="268"/>
            <ac:picMk id="4" creationId="{40FF3B8D-D8B3-8967-9210-DC917DD2721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sec21it128@sairamtap.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2001_Census_of_India" TargetMode="External"/><Relationship Id="rId2" Type="http://schemas.openxmlformats.org/officeDocument/2006/relationships/hyperlink" Target="https://en.wikipedia.org/wiki/2011_Census_of_India"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n.wikipedia.org/wiki/Uttar_Pradesh"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CENSUS INDIA 2011 REPORT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sz="2400" dirty="0">
                <a:solidFill>
                  <a:schemeClr val="tx1">
                    <a:lumMod val="85000"/>
                    <a:lumOff val="15000"/>
                  </a:schemeClr>
                </a:solidFill>
              </a:rPr>
              <a:t>Prepared by: </a:t>
            </a:r>
            <a:r>
              <a:rPr lang="en-US" sz="2400" dirty="0" err="1">
                <a:solidFill>
                  <a:schemeClr val="tx1">
                    <a:lumMod val="85000"/>
                    <a:lumOff val="15000"/>
                  </a:schemeClr>
                </a:solidFill>
              </a:rPr>
              <a:t>k.s.abishek</a:t>
            </a:r>
            <a:endParaRPr lang="en-US" sz="2400" dirty="0">
              <a:solidFill>
                <a:schemeClr val="tx1">
                  <a:lumMod val="85000"/>
                  <a:lumOff val="15000"/>
                </a:schemeClr>
              </a:solidFill>
            </a:endParaRPr>
          </a:p>
          <a:p>
            <a:r>
              <a:rPr lang="en-US" sz="2400" dirty="0">
                <a:solidFill>
                  <a:schemeClr val="tx1">
                    <a:lumMod val="85000"/>
                    <a:lumOff val="15000"/>
                  </a:schemeClr>
                </a:solidFill>
              </a:rPr>
              <a:t>MAIL : </a:t>
            </a:r>
            <a:r>
              <a:rPr lang="en-US" sz="2400" dirty="0">
                <a:solidFill>
                  <a:schemeClr val="tx1">
                    <a:lumMod val="85000"/>
                    <a:lumOff val="15000"/>
                  </a:schemeClr>
                </a:solidFill>
                <a:hlinkClick r:id="rId2"/>
              </a:rPr>
              <a:t>sec21it128@sairamtap.edu.in</a:t>
            </a:r>
            <a:endParaRPr lang="en-US" sz="2400" dirty="0">
              <a:solidFill>
                <a:schemeClr val="tx1">
                  <a:lumMod val="85000"/>
                  <a:lumOff val="15000"/>
                </a:schemeClr>
              </a:solidFill>
            </a:endParaRPr>
          </a:p>
          <a:p>
            <a:r>
              <a:rPr lang="en-US" sz="2400" dirty="0">
                <a:solidFill>
                  <a:schemeClr val="tx1">
                    <a:lumMod val="85000"/>
                    <a:lumOff val="15000"/>
                  </a:schemeClr>
                </a:solidFill>
              </a:rPr>
              <a:t>6</a:t>
            </a:r>
            <a:r>
              <a:rPr lang="en-US" sz="2400" baseline="30000" dirty="0">
                <a:solidFill>
                  <a:schemeClr val="tx1">
                    <a:lumMod val="85000"/>
                    <a:lumOff val="15000"/>
                  </a:schemeClr>
                </a:solidFill>
              </a:rPr>
              <a:t>th</a:t>
            </a:r>
            <a:r>
              <a:rPr lang="en-US" sz="2400" dirty="0">
                <a:solidFill>
                  <a:schemeClr val="tx1">
                    <a:lumMod val="85000"/>
                    <a:lumOff val="15000"/>
                  </a:schemeClr>
                </a:solidFill>
              </a:rPr>
              <a:t> April 2023</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E609-3639-A708-32BE-AE996D2B4810}"/>
              </a:ext>
            </a:extLst>
          </p:cNvPr>
          <p:cNvSpPr>
            <a:spLocks noGrp="1"/>
          </p:cNvSpPr>
          <p:nvPr>
            <p:ph type="title"/>
          </p:nvPr>
        </p:nvSpPr>
        <p:spPr>
          <a:xfrm>
            <a:off x="180340" y="102584"/>
            <a:ext cx="11831320" cy="536357"/>
          </a:xfrm>
        </p:spPr>
        <p:txBody>
          <a:bodyPr>
            <a:normAutofit/>
          </a:bodyPr>
          <a:lstStyle/>
          <a:p>
            <a:r>
              <a:rPr lang="en-IN" sz="2400" dirty="0"/>
              <a:t>INSIGHTS GAINED</a:t>
            </a:r>
          </a:p>
        </p:txBody>
      </p:sp>
      <p:pic>
        <p:nvPicPr>
          <p:cNvPr id="3074" name="Picture 2" descr="Increase">
            <a:extLst>
              <a:ext uri="{FF2B5EF4-FFF2-40B4-BE49-F238E27FC236}">
                <a16:creationId xmlns:a16="http://schemas.microsoft.com/office/drawing/2014/main" id="{C3215BE9-DFF3-0CDB-0714-6F9F8D57F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2" y="-872284"/>
            <a:ext cx="183975" cy="183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45C4BB-0AAA-2B6B-1B83-71DCA056F042}"/>
              </a:ext>
            </a:extLst>
          </p:cNvPr>
          <p:cNvSpPr txBox="1"/>
          <p:nvPr/>
        </p:nvSpPr>
        <p:spPr>
          <a:xfrm>
            <a:off x="304800" y="608461"/>
            <a:ext cx="9936480" cy="369332"/>
          </a:xfrm>
          <a:prstGeom prst="rect">
            <a:avLst/>
          </a:prstGeom>
          <a:noFill/>
        </p:spPr>
        <p:txBody>
          <a:bodyPr wrap="square" rtlCol="0">
            <a:spAutoFit/>
          </a:bodyPr>
          <a:lstStyle/>
          <a:p>
            <a:r>
              <a:rPr lang="en-IN" dirty="0"/>
              <a:t>Literacy Rate may hold a vague relation with the percentage of urban population. For ex:</a:t>
            </a:r>
          </a:p>
        </p:txBody>
      </p:sp>
      <p:sp>
        <p:nvSpPr>
          <p:cNvPr id="3" name="TextBox 2">
            <a:extLst>
              <a:ext uri="{FF2B5EF4-FFF2-40B4-BE49-F238E27FC236}">
                <a16:creationId xmlns:a16="http://schemas.microsoft.com/office/drawing/2014/main" id="{A8313DCC-85B5-7F06-35D1-21A5F85D9778}"/>
              </a:ext>
            </a:extLst>
          </p:cNvPr>
          <p:cNvSpPr txBox="1"/>
          <p:nvPr/>
        </p:nvSpPr>
        <p:spPr>
          <a:xfrm>
            <a:off x="426720" y="977793"/>
            <a:ext cx="11584940" cy="4524315"/>
          </a:xfrm>
          <a:prstGeom prst="rect">
            <a:avLst/>
          </a:prstGeom>
          <a:noFill/>
        </p:spPr>
        <p:txBody>
          <a:bodyPr wrap="square" rtlCol="0">
            <a:spAutoFit/>
          </a:bodyPr>
          <a:lstStyle/>
          <a:p>
            <a:r>
              <a:rPr lang="en-IN" dirty="0"/>
              <a:t>The mean literacy rate for the country stands at 77.94 % and the mean urban population ratio (in %) stands at 38.16 %. </a:t>
            </a:r>
          </a:p>
          <a:p>
            <a:r>
              <a:rPr lang="en-IN" dirty="0"/>
              <a:t>The following states had an above average urban population ratio: [Format is State-Literacy Rate]</a:t>
            </a:r>
          </a:p>
          <a:p>
            <a:endParaRPr lang="en-IN" dirty="0"/>
          </a:p>
          <a:p>
            <a:pPr marL="400050" indent="-400050">
              <a:buFont typeface="+mj-lt"/>
              <a:buAutoNum type="romanUcPeriod"/>
            </a:pPr>
            <a:r>
              <a:rPr lang="en-IN" dirty="0"/>
              <a:t>Chandigarh -86.05          </a:t>
            </a:r>
          </a:p>
          <a:p>
            <a:pPr marL="400050" indent="-400050">
              <a:buFont typeface="+mj-lt"/>
              <a:buAutoNum type="romanUcPeriod"/>
            </a:pPr>
            <a:r>
              <a:rPr lang="en-IN" dirty="0"/>
              <a:t>Lakshadweep – 91.85         </a:t>
            </a:r>
          </a:p>
          <a:p>
            <a:pPr marL="400050" indent="-400050">
              <a:buFont typeface="+mj-lt"/>
              <a:buAutoNum type="romanUcPeriod"/>
            </a:pPr>
            <a:r>
              <a:rPr lang="en-IN" dirty="0"/>
              <a:t>Delhi-86.21</a:t>
            </a:r>
          </a:p>
          <a:p>
            <a:pPr marL="400050" indent="-400050">
              <a:buFont typeface="+mj-lt"/>
              <a:buAutoNum type="romanUcPeriod"/>
            </a:pPr>
            <a:r>
              <a:rPr lang="en-IN" dirty="0"/>
              <a:t>Daman &amp; Diu- 87.10</a:t>
            </a:r>
          </a:p>
          <a:p>
            <a:pPr marL="400050" indent="-400050">
              <a:buFont typeface="+mj-lt"/>
              <a:buAutoNum type="romanUcPeriod"/>
            </a:pPr>
            <a:r>
              <a:rPr lang="en-IN" dirty="0"/>
              <a:t>Puducherry- 85.85</a:t>
            </a:r>
          </a:p>
          <a:p>
            <a:pPr marL="400050" indent="-400050">
              <a:buFont typeface="+mj-lt"/>
              <a:buAutoNum type="romanUcPeriod"/>
            </a:pPr>
            <a:r>
              <a:rPr lang="en-IN" dirty="0"/>
              <a:t>Goa-88.70</a:t>
            </a:r>
          </a:p>
          <a:p>
            <a:pPr marL="400050" indent="-400050">
              <a:buFont typeface="+mj-lt"/>
              <a:buAutoNum type="romanUcPeriod"/>
            </a:pPr>
            <a:r>
              <a:rPr lang="en-IN" dirty="0"/>
              <a:t>Mizoram-91.33</a:t>
            </a:r>
          </a:p>
          <a:p>
            <a:pPr marL="400050" indent="-400050">
              <a:buFont typeface="+mj-lt"/>
              <a:buAutoNum type="romanUcPeriod"/>
            </a:pPr>
            <a:r>
              <a:rPr lang="en-IN" dirty="0"/>
              <a:t>Tamil Nadu-80.09</a:t>
            </a:r>
          </a:p>
          <a:p>
            <a:pPr marL="400050" indent="-400050">
              <a:buFont typeface="+mj-lt"/>
              <a:buAutoNum type="romanUcPeriod"/>
            </a:pPr>
            <a:r>
              <a:rPr lang="en-IN" dirty="0"/>
              <a:t>Kerala-94.00</a:t>
            </a:r>
          </a:p>
          <a:p>
            <a:pPr marL="400050" indent="-400050">
              <a:buFont typeface="+mj-lt"/>
              <a:buAutoNum type="romanUcPeriod"/>
            </a:pPr>
            <a:r>
              <a:rPr lang="en-IN" dirty="0"/>
              <a:t>Dadar &amp; Nagar Haveli-</a:t>
            </a:r>
            <a:r>
              <a:rPr lang="en-IN" dirty="0">
                <a:solidFill>
                  <a:schemeClr val="accent3"/>
                </a:solidFill>
              </a:rPr>
              <a:t>76.24</a:t>
            </a:r>
          </a:p>
          <a:p>
            <a:pPr marL="400050" indent="-400050">
              <a:buFont typeface="+mj-lt"/>
              <a:buAutoNum type="romanUcPeriod"/>
            </a:pPr>
            <a:r>
              <a:rPr lang="en-IN" dirty="0"/>
              <a:t>Gujarat-78.03</a:t>
            </a:r>
          </a:p>
          <a:p>
            <a:pPr marL="400050" indent="-400050">
              <a:buFont typeface="+mj-lt"/>
              <a:buAutoNum type="romanUcPeriod"/>
            </a:pPr>
            <a:r>
              <a:rPr lang="en-IN" dirty="0"/>
              <a:t>Karnataka-</a:t>
            </a:r>
            <a:r>
              <a:rPr lang="en-IN" dirty="0">
                <a:solidFill>
                  <a:schemeClr val="accent3"/>
                </a:solidFill>
              </a:rPr>
              <a:t>75.36</a:t>
            </a:r>
          </a:p>
        </p:txBody>
      </p:sp>
    </p:spTree>
    <p:extLst>
      <p:ext uri="{BB962C8B-B14F-4D97-AF65-F5344CB8AC3E}">
        <p14:creationId xmlns:p14="http://schemas.microsoft.com/office/powerpoint/2010/main" val="214776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CC92EF-B606-8C06-43F0-B2DDC06E5F89}"/>
              </a:ext>
            </a:extLst>
          </p:cNvPr>
          <p:cNvSpPr txBox="1"/>
          <p:nvPr/>
        </p:nvSpPr>
        <p:spPr>
          <a:xfrm>
            <a:off x="599090" y="445639"/>
            <a:ext cx="10993820" cy="3788858"/>
          </a:xfrm>
          <a:prstGeom prst="rect">
            <a:avLst/>
          </a:prstGeom>
          <a:noFill/>
        </p:spPr>
        <p:txBody>
          <a:bodyPr wrap="square" rtlCol="0">
            <a:spAutoFit/>
          </a:bodyPr>
          <a:lstStyle/>
          <a:p>
            <a:pPr algn="l" fontAlgn="base">
              <a:lnSpc>
                <a:spcPct val="150000"/>
              </a:lnSpc>
            </a:pPr>
            <a:r>
              <a:rPr lang="en-IN" dirty="0">
                <a:solidFill>
                  <a:srgbClr val="3C4043"/>
                </a:solidFill>
                <a:latin typeface="inherit"/>
              </a:rPr>
              <a:t>North-eastern states had a comparable literacy rate , always nearing the average national literacy rate. Even though a few states had a literacy rate lower than the national average, it is agreeable for their disposition, for instance, in the case of Meghalaya, the Literacy rate stands just above 74%, but the percentage of Urban population is at a meagre 20.06%.</a:t>
            </a:r>
          </a:p>
          <a:p>
            <a:pPr algn="l" fontAlgn="base">
              <a:lnSpc>
                <a:spcPct val="150000"/>
              </a:lnSpc>
            </a:pPr>
            <a:endParaRPr lang="en-IN" dirty="0">
              <a:solidFill>
                <a:srgbClr val="3C4043"/>
              </a:solidFill>
              <a:latin typeface="inherit"/>
            </a:endParaRPr>
          </a:p>
          <a:p>
            <a:pPr algn="l" fontAlgn="base">
              <a:lnSpc>
                <a:spcPct val="150000"/>
              </a:lnSpc>
            </a:pPr>
            <a:r>
              <a:rPr lang="en-IN" dirty="0">
                <a:solidFill>
                  <a:srgbClr val="3C4043"/>
                </a:solidFill>
                <a:latin typeface="inherit"/>
              </a:rPr>
              <a:t>Andhra Pradesh, Madhya Pradesh, West Bengal, Karnataka, Punjab, Haryana, Jammu &amp; Kashmir, Rajasthan, Jharkhand, Chhattisgarh, Arunachal Pradesh, Odisha, Assam, Meghalaya ,Bihar, Assam had below average literacy rates, with Bihar having the lowest literacy rate in the country at 61.80%.</a:t>
            </a:r>
          </a:p>
          <a:p>
            <a:pPr algn="l" fontAlgn="base">
              <a:lnSpc>
                <a:spcPct val="150000"/>
              </a:lnSpc>
            </a:pPr>
            <a:endParaRPr lang="en-US" dirty="0">
              <a:solidFill>
                <a:srgbClr val="3C4043"/>
              </a:solidFill>
              <a:latin typeface="inherit"/>
            </a:endParaRPr>
          </a:p>
        </p:txBody>
      </p:sp>
    </p:spTree>
    <p:extLst>
      <p:ext uri="{BB962C8B-B14F-4D97-AF65-F5344CB8AC3E}">
        <p14:creationId xmlns:p14="http://schemas.microsoft.com/office/powerpoint/2010/main" val="245810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21BF-D946-E1D1-72A2-A11B2632D03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B53185B-10A6-AEC8-5C9F-5A4EDF706CC4}"/>
              </a:ext>
            </a:extLst>
          </p:cNvPr>
          <p:cNvSpPr>
            <a:spLocks noGrp="1"/>
          </p:cNvSpPr>
          <p:nvPr>
            <p:ph idx="1"/>
          </p:nvPr>
        </p:nvSpPr>
        <p:spPr/>
        <p:txBody>
          <a:bodyPr/>
          <a:lstStyle/>
          <a:p>
            <a:pPr marL="0" indent="0">
              <a:buNone/>
            </a:pPr>
            <a:endParaRPr lang="en-IN" dirty="0">
              <a:hlinkClick r:id="rId2"/>
            </a:endParaRPr>
          </a:p>
          <a:p>
            <a:pPr marL="0" indent="0">
              <a:buNone/>
            </a:pPr>
            <a:r>
              <a:rPr lang="en-IN" b="1" dirty="0"/>
              <a:t>2011 CENSUS:</a:t>
            </a:r>
          </a:p>
          <a:p>
            <a:pPr marL="0" indent="0">
              <a:buNone/>
            </a:pPr>
            <a:r>
              <a:rPr lang="en-IN" dirty="0">
                <a:hlinkClick r:id="rId2"/>
              </a:rPr>
              <a:t>https://en.wikipedia.org/wiki/2011_Census_of_India</a:t>
            </a:r>
            <a:endParaRPr lang="en-IN" dirty="0"/>
          </a:p>
          <a:p>
            <a:pPr marL="0" indent="0">
              <a:buNone/>
            </a:pPr>
            <a:r>
              <a:rPr lang="en-IN" b="1" dirty="0"/>
              <a:t>2001 CENSUS:</a:t>
            </a:r>
            <a:endParaRPr lang="en-IN" dirty="0">
              <a:hlinkClick r:id="rId3"/>
            </a:endParaRPr>
          </a:p>
          <a:p>
            <a:pPr marL="0" indent="0">
              <a:buNone/>
            </a:pPr>
            <a:r>
              <a:rPr lang="en-IN" dirty="0">
                <a:hlinkClick r:id="rId3"/>
              </a:rPr>
              <a:t>https://en.wikipedia.org/wiki/2001_Census_of_India</a:t>
            </a:r>
            <a:endParaRPr lang="en-IN" dirty="0"/>
          </a:p>
          <a:p>
            <a:pPr marL="0" indent="0">
              <a:buNone/>
            </a:pPr>
            <a:r>
              <a:rPr lang="en-IN" b="1" dirty="0"/>
              <a:t>DATASET SOURCE:</a:t>
            </a:r>
          </a:p>
          <a:p>
            <a:pPr marL="0" indent="0">
              <a:buNone/>
            </a:pPr>
            <a:r>
              <a:rPr lang="en-IN" dirty="0"/>
              <a:t>https://www.kaggle.com/datasets/themrityunjaypathak/2011-census-of-india?resource=download</a:t>
            </a:r>
          </a:p>
        </p:txBody>
      </p:sp>
    </p:spTree>
    <p:extLst>
      <p:ext uri="{BB962C8B-B14F-4D97-AF65-F5344CB8AC3E}">
        <p14:creationId xmlns:p14="http://schemas.microsoft.com/office/powerpoint/2010/main" val="261535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16C6FB-E503-9531-6A9D-6D1FE12E5A23}"/>
              </a:ext>
            </a:extLst>
          </p:cNvPr>
          <p:cNvSpPr txBox="1"/>
          <p:nvPr/>
        </p:nvSpPr>
        <p:spPr>
          <a:xfrm>
            <a:off x="551793" y="336331"/>
            <a:ext cx="11377448" cy="5033686"/>
          </a:xfrm>
          <a:prstGeom prst="rect">
            <a:avLst/>
          </a:prstGeom>
          <a:noFill/>
        </p:spPr>
        <p:txBody>
          <a:bodyPr wrap="square" rtlCol="0">
            <a:spAutoFit/>
          </a:bodyPr>
          <a:lstStyle/>
          <a:p>
            <a:pPr>
              <a:lnSpc>
                <a:spcPct val="150000"/>
              </a:lnSpc>
            </a:pPr>
            <a:r>
              <a:rPr lang="en-US" b="1" dirty="0">
                <a:latin typeface="Inter"/>
              </a:rPr>
              <a:t>                                                                                        INTRODUCTION:</a:t>
            </a:r>
          </a:p>
          <a:p>
            <a:pPr marL="400050" indent="-400050">
              <a:lnSpc>
                <a:spcPct val="150000"/>
              </a:lnSpc>
              <a:buFont typeface="+mj-lt"/>
              <a:buAutoNum type="romanUcPeriod"/>
            </a:pPr>
            <a:r>
              <a:rPr lang="en-US" sz="1800" b="1" i="0" dirty="0">
                <a:effectLst/>
                <a:latin typeface="Inter"/>
              </a:rPr>
              <a:t>The Census 2011</a:t>
            </a:r>
            <a:r>
              <a:rPr lang="en-US" sz="1800" b="0" i="0" dirty="0">
                <a:effectLst/>
                <a:latin typeface="Inter"/>
              </a:rPr>
              <a:t> is the 15th National census survey conducted by the Census Organization of India. Mr. C. </a:t>
            </a:r>
            <a:r>
              <a:rPr lang="en-US" sz="1800" b="0" i="0" dirty="0" err="1">
                <a:effectLst/>
                <a:latin typeface="Inter"/>
              </a:rPr>
              <a:t>Chandramouli</a:t>
            </a:r>
            <a:r>
              <a:rPr lang="en-US" sz="1800" b="0" i="0" dirty="0">
                <a:effectLst/>
                <a:latin typeface="Inter"/>
              </a:rPr>
              <a:t> is the Commissioner &amp; Registrar General of the Indian 2011 Census. The 2011 Indian National Census has been conducted in 2 phases - house listing and population.</a:t>
            </a:r>
            <a:endParaRPr lang="en-US" dirty="0">
              <a:latin typeface="Inter"/>
            </a:endParaRPr>
          </a:p>
          <a:p>
            <a:pPr marL="400050" indent="-400050">
              <a:lnSpc>
                <a:spcPct val="150000"/>
              </a:lnSpc>
              <a:buFont typeface="+mj-lt"/>
              <a:buAutoNum type="romanUcPeriod"/>
            </a:pPr>
            <a:r>
              <a:rPr lang="en-US" sz="1800" b="0" i="0" dirty="0">
                <a:effectLst/>
                <a:latin typeface="Inter"/>
              </a:rPr>
              <a:t>The national census survey covered</a:t>
            </a:r>
            <a:r>
              <a:rPr lang="en-US" sz="1800" dirty="0">
                <a:latin typeface="Inter"/>
              </a:rPr>
              <a:t> </a:t>
            </a:r>
            <a:r>
              <a:rPr lang="en-US" sz="1800" b="0" i="0" dirty="0">
                <a:effectLst/>
                <a:latin typeface="Inter"/>
              </a:rPr>
              <a:t>all the </a:t>
            </a:r>
            <a:r>
              <a:rPr lang="en-US" sz="1800" b="1" i="0" dirty="0">
                <a:effectLst/>
                <a:latin typeface="Inter"/>
              </a:rPr>
              <a:t>28 states </a:t>
            </a:r>
            <a:r>
              <a:rPr lang="en-US" sz="1800" b="0" i="0" dirty="0">
                <a:effectLst/>
                <a:latin typeface="Inter"/>
              </a:rPr>
              <a:t>of the country and 7 Union territories including 640 districts, 497 cities, 5767 tehsils &amp; over 6 lakh villages.</a:t>
            </a:r>
            <a:endParaRPr lang="en-US" dirty="0">
              <a:latin typeface="Inter"/>
            </a:endParaRPr>
          </a:p>
          <a:p>
            <a:pPr marL="400050" indent="-400050">
              <a:lnSpc>
                <a:spcPct val="150000"/>
              </a:lnSpc>
              <a:buFont typeface="+mj-lt"/>
              <a:buAutoNum type="romanUcPeriod"/>
            </a:pPr>
            <a:r>
              <a:rPr lang="en-US" sz="1800" b="0" i="0" dirty="0">
                <a:effectLst/>
                <a:latin typeface="Inter"/>
              </a:rPr>
              <a:t>Spread across 28 states and 8 union territories, the census covered 640 districts, 5,924 sub-districts, 7,935 towns and more than 600,000 villages.</a:t>
            </a:r>
            <a:endParaRPr lang="en-US" dirty="0">
              <a:latin typeface="Inter"/>
            </a:endParaRPr>
          </a:p>
          <a:p>
            <a:pPr marL="400050" indent="-400050">
              <a:lnSpc>
                <a:spcPct val="150000"/>
              </a:lnSpc>
              <a:buFont typeface="+mj-lt"/>
              <a:buAutoNum type="romanUcPeriod"/>
            </a:pPr>
            <a:r>
              <a:rPr lang="en-US" sz="1800" b="0" i="0" dirty="0">
                <a:effectLst/>
                <a:latin typeface="Inter"/>
              </a:rPr>
              <a:t>A total of 2.7 million officials visited households in 7,935 towns and 600,000 villages, classifying the population according to gender, religion, education and occupation. The cost of the exercise was approximately ₹2,200 crore (US$280 million) – this comes to less than $0.50 per person, well below the estimated world average of $4.60 per person.</a:t>
            </a:r>
            <a:endParaRPr lang="en-IN" dirty="0"/>
          </a:p>
        </p:txBody>
      </p:sp>
    </p:spTree>
    <p:extLst>
      <p:ext uri="{BB962C8B-B14F-4D97-AF65-F5344CB8AC3E}">
        <p14:creationId xmlns:p14="http://schemas.microsoft.com/office/powerpoint/2010/main" val="275696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CC92EF-B606-8C06-43F0-B2DDC06E5F89}"/>
              </a:ext>
            </a:extLst>
          </p:cNvPr>
          <p:cNvSpPr txBox="1"/>
          <p:nvPr/>
        </p:nvSpPr>
        <p:spPr>
          <a:xfrm>
            <a:off x="693683" y="567559"/>
            <a:ext cx="10993820" cy="5035353"/>
          </a:xfrm>
          <a:prstGeom prst="rect">
            <a:avLst/>
          </a:prstGeom>
          <a:noFill/>
        </p:spPr>
        <p:txBody>
          <a:bodyPr wrap="square" rtlCol="0">
            <a:spAutoFit/>
          </a:bodyPr>
          <a:lstStyle/>
          <a:p>
            <a:pPr algn="l" fontAlgn="base">
              <a:lnSpc>
                <a:spcPct val="150000"/>
              </a:lnSpc>
            </a:pPr>
            <a:r>
              <a:rPr lang="en-US" b="0" i="0" dirty="0">
                <a:solidFill>
                  <a:srgbClr val="3C4043"/>
                </a:solidFill>
                <a:effectLst/>
                <a:latin typeface="Inter"/>
              </a:rPr>
              <a:t>The National Population Register household schedule contained 9 questions.</a:t>
            </a:r>
          </a:p>
          <a:p>
            <a:pPr algn="l" fontAlgn="base">
              <a:lnSpc>
                <a:spcPct val="150000"/>
              </a:lnSpc>
              <a:buFont typeface="+mj-lt"/>
              <a:buAutoNum type="arabicPeriod"/>
            </a:pPr>
            <a:r>
              <a:rPr lang="en-US" b="0" i="0" dirty="0">
                <a:solidFill>
                  <a:srgbClr val="3C4043"/>
                </a:solidFill>
                <a:effectLst/>
                <a:latin typeface="inherit"/>
              </a:rPr>
              <a:t>Name of the person and resident status</a:t>
            </a:r>
          </a:p>
          <a:p>
            <a:pPr algn="l" fontAlgn="base">
              <a:lnSpc>
                <a:spcPct val="150000"/>
              </a:lnSpc>
              <a:buFont typeface="+mj-lt"/>
              <a:buAutoNum type="arabicPeriod"/>
            </a:pPr>
            <a:r>
              <a:rPr lang="en-US" b="0" i="0" dirty="0">
                <a:solidFill>
                  <a:srgbClr val="3C4043"/>
                </a:solidFill>
                <a:effectLst/>
                <a:latin typeface="inherit"/>
              </a:rPr>
              <a:t>Name of the person as should appear in the population register</a:t>
            </a:r>
          </a:p>
          <a:p>
            <a:pPr algn="l" fontAlgn="base">
              <a:lnSpc>
                <a:spcPct val="150000"/>
              </a:lnSpc>
              <a:buFont typeface="+mj-lt"/>
              <a:buAutoNum type="arabicPeriod"/>
            </a:pPr>
            <a:r>
              <a:rPr lang="en-US" b="0" i="0" dirty="0">
                <a:solidFill>
                  <a:srgbClr val="3C4043"/>
                </a:solidFill>
                <a:effectLst/>
                <a:latin typeface="inherit"/>
              </a:rPr>
              <a:t>Relationship to head</a:t>
            </a:r>
          </a:p>
          <a:p>
            <a:pPr algn="l" fontAlgn="base">
              <a:lnSpc>
                <a:spcPct val="150000"/>
              </a:lnSpc>
              <a:buFont typeface="+mj-lt"/>
              <a:buAutoNum type="arabicPeriod"/>
            </a:pPr>
            <a:r>
              <a:rPr lang="en-US" b="0" i="0" dirty="0">
                <a:solidFill>
                  <a:srgbClr val="3C4043"/>
                </a:solidFill>
                <a:effectLst/>
                <a:latin typeface="inherit"/>
              </a:rPr>
              <a:t>Gender</a:t>
            </a:r>
          </a:p>
          <a:p>
            <a:pPr algn="l" fontAlgn="base">
              <a:lnSpc>
                <a:spcPct val="150000"/>
              </a:lnSpc>
              <a:buFont typeface="+mj-lt"/>
              <a:buAutoNum type="arabicPeriod"/>
            </a:pPr>
            <a:r>
              <a:rPr lang="en-US" b="0" i="0" dirty="0">
                <a:solidFill>
                  <a:srgbClr val="3C4043"/>
                </a:solidFill>
                <a:effectLst/>
                <a:latin typeface="inherit"/>
              </a:rPr>
              <a:t>Date of birth</a:t>
            </a:r>
          </a:p>
          <a:p>
            <a:pPr algn="l" fontAlgn="base">
              <a:lnSpc>
                <a:spcPct val="150000"/>
              </a:lnSpc>
              <a:buFont typeface="+mj-lt"/>
              <a:buAutoNum type="arabicPeriod"/>
            </a:pPr>
            <a:r>
              <a:rPr lang="en-US" b="0" i="0" dirty="0">
                <a:solidFill>
                  <a:srgbClr val="3C4043"/>
                </a:solidFill>
                <a:effectLst/>
                <a:latin typeface="inherit"/>
              </a:rPr>
              <a:t>Marital status</a:t>
            </a:r>
          </a:p>
          <a:p>
            <a:pPr algn="l" fontAlgn="base">
              <a:lnSpc>
                <a:spcPct val="150000"/>
              </a:lnSpc>
              <a:buFont typeface="+mj-lt"/>
              <a:buAutoNum type="arabicPeriod"/>
            </a:pPr>
            <a:r>
              <a:rPr lang="en-US" b="0" i="0" dirty="0">
                <a:solidFill>
                  <a:srgbClr val="3C4043"/>
                </a:solidFill>
                <a:effectLst/>
                <a:latin typeface="inherit"/>
              </a:rPr>
              <a:t>Educational qualification</a:t>
            </a:r>
          </a:p>
          <a:p>
            <a:pPr algn="l" fontAlgn="base">
              <a:lnSpc>
                <a:spcPct val="150000"/>
              </a:lnSpc>
              <a:buFont typeface="+mj-lt"/>
              <a:buAutoNum type="arabicPeriod"/>
            </a:pPr>
            <a:r>
              <a:rPr lang="en-US" b="0" i="0" dirty="0">
                <a:solidFill>
                  <a:srgbClr val="3C4043"/>
                </a:solidFill>
                <a:effectLst/>
                <a:latin typeface="inherit"/>
              </a:rPr>
              <a:t>Occupation/Activity</a:t>
            </a:r>
          </a:p>
          <a:p>
            <a:pPr algn="l" fontAlgn="base">
              <a:lnSpc>
                <a:spcPct val="150000"/>
              </a:lnSpc>
              <a:buFont typeface="+mj-lt"/>
              <a:buAutoNum type="arabicPeriod"/>
            </a:pPr>
            <a:r>
              <a:rPr lang="en-US" b="0" i="0" dirty="0">
                <a:solidFill>
                  <a:srgbClr val="3C4043"/>
                </a:solidFill>
                <a:effectLst/>
                <a:latin typeface="inherit"/>
              </a:rPr>
              <a:t>Names of father, mother and spouse</a:t>
            </a:r>
          </a:p>
          <a:p>
            <a:pPr algn="l" fontAlgn="base">
              <a:lnSpc>
                <a:spcPct val="150000"/>
              </a:lnSpc>
              <a:buFont typeface="+mj-lt"/>
              <a:buAutoNum type="arabicPeriod"/>
            </a:pPr>
            <a:endParaRPr lang="en-IN" dirty="0">
              <a:solidFill>
                <a:srgbClr val="3C4043"/>
              </a:solidFill>
              <a:latin typeface="inherit"/>
            </a:endParaRPr>
          </a:p>
          <a:p>
            <a:pPr algn="l" fontAlgn="base">
              <a:lnSpc>
                <a:spcPct val="150000"/>
              </a:lnSpc>
            </a:pPr>
            <a:endParaRPr lang="en-US" dirty="0">
              <a:solidFill>
                <a:srgbClr val="3C4043"/>
              </a:solidFill>
              <a:latin typeface="inherit"/>
            </a:endParaRPr>
          </a:p>
        </p:txBody>
      </p:sp>
    </p:spTree>
    <p:extLst>
      <p:ext uri="{BB962C8B-B14F-4D97-AF65-F5344CB8AC3E}">
        <p14:creationId xmlns:p14="http://schemas.microsoft.com/office/powerpoint/2010/main" val="22751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1B20EB7-2B34-FCAB-147B-E761726302CA}"/>
              </a:ext>
            </a:extLst>
          </p:cNvPr>
          <p:cNvSpPr/>
          <p:nvPr/>
        </p:nvSpPr>
        <p:spPr>
          <a:xfrm>
            <a:off x="548640" y="441064"/>
            <a:ext cx="2248348" cy="1021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AVERAGE POPULATION </a:t>
            </a:r>
          </a:p>
        </p:txBody>
      </p:sp>
      <p:sp>
        <p:nvSpPr>
          <p:cNvPr id="9" name="Rectangle: Rounded Corners 8">
            <a:extLst>
              <a:ext uri="{FF2B5EF4-FFF2-40B4-BE49-F238E27FC236}">
                <a16:creationId xmlns:a16="http://schemas.microsoft.com/office/drawing/2014/main" id="{536014AA-7882-D13B-1CB6-934850E2EE5E}"/>
              </a:ext>
            </a:extLst>
          </p:cNvPr>
          <p:cNvSpPr/>
          <p:nvPr/>
        </p:nvSpPr>
        <p:spPr>
          <a:xfrm>
            <a:off x="3376108" y="441064"/>
            <a:ext cx="2248348" cy="1021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AVERAGE COST </a:t>
            </a:r>
          </a:p>
        </p:txBody>
      </p:sp>
      <p:sp>
        <p:nvSpPr>
          <p:cNvPr id="10" name="Rectangle: Rounded Corners 9">
            <a:extLst>
              <a:ext uri="{FF2B5EF4-FFF2-40B4-BE49-F238E27FC236}">
                <a16:creationId xmlns:a16="http://schemas.microsoft.com/office/drawing/2014/main" id="{A24B66E9-C88B-3208-8FCF-FE7C0BC459B8}"/>
              </a:ext>
            </a:extLst>
          </p:cNvPr>
          <p:cNvSpPr/>
          <p:nvPr/>
        </p:nvSpPr>
        <p:spPr>
          <a:xfrm>
            <a:off x="6203576" y="441064"/>
            <a:ext cx="2248348" cy="1021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HIGHEST COST</a:t>
            </a:r>
          </a:p>
        </p:txBody>
      </p:sp>
      <p:sp>
        <p:nvSpPr>
          <p:cNvPr id="11" name="Rectangle: Rounded Corners 10">
            <a:extLst>
              <a:ext uri="{FF2B5EF4-FFF2-40B4-BE49-F238E27FC236}">
                <a16:creationId xmlns:a16="http://schemas.microsoft.com/office/drawing/2014/main" id="{AC954B4F-F42E-BC0F-78E6-E2AF67A92D9F}"/>
              </a:ext>
            </a:extLst>
          </p:cNvPr>
          <p:cNvSpPr/>
          <p:nvPr/>
        </p:nvSpPr>
        <p:spPr>
          <a:xfrm>
            <a:off x="9124277" y="441064"/>
            <a:ext cx="2248348" cy="1021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LOWEST COST</a:t>
            </a:r>
          </a:p>
        </p:txBody>
      </p:sp>
      <p:sp>
        <p:nvSpPr>
          <p:cNvPr id="14" name="Rectangle: Folded Corner 13">
            <a:extLst>
              <a:ext uri="{FF2B5EF4-FFF2-40B4-BE49-F238E27FC236}">
                <a16:creationId xmlns:a16="http://schemas.microsoft.com/office/drawing/2014/main" id="{FDB42B3E-99E1-6596-8EE2-FA0219B55AFF}"/>
              </a:ext>
            </a:extLst>
          </p:cNvPr>
          <p:cNvSpPr/>
          <p:nvPr/>
        </p:nvSpPr>
        <p:spPr>
          <a:xfrm>
            <a:off x="677732" y="1861073"/>
            <a:ext cx="2119256" cy="1688951"/>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UTTAR PRADESH</a:t>
            </a:r>
          </a:p>
          <a:p>
            <a:pPr algn="ctr"/>
            <a:r>
              <a:rPr lang="en-IN" dirty="0"/>
              <a:t>(HIGHEST)</a:t>
            </a:r>
          </a:p>
          <a:p>
            <a:pPr algn="ctr"/>
            <a:r>
              <a:rPr lang="en-IN" dirty="0"/>
              <a:t>199,812,341</a:t>
            </a:r>
          </a:p>
          <a:p>
            <a:pPr algn="ctr"/>
            <a:r>
              <a:rPr lang="en-IN" dirty="0"/>
              <a:t>&gt;</a:t>
            </a:r>
            <a:r>
              <a:rPr lang="en-IN" b="1" i="1" u="sng" dirty="0"/>
              <a:t>199 MILLION INR</a:t>
            </a:r>
          </a:p>
        </p:txBody>
      </p:sp>
      <p:sp>
        <p:nvSpPr>
          <p:cNvPr id="15" name="Rectangle: Folded Corner 14">
            <a:extLst>
              <a:ext uri="{FF2B5EF4-FFF2-40B4-BE49-F238E27FC236}">
                <a16:creationId xmlns:a16="http://schemas.microsoft.com/office/drawing/2014/main" id="{ADF0B13B-84A4-E6FD-2989-1EBC20075B45}"/>
              </a:ext>
            </a:extLst>
          </p:cNvPr>
          <p:cNvSpPr/>
          <p:nvPr/>
        </p:nvSpPr>
        <p:spPr>
          <a:xfrm>
            <a:off x="3440654" y="1844937"/>
            <a:ext cx="2119256" cy="1688951"/>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34,592,027</a:t>
            </a:r>
          </a:p>
          <a:p>
            <a:pPr algn="ctr"/>
            <a:r>
              <a:rPr lang="en-IN" dirty="0"/>
              <a:t>&gt;</a:t>
            </a:r>
            <a:r>
              <a:rPr lang="en-IN" b="1" i="1" u="sng" dirty="0"/>
              <a:t>34 MILLION INR</a:t>
            </a:r>
          </a:p>
          <a:p>
            <a:pPr algn="ctr"/>
            <a:r>
              <a:rPr lang="en-IN" b="1" i="1" u="sng" dirty="0"/>
              <a:t>(EST. PER STATE)</a:t>
            </a:r>
          </a:p>
        </p:txBody>
      </p:sp>
      <p:sp>
        <p:nvSpPr>
          <p:cNvPr id="16" name="Rectangle: Folded Corner 15">
            <a:extLst>
              <a:ext uri="{FF2B5EF4-FFF2-40B4-BE49-F238E27FC236}">
                <a16:creationId xmlns:a16="http://schemas.microsoft.com/office/drawing/2014/main" id="{F666481C-EEB2-DFD0-86A6-4950783DB93D}"/>
              </a:ext>
            </a:extLst>
          </p:cNvPr>
          <p:cNvSpPr/>
          <p:nvPr/>
        </p:nvSpPr>
        <p:spPr>
          <a:xfrm>
            <a:off x="6268122" y="1844936"/>
            <a:ext cx="2119256" cy="1688951"/>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3,630,788,367.82</a:t>
            </a:r>
          </a:p>
          <a:p>
            <a:pPr algn="ctr"/>
            <a:r>
              <a:rPr lang="en-IN" dirty="0"/>
              <a:t>UTTAR PRADESH</a:t>
            </a:r>
          </a:p>
          <a:p>
            <a:pPr algn="ctr"/>
            <a:r>
              <a:rPr lang="en-IN" dirty="0"/>
              <a:t>&gt;</a:t>
            </a:r>
            <a:r>
              <a:rPr lang="en-IN" b="1" i="1" u="sng" dirty="0"/>
              <a:t>3 BILLION INR</a:t>
            </a:r>
          </a:p>
          <a:p>
            <a:pPr algn="ctr"/>
            <a:endParaRPr lang="en-IN" dirty="0"/>
          </a:p>
        </p:txBody>
      </p:sp>
      <p:sp>
        <p:nvSpPr>
          <p:cNvPr id="17" name="Rectangle: Folded Corner 16">
            <a:extLst>
              <a:ext uri="{FF2B5EF4-FFF2-40B4-BE49-F238E27FC236}">
                <a16:creationId xmlns:a16="http://schemas.microsoft.com/office/drawing/2014/main" id="{2468F0BB-539E-59A0-053E-F4FD146E0E2B}"/>
              </a:ext>
            </a:extLst>
          </p:cNvPr>
          <p:cNvSpPr/>
          <p:nvPr/>
        </p:nvSpPr>
        <p:spPr>
          <a:xfrm>
            <a:off x="9188823" y="1861073"/>
            <a:ext cx="2119256" cy="1688951"/>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11,71,538.34</a:t>
            </a:r>
          </a:p>
          <a:p>
            <a:pPr algn="ctr"/>
            <a:r>
              <a:rPr lang="en-IN" dirty="0"/>
              <a:t>LAKSHADEEP</a:t>
            </a:r>
          </a:p>
          <a:p>
            <a:pPr algn="ctr"/>
            <a:r>
              <a:rPr lang="en-IN" dirty="0"/>
              <a:t>&gt;</a:t>
            </a:r>
            <a:r>
              <a:rPr lang="en-IN" b="1" i="1" u="sng" dirty="0"/>
              <a:t>11 LAKH INR</a:t>
            </a:r>
          </a:p>
        </p:txBody>
      </p:sp>
      <p:pic>
        <p:nvPicPr>
          <p:cNvPr id="25" name="Graphic 24" descr="Address Book outline">
            <a:extLst>
              <a:ext uri="{FF2B5EF4-FFF2-40B4-BE49-F238E27FC236}">
                <a16:creationId xmlns:a16="http://schemas.microsoft.com/office/drawing/2014/main" id="{62A19E0D-21F3-966C-9916-BD1391DF64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 y="4077148"/>
            <a:ext cx="914400" cy="914400"/>
          </a:xfrm>
          <a:prstGeom prst="rect">
            <a:avLst/>
          </a:prstGeom>
        </p:spPr>
      </p:pic>
      <p:pic>
        <p:nvPicPr>
          <p:cNvPr id="27" name="Graphic 26" descr="Agriculture outline">
            <a:extLst>
              <a:ext uri="{FF2B5EF4-FFF2-40B4-BE49-F238E27FC236}">
                <a16:creationId xmlns:a16="http://schemas.microsoft.com/office/drawing/2014/main" id="{46DF1F03-AF1A-E554-80EE-64A2FAA96B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50023" y="4077148"/>
            <a:ext cx="914400" cy="914400"/>
          </a:xfrm>
          <a:prstGeom prst="rect">
            <a:avLst/>
          </a:prstGeom>
        </p:spPr>
      </p:pic>
      <p:pic>
        <p:nvPicPr>
          <p:cNvPr id="29" name="Graphic 28" descr="Bank check outline">
            <a:extLst>
              <a:ext uri="{FF2B5EF4-FFF2-40B4-BE49-F238E27FC236}">
                <a16:creationId xmlns:a16="http://schemas.microsoft.com/office/drawing/2014/main" id="{334CF90C-ED63-5CA4-B23E-9CF2A1AE08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3350" y="4077148"/>
            <a:ext cx="914400" cy="914400"/>
          </a:xfrm>
          <a:prstGeom prst="rect">
            <a:avLst/>
          </a:prstGeom>
        </p:spPr>
      </p:pic>
      <p:pic>
        <p:nvPicPr>
          <p:cNvPr id="31" name="Graphic 30" descr="Blog outline">
            <a:extLst>
              <a:ext uri="{FF2B5EF4-FFF2-40B4-BE49-F238E27FC236}">
                <a16:creationId xmlns:a16="http://schemas.microsoft.com/office/drawing/2014/main" id="{A655C941-8D8D-7316-A43B-ED64DBC95C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88823" y="4077148"/>
            <a:ext cx="914400" cy="914400"/>
          </a:xfrm>
          <a:prstGeom prst="rect">
            <a:avLst/>
          </a:prstGeom>
        </p:spPr>
      </p:pic>
      <p:sp>
        <p:nvSpPr>
          <p:cNvPr id="32" name="TextBox 31">
            <a:extLst>
              <a:ext uri="{FF2B5EF4-FFF2-40B4-BE49-F238E27FC236}">
                <a16:creationId xmlns:a16="http://schemas.microsoft.com/office/drawing/2014/main" id="{01E6097F-CFFA-118B-69A3-AA89896F4090}"/>
              </a:ext>
            </a:extLst>
          </p:cNvPr>
          <p:cNvSpPr txBox="1"/>
          <p:nvPr/>
        </p:nvSpPr>
        <p:spPr>
          <a:xfrm>
            <a:off x="613186" y="5131397"/>
            <a:ext cx="2119256" cy="1200329"/>
          </a:xfrm>
          <a:prstGeom prst="rect">
            <a:avLst/>
          </a:prstGeom>
          <a:noFill/>
        </p:spPr>
        <p:txBody>
          <a:bodyPr wrap="square" rtlCol="0">
            <a:spAutoFit/>
          </a:bodyPr>
          <a:lstStyle/>
          <a:p>
            <a:r>
              <a:rPr lang="en-IN" dirty="0"/>
              <a:t>TOTAL POPULATION </a:t>
            </a:r>
          </a:p>
          <a:p>
            <a:endParaRPr lang="en-IN" dirty="0"/>
          </a:p>
          <a:p>
            <a:r>
              <a:rPr lang="en-IN" dirty="0"/>
              <a:t>*1,210,720,939 </a:t>
            </a:r>
          </a:p>
          <a:p>
            <a:r>
              <a:rPr lang="en-IN" dirty="0"/>
              <a:t>&gt;</a:t>
            </a:r>
            <a:r>
              <a:rPr lang="en-IN" b="1" dirty="0"/>
              <a:t>1.21 BILLION</a:t>
            </a:r>
          </a:p>
        </p:txBody>
      </p:sp>
      <p:sp>
        <p:nvSpPr>
          <p:cNvPr id="33" name="TextBox 32">
            <a:extLst>
              <a:ext uri="{FF2B5EF4-FFF2-40B4-BE49-F238E27FC236}">
                <a16:creationId xmlns:a16="http://schemas.microsoft.com/office/drawing/2014/main" id="{1AACE552-32BD-B193-1E65-46BEA101C3AB}"/>
              </a:ext>
            </a:extLst>
          </p:cNvPr>
          <p:cNvSpPr txBox="1"/>
          <p:nvPr/>
        </p:nvSpPr>
        <p:spPr>
          <a:xfrm>
            <a:off x="3229087" y="5131396"/>
            <a:ext cx="2119256" cy="1200329"/>
          </a:xfrm>
          <a:prstGeom prst="rect">
            <a:avLst/>
          </a:prstGeom>
          <a:noFill/>
        </p:spPr>
        <p:txBody>
          <a:bodyPr wrap="square" rtlCol="0">
            <a:spAutoFit/>
          </a:bodyPr>
          <a:lstStyle/>
          <a:p>
            <a:r>
              <a:rPr lang="en-IN" dirty="0"/>
              <a:t>TOTAL AREA</a:t>
            </a:r>
          </a:p>
          <a:p>
            <a:endParaRPr lang="en-IN" dirty="0"/>
          </a:p>
          <a:p>
            <a:r>
              <a:rPr lang="en-IN" dirty="0"/>
              <a:t>*32,87241 </a:t>
            </a:r>
          </a:p>
          <a:p>
            <a:r>
              <a:rPr lang="en-IN" dirty="0"/>
              <a:t>&gt;</a:t>
            </a:r>
            <a:r>
              <a:rPr lang="en-IN" b="1" dirty="0"/>
              <a:t>3 MILLION</a:t>
            </a:r>
          </a:p>
        </p:txBody>
      </p:sp>
      <p:sp>
        <p:nvSpPr>
          <p:cNvPr id="34" name="TextBox 33">
            <a:extLst>
              <a:ext uri="{FF2B5EF4-FFF2-40B4-BE49-F238E27FC236}">
                <a16:creationId xmlns:a16="http://schemas.microsoft.com/office/drawing/2014/main" id="{9BCFC89C-D798-FC12-9E13-026C7D84DB26}"/>
              </a:ext>
            </a:extLst>
          </p:cNvPr>
          <p:cNvSpPr txBox="1"/>
          <p:nvPr/>
        </p:nvSpPr>
        <p:spPr>
          <a:xfrm>
            <a:off x="6203576" y="5131396"/>
            <a:ext cx="2119256" cy="1200329"/>
          </a:xfrm>
          <a:prstGeom prst="rect">
            <a:avLst/>
          </a:prstGeom>
          <a:noFill/>
        </p:spPr>
        <p:txBody>
          <a:bodyPr wrap="square" rtlCol="0">
            <a:spAutoFit/>
          </a:bodyPr>
          <a:lstStyle/>
          <a:p>
            <a:r>
              <a:rPr lang="en-IN" dirty="0"/>
              <a:t>TOTAL COST </a:t>
            </a:r>
          </a:p>
          <a:p>
            <a:endParaRPr lang="en-IN" dirty="0"/>
          </a:p>
          <a:p>
            <a:endParaRPr lang="en-IN" b="1" dirty="0"/>
          </a:p>
          <a:p>
            <a:r>
              <a:rPr lang="en-IN" b="1" dirty="0"/>
              <a:t>2200 CRORE</a:t>
            </a:r>
          </a:p>
        </p:txBody>
      </p:sp>
      <p:sp>
        <p:nvSpPr>
          <p:cNvPr id="35" name="TextBox 34">
            <a:extLst>
              <a:ext uri="{FF2B5EF4-FFF2-40B4-BE49-F238E27FC236}">
                <a16:creationId xmlns:a16="http://schemas.microsoft.com/office/drawing/2014/main" id="{E0942461-692C-72EE-AE4E-3D01FF3D4DA0}"/>
              </a:ext>
            </a:extLst>
          </p:cNvPr>
          <p:cNvSpPr txBox="1"/>
          <p:nvPr/>
        </p:nvSpPr>
        <p:spPr>
          <a:xfrm>
            <a:off x="8866094" y="5131395"/>
            <a:ext cx="2119256" cy="1200329"/>
          </a:xfrm>
          <a:prstGeom prst="rect">
            <a:avLst/>
          </a:prstGeom>
          <a:noFill/>
        </p:spPr>
        <p:txBody>
          <a:bodyPr wrap="square" rtlCol="0">
            <a:spAutoFit/>
          </a:bodyPr>
          <a:lstStyle/>
          <a:p>
            <a:r>
              <a:rPr lang="en-IN" dirty="0"/>
              <a:t>AVG DECADAL GROWTH</a:t>
            </a:r>
          </a:p>
          <a:p>
            <a:endParaRPr lang="en-IN" dirty="0"/>
          </a:p>
          <a:p>
            <a:r>
              <a:rPr lang="en-IN" b="1" dirty="0"/>
              <a:t>*19.60%</a:t>
            </a:r>
          </a:p>
        </p:txBody>
      </p:sp>
    </p:spTree>
    <p:extLst>
      <p:ext uri="{BB962C8B-B14F-4D97-AF65-F5344CB8AC3E}">
        <p14:creationId xmlns:p14="http://schemas.microsoft.com/office/powerpoint/2010/main" val="174665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6479B9-794A-BE0D-3CC6-18FE15177B90}"/>
              </a:ext>
            </a:extLst>
          </p:cNvPr>
          <p:cNvGraphicFramePr>
            <a:graphicFrameLocks noGrp="1"/>
          </p:cNvGraphicFramePr>
          <p:nvPr>
            <p:extLst>
              <p:ext uri="{D42A27DB-BD31-4B8C-83A1-F6EECF244321}">
                <p14:modId xmlns:p14="http://schemas.microsoft.com/office/powerpoint/2010/main" val="2728891052"/>
              </p:ext>
            </p:extLst>
          </p:nvPr>
        </p:nvGraphicFramePr>
        <p:xfrm>
          <a:off x="4843104" y="747526"/>
          <a:ext cx="7109745" cy="2812882"/>
        </p:xfrm>
        <a:graphic>
          <a:graphicData uri="http://schemas.openxmlformats.org/drawingml/2006/table">
            <a:tbl>
              <a:tblPr>
                <a:tableStyleId>{5C22544A-7EE6-4342-B048-85BDC9FD1C3A}</a:tableStyleId>
              </a:tblPr>
              <a:tblGrid>
                <a:gridCol w="681930">
                  <a:extLst>
                    <a:ext uri="{9D8B030D-6E8A-4147-A177-3AD203B41FA5}">
                      <a16:colId xmlns:a16="http://schemas.microsoft.com/office/drawing/2014/main" val="2484693429"/>
                    </a:ext>
                  </a:extLst>
                </a:gridCol>
                <a:gridCol w="1275460">
                  <a:extLst>
                    <a:ext uri="{9D8B030D-6E8A-4147-A177-3AD203B41FA5}">
                      <a16:colId xmlns:a16="http://schemas.microsoft.com/office/drawing/2014/main" val="2698792387"/>
                    </a:ext>
                  </a:extLst>
                </a:gridCol>
                <a:gridCol w="989241">
                  <a:extLst>
                    <a:ext uri="{9D8B030D-6E8A-4147-A177-3AD203B41FA5}">
                      <a16:colId xmlns:a16="http://schemas.microsoft.com/office/drawing/2014/main" val="4213502156"/>
                    </a:ext>
                  </a:extLst>
                </a:gridCol>
                <a:gridCol w="1485911">
                  <a:extLst>
                    <a:ext uri="{9D8B030D-6E8A-4147-A177-3AD203B41FA5}">
                      <a16:colId xmlns:a16="http://schemas.microsoft.com/office/drawing/2014/main" val="3354098268"/>
                    </a:ext>
                  </a:extLst>
                </a:gridCol>
                <a:gridCol w="1401743">
                  <a:extLst>
                    <a:ext uri="{9D8B030D-6E8A-4147-A177-3AD203B41FA5}">
                      <a16:colId xmlns:a16="http://schemas.microsoft.com/office/drawing/2014/main" val="3325019919"/>
                    </a:ext>
                  </a:extLst>
                </a:gridCol>
                <a:gridCol w="1275460">
                  <a:extLst>
                    <a:ext uri="{9D8B030D-6E8A-4147-A177-3AD203B41FA5}">
                      <a16:colId xmlns:a16="http://schemas.microsoft.com/office/drawing/2014/main" val="711566520"/>
                    </a:ext>
                  </a:extLst>
                </a:gridCol>
              </a:tblGrid>
              <a:tr h="580221">
                <a:tc>
                  <a:txBody>
                    <a:bodyPr/>
                    <a:lstStyle/>
                    <a:p>
                      <a:pPr algn="l" fontAlgn="b"/>
                      <a:r>
                        <a:rPr lang="en-IN" sz="1600" u="none" strike="noStrike" baseline="0" dirty="0">
                          <a:effectLst/>
                        </a:rPr>
                        <a:t>Rank</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State</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Capital</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Population</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 of Total Population</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Cost(INR)</a:t>
                      </a:r>
                      <a:endParaRPr lang="en-IN" sz="1600" b="0" i="0" u="none" strike="noStrike" baseline="0"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715723912"/>
                  </a:ext>
                </a:extLst>
              </a:tr>
              <a:tr h="197000">
                <a:tc>
                  <a:txBody>
                    <a:bodyPr/>
                    <a:lstStyle/>
                    <a:p>
                      <a:pPr algn="r" fontAlgn="b"/>
                      <a:r>
                        <a:rPr lang="en-IN" sz="1600" u="none" strike="noStrike" baseline="0" dirty="0">
                          <a:effectLst/>
                        </a:rPr>
                        <a:t>1</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Uttar Pradesh</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Lucknow</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19,98,12,341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16.5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3630788368</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539204301"/>
                  </a:ext>
                </a:extLst>
              </a:tr>
              <a:tr h="197000">
                <a:tc>
                  <a:txBody>
                    <a:bodyPr/>
                    <a:lstStyle/>
                    <a:p>
                      <a:pPr algn="r" fontAlgn="b"/>
                      <a:r>
                        <a:rPr lang="en-IN" sz="1600" u="none" strike="noStrike" baseline="0">
                          <a:effectLst/>
                        </a:rPr>
                        <a:t>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Maharashtra</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Mumbai</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11,23,74,333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9.28</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2041953060</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512149640"/>
                  </a:ext>
                </a:extLst>
              </a:tr>
              <a:tr h="197000">
                <a:tc>
                  <a:txBody>
                    <a:bodyPr/>
                    <a:lstStyle/>
                    <a:p>
                      <a:pPr algn="r" fontAlgn="b"/>
                      <a:r>
                        <a:rPr lang="en-IN" sz="1600" u="none" strike="noStrike" baseline="0">
                          <a:effectLst/>
                        </a:rPr>
                        <a:t>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Bihar</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Patna</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10,40,99,452</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8.6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1891590267</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809899698"/>
                  </a:ext>
                </a:extLst>
              </a:tr>
              <a:tr h="197000">
                <a:tc>
                  <a:txBody>
                    <a:bodyPr/>
                    <a:lstStyle/>
                    <a:p>
                      <a:pPr algn="r" fontAlgn="b"/>
                      <a:r>
                        <a:rPr lang="en-IN" sz="1600" u="none" strike="noStrike" baseline="0">
                          <a:effectLst/>
                        </a:rPr>
                        <a:t>4</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West Bengal</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Kolkata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9,12,76,115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7.54</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1658577518</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476139215"/>
                  </a:ext>
                </a:extLst>
              </a:tr>
              <a:tr h="197000">
                <a:tc>
                  <a:txBody>
                    <a:bodyPr/>
                    <a:lstStyle/>
                    <a:p>
                      <a:pPr algn="r" fontAlgn="b"/>
                      <a:r>
                        <a:rPr lang="en-IN" sz="1600" u="none" strike="noStrike" baseline="0">
                          <a:effectLst/>
                        </a:rPr>
                        <a:t>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Andhra Pradesh</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Hyderabad</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8,45,80,777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6.99</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1536916588</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680491960"/>
                  </a:ext>
                </a:extLst>
              </a:tr>
              <a:tr h="197000">
                <a:tc>
                  <a:txBody>
                    <a:bodyPr/>
                    <a:lstStyle/>
                    <a:p>
                      <a:pPr algn="r" fontAlgn="b"/>
                      <a:r>
                        <a:rPr lang="en-IN" sz="1600" u="none" strike="noStrike" baseline="0">
                          <a:effectLst/>
                        </a:rPr>
                        <a:t>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Madhya Pradesh</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Bhopal</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7,26,26,809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6</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1319701136</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807895665"/>
                  </a:ext>
                </a:extLst>
              </a:tr>
              <a:tr h="197000">
                <a:tc>
                  <a:txBody>
                    <a:bodyPr/>
                    <a:lstStyle/>
                    <a:p>
                      <a:pPr algn="r" fontAlgn="b"/>
                      <a:r>
                        <a:rPr lang="en-IN" sz="1600" u="none" strike="noStrike" baseline="0">
                          <a:effectLst/>
                        </a:rPr>
                        <a:t>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Tamil Nadu</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Chennai</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7,21,47,030</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5.96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1310983075</a:t>
                      </a:r>
                      <a:endParaRPr lang="en-IN" sz="1600" b="0" i="0" u="none" strike="noStrike" baseline="0"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545619951"/>
                  </a:ext>
                </a:extLst>
              </a:tr>
            </a:tbl>
          </a:graphicData>
        </a:graphic>
      </p:graphicFrame>
      <p:graphicFrame>
        <p:nvGraphicFramePr>
          <p:cNvPr id="5" name="Table 4">
            <a:extLst>
              <a:ext uri="{FF2B5EF4-FFF2-40B4-BE49-F238E27FC236}">
                <a16:creationId xmlns:a16="http://schemas.microsoft.com/office/drawing/2014/main" id="{76511739-C4EA-0042-EF71-7BC5C8D59E3C}"/>
              </a:ext>
            </a:extLst>
          </p:cNvPr>
          <p:cNvGraphicFramePr>
            <a:graphicFrameLocks noGrp="1"/>
          </p:cNvGraphicFramePr>
          <p:nvPr>
            <p:extLst>
              <p:ext uri="{D42A27DB-BD31-4B8C-83A1-F6EECF244321}">
                <p14:modId xmlns:p14="http://schemas.microsoft.com/office/powerpoint/2010/main" val="46713991"/>
              </p:ext>
            </p:extLst>
          </p:nvPr>
        </p:nvGraphicFramePr>
        <p:xfrm>
          <a:off x="4843104" y="3793084"/>
          <a:ext cx="7150100" cy="2736670"/>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3794501312"/>
                    </a:ext>
                  </a:extLst>
                </a:gridCol>
                <a:gridCol w="1282700">
                  <a:extLst>
                    <a:ext uri="{9D8B030D-6E8A-4147-A177-3AD203B41FA5}">
                      <a16:colId xmlns:a16="http://schemas.microsoft.com/office/drawing/2014/main" val="3500936621"/>
                    </a:ext>
                  </a:extLst>
                </a:gridCol>
                <a:gridCol w="1320800">
                  <a:extLst>
                    <a:ext uri="{9D8B030D-6E8A-4147-A177-3AD203B41FA5}">
                      <a16:colId xmlns:a16="http://schemas.microsoft.com/office/drawing/2014/main" val="1161428493"/>
                    </a:ext>
                  </a:extLst>
                </a:gridCol>
                <a:gridCol w="1168400">
                  <a:extLst>
                    <a:ext uri="{9D8B030D-6E8A-4147-A177-3AD203B41FA5}">
                      <a16:colId xmlns:a16="http://schemas.microsoft.com/office/drawing/2014/main" val="3068605869"/>
                    </a:ext>
                  </a:extLst>
                </a:gridCol>
                <a:gridCol w="1409700">
                  <a:extLst>
                    <a:ext uri="{9D8B030D-6E8A-4147-A177-3AD203B41FA5}">
                      <a16:colId xmlns:a16="http://schemas.microsoft.com/office/drawing/2014/main" val="4193706159"/>
                    </a:ext>
                  </a:extLst>
                </a:gridCol>
                <a:gridCol w="1282700">
                  <a:extLst>
                    <a:ext uri="{9D8B030D-6E8A-4147-A177-3AD203B41FA5}">
                      <a16:colId xmlns:a16="http://schemas.microsoft.com/office/drawing/2014/main" val="2501790667"/>
                    </a:ext>
                  </a:extLst>
                </a:gridCol>
              </a:tblGrid>
              <a:tr h="185420">
                <a:tc>
                  <a:txBody>
                    <a:bodyPr/>
                    <a:lstStyle/>
                    <a:p>
                      <a:pPr algn="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Rajasthan</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Jaipur</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6,85,48,437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5.66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1245593072</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05802074"/>
                  </a:ext>
                </a:extLst>
              </a:tr>
              <a:tr h="185420">
                <a:tc>
                  <a:txBody>
                    <a:bodyPr/>
                    <a:lstStyle/>
                    <a:p>
                      <a:pPr algn="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Karnataka</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Bengaluru</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6,10,95,297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5.05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1110162128</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182061408"/>
                  </a:ext>
                </a:extLst>
              </a:tr>
              <a:tr h="185420">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Gujarat</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Gandhinagar</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6,04,39,692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4.99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1098249135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868706522"/>
                  </a:ext>
                </a:extLst>
              </a:tr>
              <a:tr h="185420">
                <a:tc>
                  <a:txBody>
                    <a:bodyPr/>
                    <a:lstStyle/>
                    <a:p>
                      <a:pPr algn="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Odisha</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Bhubaneshwar</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4,19,74,218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3.47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762713162.3</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681734570"/>
                  </a:ext>
                </a:extLst>
              </a:tr>
              <a:tr h="185420">
                <a:tc>
                  <a:txBody>
                    <a:bodyPr/>
                    <a:lstStyle/>
                    <a:p>
                      <a:pPr algn="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Kerala</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Thiruvananthapuram</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3,34,06,061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2.76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607021253.5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94539439"/>
                  </a:ext>
                </a:extLst>
              </a:tr>
              <a:tr h="185420">
                <a:tc>
                  <a:txBody>
                    <a:bodyPr/>
                    <a:lstStyle/>
                    <a:p>
                      <a:pPr algn="r" fontAlgn="b"/>
                      <a:r>
                        <a:rPr lang="en-IN" sz="1600" u="none" strike="noStrike">
                          <a:effectLst/>
                        </a:rPr>
                        <a:t>13</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Jharkhand</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Ranchi</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3,29,88,134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2.72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599427105.5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923806566"/>
                  </a:ext>
                </a:extLst>
              </a:tr>
              <a:tr h="185420">
                <a:tc>
                  <a:txBody>
                    <a:bodyPr/>
                    <a:lstStyle/>
                    <a:p>
                      <a:pPr algn="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Assam</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Dispur</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3,12,05,576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2.58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567036259</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699153300"/>
                  </a:ext>
                </a:extLst>
              </a:tr>
              <a:tr h="185420">
                <a:tc>
                  <a:txBody>
                    <a:bodyPr/>
                    <a:lstStyle/>
                    <a:p>
                      <a:pPr algn="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Punjab</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Chandigarh</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2,77,43,338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2.29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504123961.5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890371329"/>
                  </a:ext>
                </a:extLst>
              </a:tr>
              <a:tr h="185420">
                <a:tc>
                  <a:txBody>
                    <a:bodyPr/>
                    <a:lstStyle/>
                    <a:p>
                      <a:pPr algn="r" fontAlgn="b"/>
                      <a:r>
                        <a:rPr lang="en-IN" sz="1600" u="none" strike="noStrike">
                          <a:effectLst/>
                        </a:rPr>
                        <a:t>16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Chhattisgarh</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Raipur</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2,55,45,198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2.11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464181578</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009113194"/>
                  </a:ext>
                </a:extLst>
              </a:tr>
              <a:tr h="185420">
                <a:tc>
                  <a:txBody>
                    <a:bodyPr/>
                    <a:lstStyle/>
                    <a:p>
                      <a:pPr algn="r" fontAlgn="b"/>
                      <a:r>
                        <a:rPr lang="en-IN" sz="1600" u="none" strike="noStrike">
                          <a:effectLst/>
                        </a:rPr>
                        <a:t>17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Haryana</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Chandigarh</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2,53,51,462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2.09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dirty="0">
                          <a:effectLst/>
                        </a:rPr>
                        <a:t>460661202.8</a:t>
                      </a:r>
                      <a:endParaRPr lang="en-IN" sz="16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866028025"/>
                  </a:ext>
                </a:extLst>
              </a:tr>
            </a:tbl>
          </a:graphicData>
        </a:graphic>
      </p:graphicFrame>
      <p:sp>
        <p:nvSpPr>
          <p:cNvPr id="6" name="TextBox 5">
            <a:extLst>
              <a:ext uri="{FF2B5EF4-FFF2-40B4-BE49-F238E27FC236}">
                <a16:creationId xmlns:a16="http://schemas.microsoft.com/office/drawing/2014/main" id="{3183293E-2C72-E91C-BC69-41836F937EE5}"/>
              </a:ext>
            </a:extLst>
          </p:cNvPr>
          <p:cNvSpPr txBox="1"/>
          <p:nvPr/>
        </p:nvSpPr>
        <p:spPr>
          <a:xfrm>
            <a:off x="7097702" y="143580"/>
            <a:ext cx="4165830" cy="369332"/>
          </a:xfrm>
          <a:prstGeom prst="rect">
            <a:avLst/>
          </a:prstGeom>
          <a:noFill/>
        </p:spPr>
        <p:txBody>
          <a:bodyPr wrap="square" rtlCol="0">
            <a:spAutoFit/>
          </a:bodyPr>
          <a:lstStyle/>
          <a:p>
            <a:r>
              <a:rPr lang="en-IN" b="1" dirty="0"/>
              <a:t>TABULAR DESCRIPTIONS</a:t>
            </a:r>
          </a:p>
        </p:txBody>
      </p:sp>
      <p:sp>
        <p:nvSpPr>
          <p:cNvPr id="8" name="Title 7">
            <a:extLst>
              <a:ext uri="{FF2B5EF4-FFF2-40B4-BE49-F238E27FC236}">
                <a16:creationId xmlns:a16="http://schemas.microsoft.com/office/drawing/2014/main" id="{2ABEEAF7-981E-E3C6-0B34-F34531FB9AF4}"/>
              </a:ext>
            </a:extLst>
          </p:cNvPr>
          <p:cNvSpPr>
            <a:spLocks noGrp="1"/>
          </p:cNvSpPr>
          <p:nvPr>
            <p:ph type="title"/>
          </p:nvPr>
        </p:nvSpPr>
        <p:spPr/>
        <p:txBody>
          <a:bodyPr/>
          <a:lstStyle/>
          <a:p>
            <a:r>
              <a:rPr lang="en-IN" dirty="0"/>
              <a:t>Tabular Descriptions</a:t>
            </a:r>
          </a:p>
        </p:txBody>
      </p:sp>
      <p:sp>
        <p:nvSpPr>
          <p:cNvPr id="10" name="Text Placeholder 9">
            <a:extLst>
              <a:ext uri="{FF2B5EF4-FFF2-40B4-BE49-F238E27FC236}">
                <a16:creationId xmlns:a16="http://schemas.microsoft.com/office/drawing/2014/main" id="{8D575AAF-9760-87A5-A6F9-5C17CF0B8510}"/>
              </a:ext>
            </a:extLst>
          </p:cNvPr>
          <p:cNvSpPr>
            <a:spLocks noGrp="1"/>
          </p:cNvSpPr>
          <p:nvPr>
            <p:ph type="body" sz="half" idx="2"/>
          </p:nvPr>
        </p:nvSpPr>
        <p:spPr/>
        <p:txBody>
          <a:bodyPr>
            <a:normAutofit fontScale="85000" lnSpcReduction="20000"/>
          </a:bodyPr>
          <a:lstStyle/>
          <a:p>
            <a:r>
              <a:rPr lang="en-IN" sz="1800" b="1" u="none" strike="noStrike" baseline="0" dirty="0">
                <a:effectLst/>
              </a:rPr>
              <a:t>State </a:t>
            </a:r>
            <a:r>
              <a:rPr lang="en-IN" sz="1800" u="none" strike="noStrike" baseline="0" dirty="0">
                <a:effectLst/>
              </a:rPr>
              <a:t> - Name of state</a:t>
            </a:r>
          </a:p>
          <a:p>
            <a:endParaRPr lang="en-IN" b="0" i="0" dirty="0">
              <a:solidFill>
                <a:srgbClr val="000000"/>
              </a:solidFill>
              <a:latin typeface="Calibri" panose="020F0502020204030204" pitchFamily="34" charset="0"/>
            </a:endParaRPr>
          </a:p>
          <a:p>
            <a:r>
              <a:rPr lang="en-IN" sz="1800" b="1" u="none" strike="noStrike" baseline="0" dirty="0">
                <a:effectLst/>
              </a:rPr>
              <a:t>Capital </a:t>
            </a:r>
            <a:r>
              <a:rPr lang="en-IN" sz="1800" u="none" strike="noStrike" baseline="0" dirty="0">
                <a:effectLst/>
              </a:rPr>
              <a:t>– Capital of state</a:t>
            </a:r>
          </a:p>
          <a:p>
            <a:endParaRPr lang="en-IN" b="0" i="0" dirty="0">
              <a:solidFill>
                <a:srgbClr val="000000"/>
              </a:solidFill>
              <a:latin typeface="Calibri" panose="020F0502020204030204" pitchFamily="34" charset="0"/>
            </a:endParaRPr>
          </a:p>
          <a:p>
            <a:pPr marL="0" algn="l" rtl="0" eaLnBrk="1" fontAlgn="b" latinLnBrk="0" hangingPunct="1">
              <a:spcBef>
                <a:spcPts val="0"/>
              </a:spcBef>
              <a:spcAft>
                <a:spcPts val="0"/>
              </a:spcAft>
            </a:pPr>
            <a:r>
              <a:rPr lang="en-IN" sz="1800" b="1" i="0" u="none" strike="noStrike" kern="1200" baseline="0" dirty="0">
                <a:solidFill>
                  <a:schemeClr val="bg1"/>
                </a:solidFill>
                <a:effectLst/>
                <a:latin typeface="Franklin Gothic Book" panose="020B0503020102020204" pitchFamily="34" charset="0"/>
              </a:rPr>
              <a:t>Population</a:t>
            </a:r>
            <a:r>
              <a:rPr lang="en-IN" sz="1800" b="0" i="0" u="none" strike="noStrike" kern="1200" baseline="0" dirty="0">
                <a:solidFill>
                  <a:schemeClr val="bg1"/>
                </a:solidFill>
                <a:effectLst/>
                <a:latin typeface="Franklin Gothic Book" panose="020B0503020102020204" pitchFamily="34" charset="0"/>
              </a:rPr>
              <a:t> – Population of state</a:t>
            </a:r>
          </a:p>
          <a:p>
            <a:pPr marL="0" algn="l" rtl="0" eaLnBrk="1" fontAlgn="b" latinLnBrk="0" hangingPunct="1">
              <a:spcBef>
                <a:spcPts val="0"/>
              </a:spcBef>
              <a:spcAft>
                <a:spcPts val="0"/>
              </a:spcAft>
            </a:pPr>
            <a:endParaRPr lang="en-IN" sz="1800" b="0" i="0" u="none" strike="noStrike" dirty="0">
              <a:solidFill>
                <a:schemeClr val="bg1"/>
              </a:solidFill>
              <a:effectLst/>
              <a:latin typeface="Arial" panose="020B0604020202020204" pitchFamily="34" charset="0"/>
            </a:endParaRPr>
          </a:p>
          <a:p>
            <a:pPr marL="0" algn="l" rtl="0" eaLnBrk="1" fontAlgn="b" latinLnBrk="0" hangingPunct="1">
              <a:spcBef>
                <a:spcPts val="0"/>
              </a:spcBef>
              <a:spcAft>
                <a:spcPts val="0"/>
              </a:spcAft>
            </a:pPr>
            <a:r>
              <a:rPr lang="en-IN" sz="1800" b="1" i="0" u="none" strike="noStrike" kern="1200" baseline="0" dirty="0">
                <a:solidFill>
                  <a:schemeClr val="bg1"/>
                </a:solidFill>
                <a:effectLst/>
                <a:latin typeface="Franklin Gothic Book" panose="020B0503020102020204" pitchFamily="34" charset="0"/>
              </a:rPr>
              <a:t>% of Total Population </a:t>
            </a:r>
            <a:r>
              <a:rPr lang="en-IN" sz="1800" b="0" i="0" u="none" strike="noStrike" kern="1200" baseline="0" dirty="0">
                <a:solidFill>
                  <a:schemeClr val="bg1"/>
                </a:solidFill>
                <a:effectLst/>
                <a:latin typeface="Franklin Gothic Book" panose="020B0503020102020204" pitchFamily="34" charset="0"/>
              </a:rPr>
              <a:t>– Percentage with respect to total population </a:t>
            </a:r>
          </a:p>
          <a:p>
            <a:pPr marL="0" algn="l" rtl="0" eaLnBrk="1" fontAlgn="b" latinLnBrk="0" hangingPunct="1">
              <a:spcBef>
                <a:spcPts val="0"/>
              </a:spcBef>
              <a:spcAft>
                <a:spcPts val="0"/>
              </a:spcAft>
            </a:pPr>
            <a:endParaRPr lang="en-IN" sz="1800" b="0" i="0" u="none" strike="noStrike" dirty="0">
              <a:solidFill>
                <a:schemeClr val="bg1"/>
              </a:solidFill>
              <a:effectLst/>
              <a:latin typeface="Arial" panose="020B0604020202020204" pitchFamily="34" charset="0"/>
            </a:endParaRPr>
          </a:p>
          <a:p>
            <a:pPr marL="0" algn="l" rtl="0" eaLnBrk="1" fontAlgn="b" latinLnBrk="0" hangingPunct="1">
              <a:spcBef>
                <a:spcPts val="0"/>
              </a:spcBef>
              <a:spcAft>
                <a:spcPts val="0"/>
              </a:spcAft>
            </a:pPr>
            <a:r>
              <a:rPr lang="en-IN" sz="1800" b="1" i="0" u="none" strike="noStrike" kern="1200" baseline="0" dirty="0">
                <a:solidFill>
                  <a:schemeClr val="bg1"/>
                </a:solidFill>
                <a:effectLst/>
                <a:latin typeface="Franklin Gothic Book" panose="020B0503020102020204" pitchFamily="34" charset="0"/>
              </a:rPr>
              <a:t>Cost(INR)- </a:t>
            </a:r>
            <a:r>
              <a:rPr lang="en-IN" sz="1800" b="0" i="0" u="none" strike="noStrike" kern="1200" baseline="0" dirty="0">
                <a:solidFill>
                  <a:schemeClr val="bg1"/>
                </a:solidFill>
                <a:effectLst/>
                <a:latin typeface="Franklin Gothic Book" panose="020B0503020102020204" pitchFamily="34" charset="0"/>
              </a:rPr>
              <a:t>Cost in INR computed using :  </a:t>
            </a:r>
            <a:r>
              <a:rPr lang="en-IN" sz="1800" b="1" i="0" u="none" strike="noStrike" kern="1200" baseline="0" dirty="0">
                <a:solidFill>
                  <a:schemeClr val="bg1"/>
                </a:solidFill>
                <a:effectLst/>
                <a:latin typeface="Franklin Gothic Book" panose="020B0503020102020204" pitchFamily="34" charset="0"/>
              </a:rPr>
              <a:t>Population*Average value</a:t>
            </a:r>
            <a:endParaRPr lang="en-IN" sz="1800" b="0" i="0" u="none" strike="noStrike" baseline="0" dirty="0">
              <a:solidFill>
                <a:schemeClr val="bg1"/>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269856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A38365-CAD9-A3A2-A0A3-E6B4B1430CD1}"/>
              </a:ext>
            </a:extLst>
          </p:cNvPr>
          <p:cNvSpPr>
            <a:spLocks noGrp="1"/>
          </p:cNvSpPr>
          <p:nvPr>
            <p:ph type="title"/>
          </p:nvPr>
        </p:nvSpPr>
        <p:spPr/>
        <p:txBody>
          <a:bodyPr/>
          <a:lstStyle/>
          <a:p>
            <a:r>
              <a:rPr lang="en-IN" dirty="0"/>
              <a:t>35+ territories surveyed</a:t>
            </a:r>
          </a:p>
        </p:txBody>
      </p:sp>
      <p:sp>
        <p:nvSpPr>
          <p:cNvPr id="5" name="Text Placeholder 4">
            <a:extLst>
              <a:ext uri="{FF2B5EF4-FFF2-40B4-BE49-F238E27FC236}">
                <a16:creationId xmlns:a16="http://schemas.microsoft.com/office/drawing/2014/main" id="{D6F0B2F3-D819-6F4F-8C1A-139D4B83E422}"/>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35+ territories</a:t>
            </a:r>
          </a:p>
          <a:p>
            <a:pPr marL="285750" indent="-285750">
              <a:buFont typeface="Arial" panose="020B0604020202020204" pitchFamily="34" charset="0"/>
              <a:buChar char="•"/>
            </a:pPr>
            <a:r>
              <a:rPr lang="en-IN" dirty="0"/>
              <a:t>28 states</a:t>
            </a:r>
          </a:p>
          <a:p>
            <a:pPr marL="285750" indent="-285750">
              <a:buFont typeface="Arial" panose="020B0604020202020204" pitchFamily="34" charset="0"/>
              <a:buChar char="•"/>
            </a:pPr>
            <a:r>
              <a:rPr lang="en-IN" dirty="0"/>
              <a:t>7 union territories</a:t>
            </a:r>
          </a:p>
          <a:p>
            <a:pPr marL="285750" indent="-285750">
              <a:buFont typeface="Arial" panose="020B0604020202020204" pitchFamily="34" charset="0"/>
              <a:buChar char="•"/>
            </a:pPr>
            <a:r>
              <a:rPr lang="en-IN" dirty="0"/>
              <a:t>640 districts</a:t>
            </a:r>
          </a:p>
          <a:p>
            <a:pPr marL="285750" indent="-285750">
              <a:buFont typeface="Arial" panose="020B0604020202020204" pitchFamily="34" charset="0"/>
              <a:buChar char="•"/>
            </a:pPr>
            <a:r>
              <a:rPr lang="en-IN" dirty="0"/>
              <a:t>7395 towns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graphicFrame>
        <p:nvGraphicFramePr>
          <p:cNvPr id="6" name="Table 5">
            <a:extLst>
              <a:ext uri="{FF2B5EF4-FFF2-40B4-BE49-F238E27FC236}">
                <a16:creationId xmlns:a16="http://schemas.microsoft.com/office/drawing/2014/main" id="{072AB0C8-A735-0903-A2FC-03831DC9DF20}"/>
              </a:ext>
            </a:extLst>
          </p:cNvPr>
          <p:cNvGraphicFramePr>
            <a:graphicFrameLocks noGrp="1"/>
          </p:cNvGraphicFramePr>
          <p:nvPr>
            <p:extLst>
              <p:ext uri="{D42A27DB-BD31-4B8C-83A1-F6EECF244321}">
                <p14:modId xmlns:p14="http://schemas.microsoft.com/office/powerpoint/2010/main" val="1168150683"/>
              </p:ext>
            </p:extLst>
          </p:nvPr>
        </p:nvGraphicFramePr>
        <p:xfrm>
          <a:off x="4853842" y="277787"/>
          <a:ext cx="7019289" cy="6302426"/>
        </p:xfrm>
        <a:graphic>
          <a:graphicData uri="http://schemas.openxmlformats.org/drawingml/2006/table">
            <a:tbl>
              <a:tblPr>
                <a:tableStyleId>{5C22544A-7EE6-4342-B048-85BDC9FD1C3A}</a:tableStyleId>
              </a:tblPr>
              <a:tblGrid>
                <a:gridCol w="673254">
                  <a:extLst>
                    <a:ext uri="{9D8B030D-6E8A-4147-A177-3AD203B41FA5}">
                      <a16:colId xmlns:a16="http://schemas.microsoft.com/office/drawing/2014/main" val="1508855705"/>
                    </a:ext>
                  </a:extLst>
                </a:gridCol>
                <a:gridCol w="1259233">
                  <a:extLst>
                    <a:ext uri="{9D8B030D-6E8A-4147-A177-3AD203B41FA5}">
                      <a16:colId xmlns:a16="http://schemas.microsoft.com/office/drawing/2014/main" val="3510832405"/>
                    </a:ext>
                  </a:extLst>
                </a:gridCol>
                <a:gridCol w="1296636">
                  <a:extLst>
                    <a:ext uri="{9D8B030D-6E8A-4147-A177-3AD203B41FA5}">
                      <a16:colId xmlns:a16="http://schemas.microsoft.com/office/drawing/2014/main" val="2767121816"/>
                    </a:ext>
                  </a:extLst>
                </a:gridCol>
                <a:gridCol w="1147024">
                  <a:extLst>
                    <a:ext uri="{9D8B030D-6E8A-4147-A177-3AD203B41FA5}">
                      <a16:colId xmlns:a16="http://schemas.microsoft.com/office/drawing/2014/main" val="3225904365"/>
                    </a:ext>
                  </a:extLst>
                </a:gridCol>
                <a:gridCol w="1383909">
                  <a:extLst>
                    <a:ext uri="{9D8B030D-6E8A-4147-A177-3AD203B41FA5}">
                      <a16:colId xmlns:a16="http://schemas.microsoft.com/office/drawing/2014/main" val="1930795757"/>
                    </a:ext>
                  </a:extLst>
                </a:gridCol>
                <a:gridCol w="1259233">
                  <a:extLst>
                    <a:ext uri="{9D8B030D-6E8A-4147-A177-3AD203B41FA5}">
                      <a16:colId xmlns:a16="http://schemas.microsoft.com/office/drawing/2014/main" val="1374485859"/>
                    </a:ext>
                  </a:extLst>
                </a:gridCol>
              </a:tblGrid>
              <a:tr h="276396">
                <a:tc>
                  <a:txBody>
                    <a:bodyPr/>
                    <a:lstStyle/>
                    <a:p>
                      <a:pPr algn="r" fontAlgn="b"/>
                      <a:r>
                        <a:rPr lang="en-IN" sz="1600" u="none" strike="noStrike" baseline="0" dirty="0">
                          <a:effectLst/>
                        </a:rPr>
                        <a:t>18</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Delhi</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Delhi</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1,67,87,941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1.39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305053534.7</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846120517"/>
                  </a:ext>
                </a:extLst>
              </a:tr>
              <a:tr h="458734">
                <a:tc>
                  <a:txBody>
                    <a:bodyPr/>
                    <a:lstStyle/>
                    <a:p>
                      <a:pPr algn="r" fontAlgn="b"/>
                      <a:r>
                        <a:rPr lang="en-IN" sz="1600" u="none" strike="noStrike" baseline="0">
                          <a:effectLst/>
                        </a:rPr>
                        <a:t>19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Jammu and Kashmir</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1,25,41,302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1.04</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227887893.2</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658914878"/>
                  </a:ext>
                </a:extLst>
              </a:tr>
              <a:tr h="231899">
                <a:tc>
                  <a:txBody>
                    <a:bodyPr/>
                    <a:lstStyle/>
                    <a:p>
                      <a:pPr algn="r" fontAlgn="b"/>
                      <a:r>
                        <a:rPr lang="en-IN" sz="1600" u="none" strike="noStrike" baseline="0">
                          <a:effectLst/>
                        </a:rPr>
                        <a:t>20</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Uttarakhand</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Dehradun</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1,00,86,292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0.83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183277927.1</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786815833"/>
                  </a:ext>
                </a:extLst>
              </a:tr>
              <a:tr h="458734">
                <a:tc>
                  <a:txBody>
                    <a:bodyPr/>
                    <a:lstStyle/>
                    <a:p>
                      <a:pPr algn="r" fontAlgn="b"/>
                      <a:r>
                        <a:rPr lang="en-IN" sz="1600" u="none" strike="noStrike" baseline="0">
                          <a:effectLst/>
                        </a:rPr>
                        <a:t>21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Himachal Pradesh</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Shimla</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68,64,602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0.57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124736625.2</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891743623"/>
                  </a:ext>
                </a:extLst>
              </a:tr>
              <a:tr h="231899">
                <a:tc>
                  <a:txBody>
                    <a:bodyPr/>
                    <a:lstStyle/>
                    <a:p>
                      <a:pPr algn="r" fontAlgn="b"/>
                      <a:r>
                        <a:rPr lang="en-IN" sz="1600" u="none" strike="noStrike" baseline="0">
                          <a:effectLst/>
                        </a:rPr>
                        <a:t>22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Tripura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Agartala</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36,73,917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66758714.91</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077845889"/>
                  </a:ext>
                </a:extLst>
              </a:tr>
              <a:tr h="231899">
                <a:tc>
                  <a:txBody>
                    <a:bodyPr/>
                    <a:lstStyle/>
                    <a:p>
                      <a:pPr algn="r" fontAlgn="b"/>
                      <a:r>
                        <a:rPr lang="en-IN" sz="1600" u="none" strike="noStrike" baseline="0">
                          <a:effectLst/>
                        </a:rPr>
                        <a:t>23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Meghalaya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Shillong</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29,66,889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0.25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53911315.07</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455579655"/>
                  </a:ext>
                </a:extLst>
              </a:tr>
              <a:tr h="276396">
                <a:tc>
                  <a:txBody>
                    <a:bodyPr/>
                    <a:lstStyle/>
                    <a:p>
                      <a:pPr algn="r" fontAlgn="b"/>
                      <a:r>
                        <a:rPr lang="en-IN" sz="1600" u="none" strike="noStrike" baseline="0">
                          <a:effectLst/>
                        </a:rPr>
                        <a:t>24</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Manipur</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Imphal</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27,21,756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0.21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49457005.39</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957365970"/>
                  </a:ext>
                </a:extLst>
              </a:tr>
              <a:tr h="231899">
                <a:tc>
                  <a:txBody>
                    <a:bodyPr/>
                    <a:lstStyle/>
                    <a:p>
                      <a:pPr algn="r" fontAlgn="b"/>
                      <a:r>
                        <a:rPr lang="en-IN" sz="1600" u="none" strike="noStrike" baseline="0">
                          <a:effectLst/>
                        </a:rPr>
                        <a:t>25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Nagaland</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Kohima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19,78,502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0.16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35951343.2</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074638813"/>
                  </a:ext>
                </a:extLst>
              </a:tr>
              <a:tr h="276396">
                <a:tc>
                  <a:txBody>
                    <a:bodyPr/>
                    <a:lstStyle/>
                    <a:p>
                      <a:pPr algn="r" fontAlgn="b"/>
                      <a:r>
                        <a:rPr lang="en-IN" sz="1600" u="none" strike="noStrike" baseline="0">
                          <a:effectLst/>
                        </a:rPr>
                        <a:t>26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Goa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Panaji</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14,58,545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0.12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26503208.93</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357349060"/>
                  </a:ext>
                </a:extLst>
              </a:tr>
              <a:tr h="458734">
                <a:tc>
                  <a:txBody>
                    <a:bodyPr/>
                    <a:lstStyle/>
                    <a:p>
                      <a:pPr algn="r" fontAlgn="b"/>
                      <a:r>
                        <a:rPr lang="en-IN" sz="1600" u="none" strike="noStrike" baseline="0">
                          <a:effectLst/>
                        </a:rPr>
                        <a:t>27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Arunachal Pradesh</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Itanagar</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13,83,727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0.11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25143691.68</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714865917"/>
                  </a:ext>
                </a:extLst>
              </a:tr>
              <a:tr h="231899">
                <a:tc>
                  <a:txBody>
                    <a:bodyPr/>
                    <a:lstStyle/>
                    <a:p>
                      <a:pPr algn="r" fontAlgn="b"/>
                      <a:r>
                        <a:rPr lang="en-IN" sz="1600" u="none" strike="noStrike" baseline="0">
                          <a:effectLst/>
                        </a:rPr>
                        <a:t>28</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Puducherry</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Pondicherry</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12,47,953</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22676543.47</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888813368"/>
                  </a:ext>
                </a:extLst>
              </a:tr>
              <a:tr h="231899">
                <a:tc>
                  <a:txBody>
                    <a:bodyPr/>
                    <a:lstStyle/>
                    <a:p>
                      <a:pPr algn="r" fontAlgn="b"/>
                      <a:r>
                        <a:rPr lang="en-IN" sz="1600" u="none" strike="noStrike" baseline="0">
                          <a:effectLst/>
                        </a:rPr>
                        <a:t>29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Mizoram</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Aizawl</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10,97,206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0.09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19937321</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310529729"/>
                  </a:ext>
                </a:extLst>
              </a:tr>
              <a:tr h="231899">
                <a:tc>
                  <a:txBody>
                    <a:bodyPr/>
                    <a:lstStyle/>
                    <a:p>
                      <a:pPr algn="r" fontAlgn="b"/>
                      <a:r>
                        <a:rPr lang="en-IN" sz="1600" u="none" strike="noStrike" baseline="0">
                          <a:effectLst/>
                        </a:rPr>
                        <a:t>30</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Chandigarh</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Chandigarh</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10,55,450</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0.09</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19178573.07</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66731042"/>
                  </a:ext>
                </a:extLst>
              </a:tr>
              <a:tr h="276396">
                <a:tc>
                  <a:txBody>
                    <a:bodyPr/>
                    <a:lstStyle/>
                    <a:p>
                      <a:pPr algn="r" fontAlgn="b"/>
                      <a:r>
                        <a:rPr lang="en-IN" sz="1600" u="none" strike="noStrike" baseline="0">
                          <a:effectLst/>
                        </a:rPr>
                        <a:t>31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Sikkim</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Gangtok</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6,10,577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0.05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11094789.53</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124944240"/>
                  </a:ext>
                </a:extLst>
              </a:tr>
              <a:tr h="685569">
                <a:tc>
                  <a:txBody>
                    <a:bodyPr/>
                    <a:lstStyle/>
                    <a:p>
                      <a:pPr algn="r" fontAlgn="b"/>
                      <a:r>
                        <a:rPr lang="en-IN" sz="1600" u="none" strike="noStrike" baseline="0">
                          <a:effectLst/>
                        </a:rPr>
                        <a:t>32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Andaman and Nicobar Islands</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Port Blair</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3,80,581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0.03</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6915534.15</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818964932"/>
                  </a:ext>
                </a:extLst>
              </a:tr>
              <a:tr h="458734">
                <a:tc>
                  <a:txBody>
                    <a:bodyPr/>
                    <a:lstStyle/>
                    <a:p>
                      <a:pPr algn="r" fontAlgn="b"/>
                      <a:r>
                        <a:rPr lang="en-IN" sz="1600" u="none" strike="noStrike" baseline="0">
                          <a:effectLst/>
                        </a:rPr>
                        <a:t>33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Dadra and Nagar Haveli</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Silvassa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3,43,709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0.03</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6245533.348</a:t>
                      </a:r>
                      <a:endParaRPr lang="en-IN" sz="1600" b="0" i="0" u="none" strike="noStrike" baseline="0"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103265002"/>
                  </a:ext>
                </a:extLst>
              </a:tr>
              <a:tr h="458734">
                <a:tc>
                  <a:txBody>
                    <a:bodyPr/>
                    <a:lstStyle/>
                    <a:p>
                      <a:pPr algn="r" fontAlgn="b"/>
                      <a:r>
                        <a:rPr lang="en-IN" sz="1600" u="none" strike="noStrike" baseline="0">
                          <a:effectLst/>
                        </a:rPr>
                        <a:t>34</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Daman and Diu</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Daman</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2,43,247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0.02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4420039.191</a:t>
                      </a:r>
                      <a:endParaRPr lang="en-IN" sz="1600" b="0" i="0" u="none" strike="noStrike" baseline="0"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711402648"/>
                  </a:ext>
                </a:extLst>
              </a:tr>
              <a:tr h="231899">
                <a:tc>
                  <a:txBody>
                    <a:bodyPr/>
                    <a:lstStyle/>
                    <a:p>
                      <a:pPr algn="r" fontAlgn="b"/>
                      <a:r>
                        <a:rPr lang="en-IN" sz="1600" u="none" strike="noStrike" baseline="0">
                          <a:effectLst/>
                        </a:rPr>
                        <a:t>35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Lakshadweep</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Kavaratti</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64,473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0.01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1171538.341</a:t>
                      </a:r>
                      <a:endParaRPr lang="en-IN" sz="1600" b="0" i="0" u="none" strike="noStrike" baseline="0"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765857239"/>
                  </a:ext>
                </a:extLst>
              </a:tr>
            </a:tbl>
          </a:graphicData>
        </a:graphic>
      </p:graphicFrame>
    </p:spTree>
    <p:extLst>
      <p:ext uri="{BB962C8B-B14F-4D97-AF65-F5344CB8AC3E}">
        <p14:creationId xmlns:p14="http://schemas.microsoft.com/office/powerpoint/2010/main" val="402503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E609-3639-A708-32BE-AE996D2B4810}"/>
              </a:ext>
            </a:extLst>
          </p:cNvPr>
          <p:cNvSpPr>
            <a:spLocks noGrp="1"/>
          </p:cNvSpPr>
          <p:nvPr>
            <p:ph type="title"/>
          </p:nvPr>
        </p:nvSpPr>
        <p:spPr/>
        <p:txBody>
          <a:bodyPr/>
          <a:lstStyle/>
          <a:p>
            <a:r>
              <a:rPr lang="en-IN" dirty="0"/>
              <a:t>Census Comparison</a:t>
            </a:r>
          </a:p>
        </p:txBody>
      </p:sp>
      <p:sp>
        <p:nvSpPr>
          <p:cNvPr id="3" name="Text Placeholder 2">
            <a:extLst>
              <a:ext uri="{FF2B5EF4-FFF2-40B4-BE49-F238E27FC236}">
                <a16:creationId xmlns:a16="http://schemas.microsoft.com/office/drawing/2014/main" id="{761BF063-3008-E1B3-3BAD-0D95D068F603}"/>
              </a:ext>
            </a:extLst>
          </p:cNvPr>
          <p:cNvSpPr>
            <a:spLocks noGrp="1"/>
          </p:cNvSpPr>
          <p:nvPr>
            <p:ph type="body" idx="1"/>
          </p:nvPr>
        </p:nvSpPr>
        <p:spPr/>
        <p:txBody>
          <a:bodyPr/>
          <a:lstStyle/>
          <a:p>
            <a:r>
              <a:rPr lang="en-IN" dirty="0"/>
              <a:t>CENSUS 2001</a:t>
            </a:r>
          </a:p>
        </p:txBody>
      </p:sp>
      <p:graphicFrame>
        <p:nvGraphicFramePr>
          <p:cNvPr id="7" name="Content Placeholder 6">
            <a:extLst>
              <a:ext uri="{FF2B5EF4-FFF2-40B4-BE49-F238E27FC236}">
                <a16:creationId xmlns:a16="http://schemas.microsoft.com/office/drawing/2014/main" id="{97A08733-1D4C-15C0-D97C-389DA5C8E6F8}"/>
              </a:ext>
            </a:extLst>
          </p:cNvPr>
          <p:cNvGraphicFramePr>
            <a:graphicFrameLocks noGrp="1"/>
          </p:cNvGraphicFramePr>
          <p:nvPr>
            <p:ph sz="half" idx="2"/>
            <p:extLst>
              <p:ext uri="{D42A27DB-BD31-4B8C-83A1-F6EECF244321}">
                <p14:modId xmlns:p14="http://schemas.microsoft.com/office/powerpoint/2010/main" val="2779933808"/>
              </p:ext>
            </p:extLst>
          </p:nvPr>
        </p:nvGraphicFramePr>
        <p:xfrm>
          <a:off x="468726" y="3287948"/>
          <a:ext cx="5401876" cy="888552"/>
        </p:xfrm>
        <a:graphic>
          <a:graphicData uri="http://schemas.openxmlformats.org/drawingml/2006/table">
            <a:tbl>
              <a:tblPr/>
              <a:tblGrid>
                <a:gridCol w="1991084">
                  <a:extLst>
                    <a:ext uri="{9D8B030D-6E8A-4147-A177-3AD203B41FA5}">
                      <a16:colId xmlns:a16="http://schemas.microsoft.com/office/drawing/2014/main" val="4102828430"/>
                    </a:ext>
                  </a:extLst>
                </a:gridCol>
                <a:gridCol w="3410792">
                  <a:extLst>
                    <a:ext uri="{9D8B030D-6E8A-4147-A177-3AD203B41FA5}">
                      <a16:colId xmlns:a16="http://schemas.microsoft.com/office/drawing/2014/main" val="1400852322"/>
                    </a:ext>
                  </a:extLst>
                </a:gridCol>
              </a:tblGrid>
              <a:tr h="168737">
                <a:tc>
                  <a:txBody>
                    <a:bodyPr/>
                    <a:lstStyle/>
                    <a:p>
                      <a:pPr algn="l" fontAlgn="t"/>
                      <a:r>
                        <a:rPr lang="en-IN" sz="1600" dirty="0">
                          <a:effectLst/>
                        </a:rPr>
                        <a:t>Total population</a:t>
                      </a:r>
                    </a:p>
                  </a:txBody>
                  <a:tcPr marL="42184" marR="42184" marT="21092" marB="21092">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600">
                          <a:effectLst/>
                        </a:rPr>
                        <a:t>1,028,737,436 (21.5%)</a:t>
                      </a:r>
                    </a:p>
                  </a:txBody>
                  <a:tcPr marL="42184" marR="42184" marT="21092" marB="21092">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58826277"/>
                  </a:ext>
                </a:extLst>
              </a:tr>
              <a:tr h="219914">
                <a:tc>
                  <a:txBody>
                    <a:bodyPr/>
                    <a:lstStyle/>
                    <a:p>
                      <a:pPr algn="l" fontAlgn="t"/>
                      <a:r>
                        <a:rPr lang="en-IN" sz="1600" dirty="0">
                          <a:effectLst/>
                        </a:rPr>
                        <a:t>Most populous ​region</a:t>
                      </a:r>
                    </a:p>
                  </a:txBody>
                  <a:tcPr marL="42184" marR="42184" marT="21092" marB="21092">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600" u="none" strike="noStrike" dirty="0">
                          <a:solidFill>
                            <a:srgbClr val="3366CC"/>
                          </a:solidFill>
                          <a:effectLst/>
                          <a:hlinkClick r:id="rId2" tooltip="Uttar Pradesh"/>
                        </a:rPr>
                        <a:t>Uttar Pradesh</a:t>
                      </a:r>
                      <a:r>
                        <a:rPr lang="en-IN" sz="1600" dirty="0">
                          <a:effectLst/>
                        </a:rPr>
                        <a:t> (166,053,600)</a:t>
                      </a:r>
                    </a:p>
                  </a:txBody>
                  <a:tcPr marL="42184" marR="42184" marT="21092" marB="21092">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26864963"/>
                  </a:ext>
                </a:extLst>
              </a:tr>
              <a:tr h="168737">
                <a:tc>
                  <a:txBody>
                    <a:bodyPr/>
                    <a:lstStyle/>
                    <a:p>
                      <a:pPr algn="l" fontAlgn="t"/>
                      <a:r>
                        <a:rPr lang="en-IN" sz="1600" dirty="0">
                          <a:effectLst/>
                        </a:rPr>
                        <a:t>Least populous ​region</a:t>
                      </a:r>
                    </a:p>
                  </a:txBody>
                  <a:tcPr marL="42184" marR="42184" marT="21092" marB="21092">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r>
                        <a:rPr lang="en-IN" sz="1600" dirty="0"/>
                        <a:t>Sikkim </a:t>
                      </a:r>
                      <a:r>
                        <a:rPr lang="en-IN" sz="1800" b="0" i="0" kern="1200" dirty="0">
                          <a:solidFill>
                            <a:schemeClr val="tx1"/>
                          </a:solidFill>
                          <a:effectLst/>
                          <a:latin typeface="+mn-lt"/>
                          <a:ea typeface="+mn-ea"/>
                          <a:cs typeface="+mn-cs"/>
                        </a:rPr>
                        <a:t> (</a:t>
                      </a:r>
                      <a:r>
                        <a:rPr lang="en-IN" sz="1600" b="0" i="0" kern="1200" dirty="0">
                          <a:solidFill>
                            <a:schemeClr val="tx1"/>
                          </a:solidFill>
                          <a:effectLst/>
                          <a:latin typeface="+mn-lt"/>
                          <a:ea typeface="+mn-ea"/>
                          <a:cs typeface="+mn-cs"/>
                        </a:rPr>
                        <a:t>541092)</a:t>
                      </a:r>
                      <a:endParaRPr lang="en-IN" sz="1600" dirty="0"/>
                    </a:p>
                  </a:txBody>
                  <a:tcPr marL="42184" marR="42184" marT="21092" marB="21092">
                    <a:lnL w="5443" cap="flat" cmpd="sng" algn="ctr">
                      <a:solidFill>
                        <a:srgbClr val="A2A9B1"/>
                      </a:solidFill>
                      <a:prstDash val="solid"/>
                      <a:round/>
                      <a:headEnd type="none" w="med" len="med"/>
                      <a:tailEnd type="none" w="med" len="med"/>
                    </a:lnL>
                    <a:lnT w="5443" cap="flat" cmpd="sng" algn="ctr">
                      <a:solidFill>
                        <a:srgbClr val="A2A9B1"/>
                      </a:solidFill>
                      <a:prstDash val="solid"/>
                      <a:round/>
                      <a:headEnd type="none" w="med" len="med"/>
                      <a:tailEnd type="none" w="med" len="med"/>
                    </a:lnT>
                  </a:tcPr>
                </a:tc>
                <a:extLst>
                  <a:ext uri="{0D108BD9-81ED-4DB2-BD59-A6C34878D82A}">
                    <a16:rowId xmlns:a16="http://schemas.microsoft.com/office/drawing/2014/main" val="336261754"/>
                  </a:ext>
                </a:extLst>
              </a:tr>
            </a:tbl>
          </a:graphicData>
        </a:graphic>
      </p:graphicFrame>
      <p:sp>
        <p:nvSpPr>
          <p:cNvPr id="5" name="Text Placeholder 4">
            <a:extLst>
              <a:ext uri="{FF2B5EF4-FFF2-40B4-BE49-F238E27FC236}">
                <a16:creationId xmlns:a16="http://schemas.microsoft.com/office/drawing/2014/main" id="{1072F408-9B5F-5772-9C6E-C340FDD39BE4}"/>
              </a:ext>
            </a:extLst>
          </p:cNvPr>
          <p:cNvSpPr>
            <a:spLocks noGrp="1"/>
          </p:cNvSpPr>
          <p:nvPr>
            <p:ph type="body" sz="quarter" idx="3"/>
          </p:nvPr>
        </p:nvSpPr>
        <p:spPr/>
        <p:txBody>
          <a:bodyPr/>
          <a:lstStyle/>
          <a:p>
            <a:r>
              <a:rPr lang="en-IN" dirty="0"/>
              <a:t>CENSUS 2011</a:t>
            </a:r>
          </a:p>
        </p:txBody>
      </p:sp>
      <p:graphicFrame>
        <p:nvGraphicFramePr>
          <p:cNvPr id="8" name="Content Placeholder 7">
            <a:extLst>
              <a:ext uri="{FF2B5EF4-FFF2-40B4-BE49-F238E27FC236}">
                <a16:creationId xmlns:a16="http://schemas.microsoft.com/office/drawing/2014/main" id="{517FE87A-1D87-826B-72B0-86C1F258BDD7}"/>
              </a:ext>
            </a:extLst>
          </p:cNvPr>
          <p:cNvGraphicFramePr>
            <a:graphicFrameLocks noGrp="1"/>
          </p:cNvGraphicFramePr>
          <p:nvPr>
            <p:ph sz="quarter" idx="4"/>
            <p:extLst>
              <p:ext uri="{D42A27DB-BD31-4B8C-83A1-F6EECF244321}">
                <p14:modId xmlns:p14="http://schemas.microsoft.com/office/powerpoint/2010/main" val="1223447374"/>
              </p:ext>
            </p:extLst>
          </p:nvPr>
        </p:nvGraphicFramePr>
        <p:xfrm>
          <a:off x="6259926" y="3287948"/>
          <a:ext cx="5268290" cy="908858"/>
        </p:xfrm>
        <a:graphic>
          <a:graphicData uri="http://schemas.openxmlformats.org/drawingml/2006/table">
            <a:tbl>
              <a:tblPr/>
              <a:tblGrid>
                <a:gridCol w="2634145">
                  <a:extLst>
                    <a:ext uri="{9D8B030D-6E8A-4147-A177-3AD203B41FA5}">
                      <a16:colId xmlns:a16="http://schemas.microsoft.com/office/drawing/2014/main" val="1456589613"/>
                    </a:ext>
                  </a:extLst>
                </a:gridCol>
                <a:gridCol w="2634145">
                  <a:extLst>
                    <a:ext uri="{9D8B030D-6E8A-4147-A177-3AD203B41FA5}">
                      <a16:colId xmlns:a16="http://schemas.microsoft.com/office/drawing/2014/main" val="2047105171"/>
                    </a:ext>
                  </a:extLst>
                </a:gridCol>
              </a:tblGrid>
              <a:tr h="296184">
                <a:tc>
                  <a:txBody>
                    <a:bodyPr/>
                    <a:lstStyle/>
                    <a:p>
                      <a:pPr algn="l" fontAlgn="t"/>
                      <a:r>
                        <a:rPr lang="en-IN" sz="1600" dirty="0">
                          <a:effectLst/>
                        </a:rPr>
                        <a:t>Total population</a:t>
                      </a:r>
                    </a:p>
                  </a:txBody>
                  <a:tcPr marL="42170" marR="42170" marT="21085" marB="21085">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600" dirty="0">
                          <a:effectLst/>
                        </a:rPr>
                        <a:t>1,210,193,422 ( 17.70%</a:t>
                      </a:r>
                      <a:r>
                        <a:rPr lang="en-IN" sz="1600" b="0" i="0" u="none" strike="noStrike" baseline="30000" dirty="0">
                          <a:solidFill>
                            <a:srgbClr val="3366CC"/>
                          </a:solidFill>
                          <a:effectLst/>
                        </a:rPr>
                        <a:t>)</a:t>
                      </a:r>
                      <a:endParaRPr lang="en-IN" sz="1600" dirty="0">
                        <a:effectLst/>
                      </a:endParaRPr>
                    </a:p>
                  </a:txBody>
                  <a:tcPr marL="42170" marR="42170" marT="21085" marB="21085">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09614454"/>
                  </a:ext>
                </a:extLst>
              </a:tr>
              <a:tr h="296184">
                <a:tc>
                  <a:txBody>
                    <a:bodyPr/>
                    <a:lstStyle/>
                    <a:p>
                      <a:pPr algn="l" fontAlgn="t"/>
                      <a:r>
                        <a:rPr lang="en-IN" sz="1600" dirty="0">
                          <a:effectLst/>
                        </a:rPr>
                        <a:t>Most populous ​state</a:t>
                      </a:r>
                    </a:p>
                  </a:txBody>
                  <a:tcPr marL="42170" marR="42170" marT="21085" marB="21085">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600" u="none" strike="noStrike" dirty="0">
                          <a:solidFill>
                            <a:srgbClr val="3366CC"/>
                          </a:solidFill>
                          <a:effectLst/>
                          <a:hlinkClick r:id="rId2" tooltip="Uttar Pradesh"/>
                        </a:rPr>
                        <a:t>Uttar Pradesh</a:t>
                      </a:r>
                      <a:r>
                        <a:rPr lang="en-IN" sz="1600" dirty="0">
                          <a:effectLst/>
                        </a:rPr>
                        <a:t> (199,812,341)</a:t>
                      </a:r>
                    </a:p>
                  </a:txBody>
                  <a:tcPr marL="42170" marR="42170" marT="21085" marB="21085">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30119159"/>
                  </a:ext>
                </a:extLst>
              </a:tr>
              <a:tr h="296184">
                <a:tc>
                  <a:txBody>
                    <a:bodyPr/>
                    <a:lstStyle/>
                    <a:p>
                      <a:pPr algn="l" fontAlgn="t"/>
                      <a:r>
                        <a:rPr lang="en-IN" sz="1600">
                          <a:effectLst/>
                        </a:rPr>
                        <a:t>Least populous ​state</a:t>
                      </a:r>
                    </a:p>
                  </a:txBody>
                  <a:tcPr marL="42170" marR="42170" marT="21085" marB="21085">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r>
                        <a:rPr lang="en-IN" sz="1600" dirty="0"/>
                        <a:t>Sikkim (</a:t>
                      </a:r>
                      <a:r>
                        <a:rPr lang="en-IN" sz="1800" b="0" i="0" kern="1200" dirty="0">
                          <a:solidFill>
                            <a:schemeClr val="tx1"/>
                          </a:solidFill>
                          <a:effectLst/>
                          <a:latin typeface="+mn-lt"/>
                          <a:ea typeface="+mn-ea"/>
                          <a:cs typeface="+mn-cs"/>
                        </a:rPr>
                        <a:t>(610,577)</a:t>
                      </a:r>
                      <a:endParaRPr lang="en-IN" sz="1600" dirty="0"/>
                    </a:p>
                  </a:txBody>
                  <a:tcPr marL="42170" marR="42170" marT="21085" marB="21085">
                    <a:lnL w="5443" cap="flat" cmpd="sng" algn="ctr">
                      <a:solidFill>
                        <a:srgbClr val="A2A9B1"/>
                      </a:solidFill>
                      <a:prstDash val="solid"/>
                      <a:round/>
                      <a:headEnd type="none" w="med" len="med"/>
                      <a:tailEnd type="none" w="med" len="med"/>
                    </a:lnL>
                    <a:lnT w="5443" cap="flat" cmpd="sng" algn="ctr">
                      <a:solidFill>
                        <a:srgbClr val="A2A9B1"/>
                      </a:solidFill>
                      <a:prstDash val="solid"/>
                      <a:round/>
                      <a:headEnd type="none" w="med" len="med"/>
                      <a:tailEnd type="none" w="med" len="med"/>
                    </a:lnT>
                  </a:tcPr>
                </a:tc>
                <a:extLst>
                  <a:ext uri="{0D108BD9-81ED-4DB2-BD59-A6C34878D82A}">
                    <a16:rowId xmlns:a16="http://schemas.microsoft.com/office/drawing/2014/main" val="109126930"/>
                  </a:ext>
                </a:extLst>
              </a:tr>
            </a:tbl>
          </a:graphicData>
        </a:graphic>
      </p:graphicFrame>
      <p:pic>
        <p:nvPicPr>
          <p:cNvPr id="3074" name="Picture 2" descr="Increase">
            <a:extLst>
              <a:ext uri="{FF2B5EF4-FFF2-40B4-BE49-F238E27FC236}">
                <a16:creationId xmlns:a16="http://schemas.microsoft.com/office/drawing/2014/main" id="{C3215BE9-DFF3-0CDB-0714-6F9F8D57F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2" y="-872284"/>
            <a:ext cx="183975" cy="18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2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E609-3639-A708-32BE-AE996D2B4810}"/>
              </a:ext>
            </a:extLst>
          </p:cNvPr>
          <p:cNvSpPr>
            <a:spLocks noGrp="1"/>
          </p:cNvSpPr>
          <p:nvPr>
            <p:ph type="title"/>
          </p:nvPr>
        </p:nvSpPr>
        <p:spPr>
          <a:xfrm>
            <a:off x="1000760" y="171773"/>
            <a:ext cx="9946640" cy="536357"/>
          </a:xfrm>
        </p:spPr>
        <p:txBody>
          <a:bodyPr>
            <a:normAutofit/>
          </a:bodyPr>
          <a:lstStyle/>
          <a:p>
            <a:r>
              <a:rPr lang="en-IN" sz="2400" dirty="0"/>
              <a:t>Examining Possible Literacy Rate-Urban population trends.</a:t>
            </a:r>
          </a:p>
        </p:txBody>
      </p:sp>
      <p:pic>
        <p:nvPicPr>
          <p:cNvPr id="3074" name="Picture 2" descr="Increase">
            <a:extLst>
              <a:ext uri="{FF2B5EF4-FFF2-40B4-BE49-F238E27FC236}">
                <a16:creationId xmlns:a16="http://schemas.microsoft.com/office/drawing/2014/main" id="{C3215BE9-DFF3-0CDB-0714-6F9F8D57F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2" y="-872284"/>
            <a:ext cx="183975" cy="1839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5F6C6FE-9DC6-5374-CA75-EF3C84B2D875}"/>
              </a:ext>
            </a:extLst>
          </p:cNvPr>
          <p:cNvSpPr txBox="1"/>
          <p:nvPr/>
        </p:nvSpPr>
        <p:spPr>
          <a:xfrm>
            <a:off x="10535920" y="708130"/>
            <a:ext cx="1544320" cy="5078313"/>
          </a:xfrm>
          <a:prstGeom prst="rect">
            <a:avLst/>
          </a:prstGeom>
          <a:noFill/>
        </p:spPr>
        <p:txBody>
          <a:bodyPr wrap="square" rtlCol="0">
            <a:spAutoFit/>
          </a:bodyPr>
          <a:lstStyle/>
          <a:p>
            <a:r>
              <a:rPr lang="en-IN" dirty="0"/>
              <a:t>It could be said that states with higher urban population may have higher literacy rates. To draw conclusions on this premise, data on Urban population was analysed and the following results were obtained.</a:t>
            </a:r>
          </a:p>
        </p:txBody>
      </p:sp>
      <p:pic>
        <p:nvPicPr>
          <p:cNvPr id="18" name="Picture 17">
            <a:extLst>
              <a:ext uri="{FF2B5EF4-FFF2-40B4-BE49-F238E27FC236}">
                <a16:creationId xmlns:a16="http://schemas.microsoft.com/office/drawing/2014/main" id="{22A3372E-03A9-3F39-CC5B-E5D5C82E5E41}"/>
              </a:ext>
            </a:extLst>
          </p:cNvPr>
          <p:cNvPicPr>
            <a:picLocks noChangeAspect="1"/>
          </p:cNvPicPr>
          <p:nvPr/>
        </p:nvPicPr>
        <p:blipFill>
          <a:blip r:embed="rId3"/>
          <a:stretch>
            <a:fillRect/>
          </a:stretch>
        </p:blipFill>
        <p:spPr>
          <a:xfrm>
            <a:off x="305710" y="877021"/>
            <a:ext cx="10148579" cy="5078313"/>
          </a:xfrm>
          <a:prstGeom prst="rect">
            <a:avLst/>
          </a:prstGeom>
        </p:spPr>
      </p:pic>
    </p:spTree>
    <p:extLst>
      <p:ext uri="{BB962C8B-B14F-4D97-AF65-F5344CB8AC3E}">
        <p14:creationId xmlns:p14="http://schemas.microsoft.com/office/powerpoint/2010/main" val="172269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E609-3639-A708-32BE-AE996D2B4810}"/>
              </a:ext>
            </a:extLst>
          </p:cNvPr>
          <p:cNvSpPr>
            <a:spLocks noGrp="1"/>
          </p:cNvSpPr>
          <p:nvPr>
            <p:ph type="title"/>
          </p:nvPr>
        </p:nvSpPr>
        <p:spPr>
          <a:xfrm>
            <a:off x="180340" y="102584"/>
            <a:ext cx="11831320" cy="536357"/>
          </a:xfrm>
        </p:spPr>
        <p:txBody>
          <a:bodyPr>
            <a:normAutofit fontScale="90000"/>
          </a:bodyPr>
          <a:lstStyle/>
          <a:p>
            <a:r>
              <a:rPr lang="en-IN" sz="2400" dirty="0"/>
              <a:t>Examining Possible Literacy Rate-Urban population trends with population percentages</a:t>
            </a:r>
          </a:p>
        </p:txBody>
      </p:sp>
      <p:pic>
        <p:nvPicPr>
          <p:cNvPr id="3074" name="Picture 2" descr="Increase">
            <a:extLst>
              <a:ext uri="{FF2B5EF4-FFF2-40B4-BE49-F238E27FC236}">
                <a16:creationId xmlns:a16="http://schemas.microsoft.com/office/drawing/2014/main" id="{C3215BE9-DFF3-0CDB-0714-6F9F8D57F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2" y="-872284"/>
            <a:ext cx="183975" cy="183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5B2D8B2-1BBF-4A03-70BA-28DD38844C17}"/>
              </a:ext>
            </a:extLst>
          </p:cNvPr>
          <p:cNvPicPr>
            <a:picLocks noChangeAspect="1"/>
          </p:cNvPicPr>
          <p:nvPr/>
        </p:nvPicPr>
        <p:blipFill>
          <a:blip r:embed="rId3"/>
          <a:stretch>
            <a:fillRect/>
          </a:stretch>
        </p:blipFill>
        <p:spPr>
          <a:xfrm>
            <a:off x="489366" y="576658"/>
            <a:ext cx="11213268" cy="5704683"/>
          </a:xfrm>
          <a:prstGeom prst="rect">
            <a:avLst/>
          </a:prstGeom>
        </p:spPr>
      </p:pic>
    </p:spTree>
    <p:extLst>
      <p:ext uri="{BB962C8B-B14F-4D97-AF65-F5344CB8AC3E}">
        <p14:creationId xmlns:p14="http://schemas.microsoft.com/office/powerpoint/2010/main" val="280336663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{DB884C93-9CE6-48BA-AC66-266463A49F89}tf56160789_win32</Template>
  <TotalTime>418</TotalTime>
  <Words>988</Words>
  <Application>Microsoft Office PowerPoint</Application>
  <PresentationFormat>Widescreen</PresentationFormat>
  <Paragraphs>330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inherit</vt:lpstr>
      <vt:lpstr>Inter</vt:lpstr>
      <vt:lpstr>1_RetrospectVTI</vt:lpstr>
      <vt:lpstr>CENSUS INDIA 2011 REPORT</vt:lpstr>
      <vt:lpstr>PowerPoint Presentation</vt:lpstr>
      <vt:lpstr>PowerPoint Presentation</vt:lpstr>
      <vt:lpstr>PowerPoint Presentation</vt:lpstr>
      <vt:lpstr>Tabular Descriptions</vt:lpstr>
      <vt:lpstr>35+ territories surveyed</vt:lpstr>
      <vt:lpstr>Census Comparison</vt:lpstr>
      <vt:lpstr>Examining Possible Literacy Rate-Urban population trends.</vt:lpstr>
      <vt:lpstr>Examining Possible Literacy Rate-Urban population trends with population percentages</vt:lpstr>
      <vt:lpstr>INSIGHTS GAINED</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CENSUS INDIA 2011 REPORT</dc:title>
  <dc:creator>K S ABISHEK</dc:creator>
  <cp:lastModifiedBy>The</cp:lastModifiedBy>
  <cp:revision>3</cp:revision>
  <dcterms:created xsi:type="dcterms:W3CDTF">2023-01-25T10:12:02Z</dcterms:created>
  <dcterms:modified xsi:type="dcterms:W3CDTF">2023-04-07T05:10:13Z</dcterms:modified>
</cp:coreProperties>
</file>