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38" d="100"/>
          <a:sy n="38" d="100"/>
        </p:scale>
        <p:origin x="1299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sec21it128@sairamtap.edu.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Uttar_Pradesh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2001_Census_of_India" TargetMode="External"/><Relationship Id="rId2" Type="http://schemas.openxmlformats.org/officeDocument/2006/relationships/hyperlink" Target="https://en.wikipedia.org/wiki/2011_Census_of_India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CENSUS INDIA 2011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Prepared by: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k.s.abishek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MAIL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sec21it128@sairamtap.edu.in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25</a:t>
            </a:r>
            <a:r>
              <a:rPr lang="en-US" sz="24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January, 2023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16C6FB-E503-9531-6A9D-6D1FE12E5A23}"/>
              </a:ext>
            </a:extLst>
          </p:cNvPr>
          <p:cNvSpPr txBox="1"/>
          <p:nvPr/>
        </p:nvSpPr>
        <p:spPr>
          <a:xfrm>
            <a:off x="551793" y="336331"/>
            <a:ext cx="11377448" cy="503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Inter"/>
              </a:rPr>
              <a:t>                                                                                        INTRODUCTION: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800" b="1" i="0" dirty="0">
                <a:effectLst/>
                <a:latin typeface="Inter"/>
              </a:rPr>
              <a:t>The Census 2011</a:t>
            </a:r>
            <a:r>
              <a:rPr lang="en-US" sz="1800" b="0" i="0" dirty="0">
                <a:effectLst/>
                <a:latin typeface="Inter"/>
              </a:rPr>
              <a:t> is the 15th National census survey conducted by the Census Organization of India. Mr. C. </a:t>
            </a:r>
            <a:r>
              <a:rPr lang="en-US" sz="1800" b="0" i="0" dirty="0" err="1">
                <a:effectLst/>
                <a:latin typeface="Inter"/>
              </a:rPr>
              <a:t>Chandramouli</a:t>
            </a:r>
            <a:r>
              <a:rPr lang="en-US" sz="1800" b="0" i="0" dirty="0">
                <a:effectLst/>
                <a:latin typeface="Inter"/>
              </a:rPr>
              <a:t> is the Commissioner &amp; Registrar General of the Indian 2011 Census. The 2011 Indian National Census has been conducted in 2 phases - house listing and population.</a:t>
            </a:r>
            <a:endParaRPr lang="en-US" dirty="0">
              <a:latin typeface="Inter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800" b="0" i="0" dirty="0">
                <a:effectLst/>
                <a:latin typeface="Inter"/>
              </a:rPr>
              <a:t>The national census survey covered</a:t>
            </a:r>
            <a:r>
              <a:rPr lang="en-US" sz="1800" dirty="0">
                <a:latin typeface="Inter"/>
              </a:rPr>
              <a:t> </a:t>
            </a:r>
            <a:r>
              <a:rPr lang="en-US" sz="1800" b="0" i="0" dirty="0">
                <a:effectLst/>
                <a:latin typeface="Inter"/>
              </a:rPr>
              <a:t>all the </a:t>
            </a:r>
            <a:r>
              <a:rPr lang="en-US" sz="1800" b="1" i="0" dirty="0">
                <a:effectLst/>
                <a:latin typeface="Inter"/>
              </a:rPr>
              <a:t>28 states </a:t>
            </a:r>
            <a:r>
              <a:rPr lang="en-US" sz="1800" b="0" i="0" dirty="0">
                <a:effectLst/>
                <a:latin typeface="Inter"/>
              </a:rPr>
              <a:t>of the country and 7 Union territories including 640 districts, 497 cities, 5767 tehsils &amp; over 6 lakh villages.</a:t>
            </a:r>
            <a:endParaRPr lang="en-US" dirty="0">
              <a:latin typeface="Inter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800" b="0" i="0" dirty="0">
                <a:effectLst/>
                <a:latin typeface="Inter"/>
              </a:rPr>
              <a:t>Spread across 28 states and 8 union territories, the census covered 640 districts, 5,924 sub-districts, 7,935 towns and more than 600,000 villages.</a:t>
            </a:r>
            <a:endParaRPr lang="en-US" dirty="0">
              <a:latin typeface="Inter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800" b="0" i="0" dirty="0">
                <a:effectLst/>
                <a:latin typeface="Inter"/>
              </a:rPr>
              <a:t>A total of 2.7 million officials visited households in 7,935 towns and 600,000 villages, classifying the population according to gender, religion, education and occupation. The cost of the exercise was approximately ₹2,200 crore (US$280 million) – this comes to less than $0.50 per person, well below the estimated world average of $4.60 per person.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96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CC92EF-B606-8C06-43F0-B2DDC06E5F89}"/>
              </a:ext>
            </a:extLst>
          </p:cNvPr>
          <p:cNvSpPr txBox="1"/>
          <p:nvPr/>
        </p:nvSpPr>
        <p:spPr>
          <a:xfrm>
            <a:off x="693683" y="567559"/>
            <a:ext cx="1099382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The National Population Register household schedule contained 9 questions.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Name of the person and resident status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Name of the person as should appear in the population register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Relationship to head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Gender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Date of birth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Marital status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Educational qualification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Occupation/Activity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Names of father, mother and spouse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endParaRPr lang="en-IN" dirty="0">
              <a:solidFill>
                <a:srgbClr val="3C4043"/>
              </a:solidFill>
              <a:latin typeface="inherit"/>
            </a:endParaRPr>
          </a:p>
          <a:p>
            <a:pPr algn="l" fontAlgn="base">
              <a:lnSpc>
                <a:spcPct val="150000"/>
              </a:lnSpc>
            </a:pPr>
            <a:endParaRPr lang="en-US" dirty="0">
              <a:solidFill>
                <a:srgbClr val="3C4043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2751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B20EB7-2B34-FCAB-147B-E761726302CA}"/>
              </a:ext>
            </a:extLst>
          </p:cNvPr>
          <p:cNvSpPr/>
          <p:nvPr/>
        </p:nvSpPr>
        <p:spPr>
          <a:xfrm>
            <a:off x="548640" y="441064"/>
            <a:ext cx="2248348" cy="1021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AVERAGE POPULATION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6014AA-7882-D13B-1CB6-934850E2EE5E}"/>
              </a:ext>
            </a:extLst>
          </p:cNvPr>
          <p:cNvSpPr/>
          <p:nvPr/>
        </p:nvSpPr>
        <p:spPr>
          <a:xfrm>
            <a:off x="3376108" y="441064"/>
            <a:ext cx="2248348" cy="1021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AVERAGE COST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4B66E9-C88B-3208-8FCF-FE7C0BC459B8}"/>
              </a:ext>
            </a:extLst>
          </p:cNvPr>
          <p:cNvSpPr/>
          <p:nvPr/>
        </p:nvSpPr>
        <p:spPr>
          <a:xfrm>
            <a:off x="6203576" y="441064"/>
            <a:ext cx="2248348" cy="1021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HIGHEST COST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954B4F-F42E-BC0F-78E6-E2AF67A92D9F}"/>
              </a:ext>
            </a:extLst>
          </p:cNvPr>
          <p:cNvSpPr/>
          <p:nvPr/>
        </p:nvSpPr>
        <p:spPr>
          <a:xfrm>
            <a:off x="9124277" y="441064"/>
            <a:ext cx="2248348" cy="1021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LOWEST COST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FDB42B3E-99E1-6596-8EE2-FA0219B55AFF}"/>
              </a:ext>
            </a:extLst>
          </p:cNvPr>
          <p:cNvSpPr/>
          <p:nvPr/>
        </p:nvSpPr>
        <p:spPr>
          <a:xfrm>
            <a:off x="677732" y="1861073"/>
            <a:ext cx="2119256" cy="1688951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UTTAR PRADESH</a:t>
            </a:r>
          </a:p>
          <a:p>
            <a:pPr algn="ctr"/>
            <a:r>
              <a:rPr lang="en-IN" dirty="0"/>
              <a:t>199,812,341</a:t>
            </a:r>
          </a:p>
          <a:p>
            <a:pPr algn="ctr"/>
            <a:r>
              <a:rPr lang="en-IN" dirty="0"/>
              <a:t>&gt;</a:t>
            </a:r>
            <a:r>
              <a:rPr lang="en-IN" b="1" i="1" u="sng" dirty="0"/>
              <a:t>199 MILLION INR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ADF0B13B-84A4-E6FD-2989-1EBC20075B45}"/>
              </a:ext>
            </a:extLst>
          </p:cNvPr>
          <p:cNvSpPr/>
          <p:nvPr/>
        </p:nvSpPr>
        <p:spPr>
          <a:xfrm>
            <a:off x="3440654" y="1844937"/>
            <a:ext cx="2119256" cy="1688951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34,592,027</a:t>
            </a:r>
          </a:p>
          <a:p>
            <a:pPr algn="ctr"/>
            <a:r>
              <a:rPr lang="en-IN" dirty="0"/>
              <a:t>&gt;</a:t>
            </a:r>
            <a:r>
              <a:rPr lang="en-IN" b="1" i="1" u="sng" dirty="0"/>
              <a:t>34 MILLION INR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F666481C-EEB2-DFD0-86A6-4950783DB93D}"/>
              </a:ext>
            </a:extLst>
          </p:cNvPr>
          <p:cNvSpPr/>
          <p:nvPr/>
        </p:nvSpPr>
        <p:spPr>
          <a:xfrm>
            <a:off x="6268122" y="1844936"/>
            <a:ext cx="2119256" cy="1688951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3,630,788,367.82</a:t>
            </a:r>
          </a:p>
          <a:p>
            <a:pPr algn="ctr"/>
            <a:r>
              <a:rPr lang="en-IN" dirty="0"/>
              <a:t>UTTAR PRADESH</a:t>
            </a:r>
          </a:p>
          <a:p>
            <a:pPr algn="ctr"/>
            <a:r>
              <a:rPr lang="en-IN" dirty="0"/>
              <a:t>&gt;</a:t>
            </a:r>
            <a:r>
              <a:rPr lang="en-IN" b="1" i="1" u="sng" dirty="0"/>
              <a:t>3 BILLION INR</a:t>
            </a:r>
          </a:p>
          <a:p>
            <a:pPr algn="ctr"/>
            <a:endParaRPr lang="en-IN" dirty="0"/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2468F0BB-539E-59A0-053E-F4FD146E0E2B}"/>
              </a:ext>
            </a:extLst>
          </p:cNvPr>
          <p:cNvSpPr/>
          <p:nvPr/>
        </p:nvSpPr>
        <p:spPr>
          <a:xfrm>
            <a:off x="9188823" y="1861073"/>
            <a:ext cx="2119256" cy="1688951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11,71,538.34</a:t>
            </a:r>
          </a:p>
          <a:p>
            <a:pPr algn="ctr"/>
            <a:r>
              <a:rPr lang="en-IN" dirty="0"/>
              <a:t>LAKSHADEEP</a:t>
            </a:r>
          </a:p>
          <a:p>
            <a:pPr algn="ctr"/>
            <a:r>
              <a:rPr lang="en-IN" dirty="0"/>
              <a:t>&gt;</a:t>
            </a:r>
            <a:r>
              <a:rPr lang="en-IN" b="1" i="1" u="sng" dirty="0"/>
              <a:t>11 LAKH INR</a:t>
            </a:r>
          </a:p>
        </p:txBody>
      </p:sp>
      <p:pic>
        <p:nvPicPr>
          <p:cNvPr id="25" name="Graphic 24" descr="Address Book outline">
            <a:extLst>
              <a:ext uri="{FF2B5EF4-FFF2-40B4-BE49-F238E27FC236}">
                <a16:creationId xmlns:a16="http://schemas.microsoft.com/office/drawing/2014/main" id="{62A19E0D-21F3-966C-9916-BD1391DF6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" y="4077148"/>
            <a:ext cx="914400" cy="914400"/>
          </a:xfrm>
          <a:prstGeom prst="rect">
            <a:avLst/>
          </a:prstGeom>
        </p:spPr>
      </p:pic>
      <p:pic>
        <p:nvPicPr>
          <p:cNvPr id="27" name="Graphic 26" descr="Agriculture outline">
            <a:extLst>
              <a:ext uri="{FF2B5EF4-FFF2-40B4-BE49-F238E27FC236}">
                <a16:creationId xmlns:a16="http://schemas.microsoft.com/office/drawing/2014/main" id="{46DF1F03-AF1A-E554-80EE-64A2FAA96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0023" y="4077148"/>
            <a:ext cx="914400" cy="914400"/>
          </a:xfrm>
          <a:prstGeom prst="rect">
            <a:avLst/>
          </a:prstGeom>
        </p:spPr>
      </p:pic>
      <p:pic>
        <p:nvPicPr>
          <p:cNvPr id="29" name="Graphic 28" descr="Bank check outline">
            <a:extLst>
              <a:ext uri="{FF2B5EF4-FFF2-40B4-BE49-F238E27FC236}">
                <a16:creationId xmlns:a16="http://schemas.microsoft.com/office/drawing/2014/main" id="{334CF90C-ED63-5CA4-B23E-9CF2A1AE0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13350" y="4077148"/>
            <a:ext cx="914400" cy="914400"/>
          </a:xfrm>
          <a:prstGeom prst="rect">
            <a:avLst/>
          </a:prstGeom>
        </p:spPr>
      </p:pic>
      <p:pic>
        <p:nvPicPr>
          <p:cNvPr id="31" name="Graphic 30" descr="Blog outline">
            <a:extLst>
              <a:ext uri="{FF2B5EF4-FFF2-40B4-BE49-F238E27FC236}">
                <a16:creationId xmlns:a16="http://schemas.microsoft.com/office/drawing/2014/main" id="{A655C941-8D8D-7316-A43B-ED64DBC95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88823" y="4077148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1E6097F-CFFA-118B-69A3-AA89896F4090}"/>
              </a:ext>
            </a:extLst>
          </p:cNvPr>
          <p:cNvSpPr txBox="1"/>
          <p:nvPr/>
        </p:nvSpPr>
        <p:spPr>
          <a:xfrm>
            <a:off x="613186" y="5131397"/>
            <a:ext cx="2119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POPULATION </a:t>
            </a:r>
          </a:p>
          <a:p>
            <a:endParaRPr lang="en-IN" dirty="0"/>
          </a:p>
          <a:p>
            <a:r>
              <a:rPr lang="en-IN" dirty="0"/>
              <a:t>*1,210,720,939 </a:t>
            </a:r>
          </a:p>
          <a:p>
            <a:r>
              <a:rPr lang="en-IN" dirty="0"/>
              <a:t>&gt;</a:t>
            </a:r>
            <a:r>
              <a:rPr lang="en-IN" b="1" dirty="0"/>
              <a:t>1.21 BILLION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ACE552-32BD-B193-1E65-46BEA101C3AB}"/>
              </a:ext>
            </a:extLst>
          </p:cNvPr>
          <p:cNvSpPr txBox="1"/>
          <p:nvPr/>
        </p:nvSpPr>
        <p:spPr>
          <a:xfrm>
            <a:off x="3229087" y="5131396"/>
            <a:ext cx="2119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AREA</a:t>
            </a:r>
          </a:p>
          <a:p>
            <a:endParaRPr lang="en-IN" dirty="0"/>
          </a:p>
          <a:p>
            <a:r>
              <a:rPr lang="en-IN" dirty="0"/>
              <a:t>*32,87241 </a:t>
            </a:r>
          </a:p>
          <a:p>
            <a:r>
              <a:rPr lang="en-IN" dirty="0"/>
              <a:t>&gt;</a:t>
            </a:r>
            <a:r>
              <a:rPr lang="en-IN" b="1" dirty="0"/>
              <a:t>3 MILLION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CFC89C-D798-FC12-9E13-026C7D84DB26}"/>
              </a:ext>
            </a:extLst>
          </p:cNvPr>
          <p:cNvSpPr txBox="1"/>
          <p:nvPr/>
        </p:nvSpPr>
        <p:spPr>
          <a:xfrm>
            <a:off x="6203576" y="5131396"/>
            <a:ext cx="2119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COST </a:t>
            </a:r>
          </a:p>
          <a:p>
            <a:endParaRPr lang="en-IN" dirty="0"/>
          </a:p>
          <a:p>
            <a:endParaRPr lang="en-IN" b="1" dirty="0"/>
          </a:p>
          <a:p>
            <a:r>
              <a:rPr lang="en-IN" b="1" dirty="0"/>
              <a:t>2200 CRORE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942461-692C-72EE-AE4E-3D01FF3D4DA0}"/>
              </a:ext>
            </a:extLst>
          </p:cNvPr>
          <p:cNvSpPr txBox="1"/>
          <p:nvPr/>
        </p:nvSpPr>
        <p:spPr>
          <a:xfrm>
            <a:off x="8866094" y="5131395"/>
            <a:ext cx="2119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AVG DECADAL GROWTH</a:t>
            </a:r>
          </a:p>
          <a:p>
            <a:endParaRPr lang="en-IN" dirty="0"/>
          </a:p>
          <a:p>
            <a:r>
              <a:rPr lang="en-IN" b="1" dirty="0"/>
              <a:t>*19.60%</a:t>
            </a:r>
          </a:p>
        </p:txBody>
      </p:sp>
    </p:spTree>
    <p:extLst>
      <p:ext uri="{BB962C8B-B14F-4D97-AF65-F5344CB8AC3E}">
        <p14:creationId xmlns:p14="http://schemas.microsoft.com/office/powerpoint/2010/main" val="174665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6479B9-794A-BE0D-3CC6-18FE15177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891052"/>
              </p:ext>
            </p:extLst>
          </p:nvPr>
        </p:nvGraphicFramePr>
        <p:xfrm>
          <a:off x="4843104" y="747526"/>
          <a:ext cx="7109745" cy="2812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930">
                  <a:extLst>
                    <a:ext uri="{9D8B030D-6E8A-4147-A177-3AD203B41FA5}">
                      <a16:colId xmlns:a16="http://schemas.microsoft.com/office/drawing/2014/main" val="2484693429"/>
                    </a:ext>
                  </a:extLst>
                </a:gridCol>
                <a:gridCol w="1275460">
                  <a:extLst>
                    <a:ext uri="{9D8B030D-6E8A-4147-A177-3AD203B41FA5}">
                      <a16:colId xmlns:a16="http://schemas.microsoft.com/office/drawing/2014/main" val="2698792387"/>
                    </a:ext>
                  </a:extLst>
                </a:gridCol>
                <a:gridCol w="989241">
                  <a:extLst>
                    <a:ext uri="{9D8B030D-6E8A-4147-A177-3AD203B41FA5}">
                      <a16:colId xmlns:a16="http://schemas.microsoft.com/office/drawing/2014/main" val="4213502156"/>
                    </a:ext>
                  </a:extLst>
                </a:gridCol>
                <a:gridCol w="1485911">
                  <a:extLst>
                    <a:ext uri="{9D8B030D-6E8A-4147-A177-3AD203B41FA5}">
                      <a16:colId xmlns:a16="http://schemas.microsoft.com/office/drawing/2014/main" val="3354098268"/>
                    </a:ext>
                  </a:extLst>
                </a:gridCol>
                <a:gridCol w="1401743">
                  <a:extLst>
                    <a:ext uri="{9D8B030D-6E8A-4147-A177-3AD203B41FA5}">
                      <a16:colId xmlns:a16="http://schemas.microsoft.com/office/drawing/2014/main" val="3325019919"/>
                    </a:ext>
                  </a:extLst>
                </a:gridCol>
                <a:gridCol w="1275460">
                  <a:extLst>
                    <a:ext uri="{9D8B030D-6E8A-4147-A177-3AD203B41FA5}">
                      <a16:colId xmlns:a16="http://schemas.microsoft.com/office/drawing/2014/main" val="711566520"/>
                    </a:ext>
                  </a:extLst>
                </a:gridCol>
              </a:tblGrid>
              <a:tr h="58022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 dirty="0">
                          <a:effectLst/>
                        </a:rPr>
                        <a:t>Rank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 dirty="0">
                          <a:effectLst/>
                        </a:rPr>
                        <a:t>State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 dirty="0">
                          <a:effectLst/>
                        </a:rPr>
                        <a:t>Capital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 dirty="0">
                          <a:effectLst/>
                        </a:rPr>
                        <a:t>Population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 dirty="0">
                          <a:effectLst/>
                        </a:rPr>
                        <a:t>% of Total Population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 dirty="0">
                          <a:effectLst/>
                        </a:rPr>
                        <a:t>Cost(INR)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715723912"/>
                  </a:ext>
                </a:extLst>
              </a:tr>
              <a:tr h="197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 dirty="0">
                          <a:effectLst/>
                        </a:rPr>
                        <a:t>1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 dirty="0">
                          <a:effectLst/>
                        </a:rPr>
                        <a:t>Uttar Pradesh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Lucknow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19,98,12,341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16.5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3630788368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39204301"/>
                  </a:ext>
                </a:extLst>
              </a:tr>
              <a:tr h="197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2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 dirty="0">
                          <a:effectLst/>
                        </a:rPr>
                        <a:t>Maharashtra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 dirty="0">
                          <a:effectLst/>
                        </a:rPr>
                        <a:t>Mumbai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11,23,74,333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9.28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2041953060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512149640"/>
                  </a:ext>
                </a:extLst>
              </a:tr>
              <a:tr h="197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3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Bihar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 dirty="0">
                          <a:effectLst/>
                        </a:rPr>
                        <a:t>Patna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 dirty="0">
                          <a:effectLst/>
                        </a:rPr>
                        <a:t>10,40,99,452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8.6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1891590267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809899698"/>
                  </a:ext>
                </a:extLst>
              </a:tr>
              <a:tr h="197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4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West Bengal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Kolkata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9,12,76,115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 dirty="0">
                          <a:effectLst/>
                        </a:rPr>
                        <a:t>7.54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1658577518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476139215"/>
                  </a:ext>
                </a:extLst>
              </a:tr>
              <a:tr h="197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5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Andhra Pradesh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Hyderabad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8,45,80,777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 dirty="0">
                          <a:effectLst/>
                        </a:rPr>
                        <a:t>6.99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1536916588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680491960"/>
                  </a:ext>
                </a:extLst>
              </a:tr>
              <a:tr h="197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6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Madhya Pradesh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Bhopal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7,26,26,809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 dirty="0">
                          <a:effectLst/>
                        </a:rPr>
                        <a:t>6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1319701136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07895665"/>
                  </a:ext>
                </a:extLst>
              </a:tr>
              <a:tr h="197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7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Tamil Nadu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Chennai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7,21,47,030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5.96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 dirty="0">
                          <a:effectLst/>
                        </a:rPr>
                        <a:t>1310983075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456199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511739-C4EA-0042-EF71-7BC5C8D59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3991"/>
              </p:ext>
            </p:extLst>
          </p:nvPr>
        </p:nvGraphicFramePr>
        <p:xfrm>
          <a:off x="4843104" y="3793084"/>
          <a:ext cx="7150100" cy="2736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794501312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50093662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16142849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06860586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4193706159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501790667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Rajasthan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Jaipur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6,85,48,437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5.66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1245593072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58020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Karnataka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Bengaluru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6,10,95,297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5.05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1110162128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1820614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Gujarat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Gandhinagar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6,04,39,692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4.99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1098249135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8687065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Odisha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Bhubaneshwar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4,19,74,218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3.47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762713162.3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68173457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Kerala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Thiruvananthapuram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3,34,06,061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2.76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607021253.5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9453943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Jharkhand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Ranchi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3,29,88,134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2.72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599427105.5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9238065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Assam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Dispur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3,12,05,576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2.58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567036259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6991533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Punjab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Chandigarh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2,77,43,338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2.29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504123961.5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89037132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Chhattisgarh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Raipur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2,55,45,198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2.11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464181578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91131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Haryana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Chandigarh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2,53,51,462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2.09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460661202.8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660280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83293E-2C72-E91C-BC69-41836F937EE5}"/>
              </a:ext>
            </a:extLst>
          </p:cNvPr>
          <p:cNvSpPr txBox="1"/>
          <p:nvPr/>
        </p:nvSpPr>
        <p:spPr>
          <a:xfrm>
            <a:off x="7097702" y="143580"/>
            <a:ext cx="416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TABULAR DESCRIPTIONS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ABEEAF7-981E-E3C6-0B34-F34531FB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Tabular Descriptions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D575AAF-9760-87A5-A6F9-5C17CF0B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1800" b="1" u="none" strike="noStrike" baseline="0" dirty="0">
                <a:effectLst/>
              </a:rPr>
              <a:t>State </a:t>
            </a:r>
            <a:r>
              <a:rPr lang="en-IN" sz="1800" u="none" strike="noStrike" baseline="0" dirty="0">
                <a:effectLst/>
              </a:rPr>
              <a:t> - Name of state</a:t>
            </a:r>
          </a:p>
          <a:p>
            <a:endParaRPr lang="en-IN" b="0" i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1" u="none" strike="noStrike" baseline="0" dirty="0">
                <a:effectLst/>
              </a:rPr>
              <a:t>Capital </a:t>
            </a:r>
            <a:r>
              <a:rPr lang="en-IN" sz="1800" u="none" strike="noStrike" baseline="0" dirty="0">
                <a:effectLst/>
              </a:rPr>
              <a:t>– Capital of state</a:t>
            </a:r>
          </a:p>
          <a:p>
            <a:endParaRPr lang="en-IN" b="0" i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baseline="0" dirty="0">
                <a:solidFill>
                  <a:schemeClr val="bg1"/>
                </a:solidFill>
                <a:effectLst/>
                <a:latin typeface="Franklin Gothic Book" panose="020B0503020102020204" pitchFamily="34" charset="0"/>
              </a:rPr>
              <a:t>Population</a:t>
            </a:r>
            <a:r>
              <a:rPr lang="en-IN" sz="1800" b="0" i="0" u="none" strike="noStrike" kern="1200" baseline="0" dirty="0">
                <a:solidFill>
                  <a:schemeClr val="bg1"/>
                </a:solidFill>
                <a:effectLst/>
                <a:latin typeface="Franklin Gothic Book" panose="020B0503020102020204" pitchFamily="34" charset="0"/>
              </a:rPr>
              <a:t> – Population of state</a:t>
            </a: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endParaRPr lang="en-IN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baseline="0" dirty="0">
                <a:solidFill>
                  <a:schemeClr val="bg1"/>
                </a:solidFill>
                <a:effectLst/>
                <a:latin typeface="Franklin Gothic Book" panose="020B0503020102020204" pitchFamily="34" charset="0"/>
              </a:rPr>
              <a:t>% of Total Population </a:t>
            </a:r>
            <a:r>
              <a:rPr lang="en-IN" sz="1800" b="0" i="0" u="none" strike="noStrike" kern="1200" baseline="0" dirty="0">
                <a:solidFill>
                  <a:schemeClr val="bg1"/>
                </a:solidFill>
                <a:effectLst/>
                <a:latin typeface="Franklin Gothic Book" panose="020B0503020102020204" pitchFamily="34" charset="0"/>
              </a:rPr>
              <a:t>– Percentage with respect to total population </a:t>
            </a: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endParaRPr lang="en-IN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baseline="0" dirty="0">
                <a:solidFill>
                  <a:schemeClr val="bg1"/>
                </a:solidFill>
                <a:effectLst/>
                <a:latin typeface="Franklin Gothic Book" panose="020B0503020102020204" pitchFamily="34" charset="0"/>
              </a:rPr>
              <a:t>Cost(INR)- </a:t>
            </a:r>
            <a:r>
              <a:rPr lang="en-IN" sz="1800" b="0" i="0" u="none" strike="noStrike" kern="1200" baseline="0" dirty="0">
                <a:solidFill>
                  <a:schemeClr val="bg1"/>
                </a:solidFill>
                <a:effectLst/>
                <a:latin typeface="Franklin Gothic Book" panose="020B0503020102020204" pitchFamily="34" charset="0"/>
              </a:rPr>
              <a:t>Cost in INR computed using :  </a:t>
            </a:r>
            <a:r>
              <a:rPr lang="en-IN" sz="1800" b="1" i="0" u="none" strike="noStrike" kern="1200" baseline="0" dirty="0">
                <a:solidFill>
                  <a:schemeClr val="bg1"/>
                </a:solidFill>
                <a:effectLst/>
                <a:latin typeface="Franklin Gothic Book" panose="020B0503020102020204" pitchFamily="34" charset="0"/>
              </a:rPr>
              <a:t>Population*Average value</a:t>
            </a:r>
            <a:endParaRPr lang="en-IN" sz="1800" b="0" i="0" u="none" strike="noStrike" baseline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56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A38365-CAD9-A3A2-A0A3-E6B4B143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35+ territories surveyed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0B2F3-D819-6F4F-8C1A-139D4B83E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35+ territories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28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7 union territories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640 districts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7395 towns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2AB0C8-A735-0903-A2FC-03831DC9D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150683"/>
              </p:ext>
            </p:extLst>
          </p:nvPr>
        </p:nvGraphicFramePr>
        <p:xfrm>
          <a:off x="4853842" y="277787"/>
          <a:ext cx="7019289" cy="6302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254">
                  <a:extLst>
                    <a:ext uri="{9D8B030D-6E8A-4147-A177-3AD203B41FA5}">
                      <a16:colId xmlns:a16="http://schemas.microsoft.com/office/drawing/2014/main" val="1508855705"/>
                    </a:ext>
                  </a:extLst>
                </a:gridCol>
                <a:gridCol w="1259233">
                  <a:extLst>
                    <a:ext uri="{9D8B030D-6E8A-4147-A177-3AD203B41FA5}">
                      <a16:colId xmlns:a16="http://schemas.microsoft.com/office/drawing/2014/main" val="3510832405"/>
                    </a:ext>
                  </a:extLst>
                </a:gridCol>
                <a:gridCol w="1296636">
                  <a:extLst>
                    <a:ext uri="{9D8B030D-6E8A-4147-A177-3AD203B41FA5}">
                      <a16:colId xmlns:a16="http://schemas.microsoft.com/office/drawing/2014/main" val="2767121816"/>
                    </a:ext>
                  </a:extLst>
                </a:gridCol>
                <a:gridCol w="1147024">
                  <a:extLst>
                    <a:ext uri="{9D8B030D-6E8A-4147-A177-3AD203B41FA5}">
                      <a16:colId xmlns:a16="http://schemas.microsoft.com/office/drawing/2014/main" val="3225904365"/>
                    </a:ext>
                  </a:extLst>
                </a:gridCol>
                <a:gridCol w="1383909">
                  <a:extLst>
                    <a:ext uri="{9D8B030D-6E8A-4147-A177-3AD203B41FA5}">
                      <a16:colId xmlns:a16="http://schemas.microsoft.com/office/drawing/2014/main" val="1930795757"/>
                    </a:ext>
                  </a:extLst>
                </a:gridCol>
                <a:gridCol w="1259233">
                  <a:extLst>
                    <a:ext uri="{9D8B030D-6E8A-4147-A177-3AD203B41FA5}">
                      <a16:colId xmlns:a16="http://schemas.microsoft.com/office/drawing/2014/main" val="1374485859"/>
                    </a:ext>
                  </a:extLst>
                </a:gridCol>
              </a:tblGrid>
              <a:tr h="276396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 dirty="0">
                          <a:effectLst/>
                        </a:rPr>
                        <a:t>18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Delhi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 dirty="0">
                          <a:effectLst/>
                        </a:rPr>
                        <a:t>Delhi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1,67,87,941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1.39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305053534.7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846120517"/>
                  </a:ext>
                </a:extLst>
              </a:tr>
              <a:tr h="45873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19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 dirty="0">
                          <a:effectLst/>
                        </a:rPr>
                        <a:t>Jammu and Kashmir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1,25,41,302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1.04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227887893.2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658914878"/>
                  </a:ext>
                </a:extLst>
              </a:tr>
              <a:tr h="231899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20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 dirty="0">
                          <a:effectLst/>
                        </a:rPr>
                        <a:t>Uttarakhand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Dehradun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1,00,86,292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0.83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183277927.1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786815833"/>
                  </a:ext>
                </a:extLst>
              </a:tr>
              <a:tr h="45873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21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 dirty="0">
                          <a:effectLst/>
                        </a:rPr>
                        <a:t>Himachal Pradesh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 dirty="0">
                          <a:effectLst/>
                        </a:rPr>
                        <a:t>Shimla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68,64,602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0.57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124736625.2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891743623"/>
                  </a:ext>
                </a:extLst>
              </a:tr>
              <a:tr h="231899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22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Tripura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 dirty="0">
                          <a:effectLst/>
                        </a:rPr>
                        <a:t>Agartala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36,73,917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0.3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66758714.91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77845889"/>
                  </a:ext>
                </a:extLst>
              </a:tr>
              <a:tr h="231899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23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Meghalaya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Shillong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29,66,889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0.25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53911315.07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455579655"/>
                  </a:ext>
                </a:extLst>
              </a:tr>
              <a:tr h="276396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24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Manipur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 dirty="0">
                          <a:effectLst/>
                        </a:rPr>
                        <a:t>Imphal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27,21,756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0.21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49457005.39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957365970"/>
                  </a:ext>
                </a:extLst>
              </a:tr>
              <a:tr h="231899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25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Nagaland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Kohima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19,78,502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0.16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35951343.2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074638813"/>
                  </a:ext>
                </a:extLst>
              </a:tr>
              <a:tr h="276396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26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Goa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 dirty="0">
                          <a:effectLst/>
                        </a:rPr>
                        <a:t>Panaji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14,58,545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0.12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26503208.93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57349060"/>
                  </a:ext>
                </a:extLst>
              </a:tr>
              <a:tr h="45873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27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Arunachal Pradesh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Itanagar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13,83,727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0.11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25143691.68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714865917"/>
                  </a:ext>
                </a:extLst>
              </a:tr>
              <a:tr h="231899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28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Puducherry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Pondicherry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 dirty="0">
                          <a:effectLst/>
                        </a:rPr>
                        <a:t>12,47,953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0.1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22676543.47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888813368"/>
                  </a:ext>
                </a:extLst>
              </a:tr>
              <a:tr h="231899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29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Mizoram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Aizawl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10,97,206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0.09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19937321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310529729"/>
                  </a:ext>
                </a:extLst>
              </a:tr>
              <a:tr h="231899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30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Chandigarh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Chandigarh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10,55,450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 dirty="0">
                          <a:effectLst/>
                        </a:rPr>
                        <a:t>0.09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19178573.07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66731042"/>
                  </a:ext>
                </a:extLst>
              </a:tr>
              <a:tr h="276396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31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Sikkim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Gangtok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6,10,577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0.05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11094789.53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124944240"/>
                  </a:ext>
                </a:extLst>
              </a:tr>
              <a:tr h="685569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32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Andaman and Nicobar Islands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Port Blair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3,80,581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 dirty="0">
                          <a:effectLst/>
                        </a:rPr>
                        <a:t>0.03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6915534.15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818964932"/>
                  </a:ext>
                </a:extLst>
              </a:tr>
              <a:tr h="45873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33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Dadra and Nagar Haveli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Silvassa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3,43,709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 dirty="0">
                          <a:effectLst/>
                        </a:rPr>
                        <a:t>0.03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 dirty="0">
                          <a:effectLst/>
                        </a:rPr>
                        <a:t>6245533.348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103265002"/>
                  </a:ext>
                </a:extLst>
              </a:tr>
              <a:tr h="45873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34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Daman and Diu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Daman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2,43,247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0.02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 dirty="0">
                          <a:effectLst/>
                        </a:rPr>
                        <a:t>4420039.191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711402648"/>
                  </a:ext>
                </a:extLst>
              </a:tr>
              <a:tr h="231899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35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Lakshadweep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baseline="0">
                          <a:effectLst/>
                        </a:rPr>
                        <a:t>Kavaratti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64,473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>
                          <a:effectLst/>
                        </a:rPr>
                        <a:t>0.01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baseline="0" dirty="0">
                          <a:effectLst/>
                        </a:rPr>
                        <a:t>1171538.341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765857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03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E609-3639-A708-32BE-AE996D2B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Census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BF063-3008-E1B3-3BAD-0D95D068F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CENSUS 2001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7A08733-1D4C-15C0-D97C-389DA5C8E6F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9933808"/>
              </p:ext>
            </p:extLst>
          </p:nvPr>
        </p:nvGraphicFramePr>
        <p:xfrm>
          <a:off x="468726" y="3287948"/>
          <a:ext cx="5401876" cy="888552"/>
        </p:xfrm>
        <a:graphic>
          <a:graphicData uri="http://schemas.openxmlformats.org/drawingml/2006/table">
            <a:tbl>
              <a:tblPr/>
              <a:tblGrid>
                <a:gridCol w="1991084">
                  <a:extLst>
                    <a:ext uri="{9D8B030D-6E8A-4147-A177-3AD203B41FA5}">
                      <a16:colId xmlns:a16="http://schemas.microsoft.com/office/drawing/2014/main" val="4102828430"/>
                    </a:ext>
                  </a:extLst>
                </a:gridCol>
                <a:gridCol w="3410792">
                  <a:extLst>
                    <a:ext uri="{9D8B030D-6E8A-4147-A177-3AD203B41FA5}">
                      <a16:colId xmlns:a16="http://schemas.microsoft.com/office/drawing/2014/main" val="1400852322"/>
                    </a:ext>
                  </a:extLst>
                </a:gridCol>
              </a:tblGrid>
              <a:tr h="16873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Total population</a:t>
                      </a:r>
                    </a:p>
                  </a:txBody>
                  <a:tcPr marL="42184" marR="42184" marT="21092" marB="21092">
                    <a:lnL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1,028,737,436 (21.5%)</a:t>
                      </a:r>
                    </a:p>
                  </a:txBody>
                  <a:tcPr marL="42184" marR="42184" marT="21092" marB="21092">
                    <a:lnL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26277"/>
                  </a:ext>
                </a:extLst>
              </a:tr>
              <a:tr h="21991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Most populous ​region</a:t>
                      </a:r>
                    </a:p>
                  </a:txBody>
                  <a:tcPr marL="42184" marR="42184" marT="21092" marB="21092">
                    <a:lnL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solidFill>
                            <a:srgbClr val="3366CC"/>
                          </a:solidFill>
                          <a:effectLst/>
                          <a:hlinkClick r:id="rId2" tooltip="Uttar Pradesh"/>
                        </a:rPr>
                        <a:t>Uttar Pradesh</a:t>
                      </a:r>
                      <a:r>
                        <a:rPr lang="en-IN" sz="1600" dirty="0">
                          <a:effectLst/>
                        </a:rPr>
                        <a:t> (166,053,600)</a:t>
                      </a:r>
                    </a:p>
                  </a:txBody>
                  <a:tcPr marL="42184" marR="42184" marT="21092" marB="21092">
                    <a:lnL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864963"/>
                  </a:ext>
                </a:extLst>
              </a:tr>
              <a:tr h="16873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Least populous ​region</a:t>
                      </a:r>
                    </a:p>
                  </a:txBody>
                  <a:tcPr marL="42184" marR="42184" marT="21092" marB="21092">
                    <a:lnL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Sikkim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541092)</a:t>
                      </a:r>
                      <a:endParaRPr lang="en-IN" sz="1600" dirty="0"/>
                    </a:p>
                  </a:txBody>
                  <a:tcPr marL="42184" marR="42184" marT="21092" marB="21092">
                    <a:lnL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261754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2F408-9B5F-5772-9C6E-C340FDD39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CENSUS 2011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17FE87A-1D87-826B-72B0-86C1F258BDD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23447374"/>
              </p:ext>
            </p:extLst>
          </p:nvPr>
        </p:nvGraphicFramePr>
        <p:xfrm>
          <a:off x="6259926" y="3287948"/>
          <a:ext cx="5268290" cy="908858"/>
        </p:xfrm>
        <a:graphic>
          <a:graphicData uri="http://schemas.openxmlformats.org/drawingml/2006/table">
            <a:tbl>
              <a:tblPr/>
              <a:tblGrid>
                <a:gridCol w="2634145">
                  <a:extLst>
                    <a:ext uri="{9D8B030D-6E8A-4147-A177-3AD203B41FA5}">
                      <a16:colId xmlns:a16="http://schemas.microsoft.com/office/drawing/2014/main" val="1456589613"/>
                    </a:ext>
                  </a:extLst>
                </a:gridCol>
                <a:gridCol w="2634145">
                  <a:extLst>
                    <a:ext uri="{9D8B030D-6E8A-4147-A177-3AD203B41FA5}">
                      <a16:colId xmlns:a16="http://schemas.microsoft.com/office/drawing/2014/main" val="2047105171"/>
                    </a:ext>
                  </a:extLst>
                </a:gridCol>
              </a:tblGrid>
              <a:tr h="29618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Total population</a:t>
                      </a:r>
                    </a:p>
                  </a:txBody>
                  <a:tcPr marL="42170" marR="42170" marT="21085" marB="21085">
                    <a:lnL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1,210,193,422 ( 17.70%</a:t>
                      </a:r>
                      <a:r>
                        <a:rPr lang="en-IN" sz="1600" b="0" i="0" u="none" strike="noStrike" baseline="30000" dirty="0">
                          <a:solidFill>
                            <a:srgbClr val="3366CC"/>
                          </a:solidFill>
                          <a:effectLst/>
                        </a:rPr>
                        <a:t>)</a:t>
                      </a:r>
                      <a:endParaRPr lang="en-IN" sz="1600" dirty="0">
                        <a:effectLst/>
                      </a:endParaRPr>
                    </a:p>
                  </a:txBody>
                  <a:tcPr marL="42170" marR="42170" marT="21085" marB="21085">
                    <a:lnL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614454"/>
                  </a:ext>
                </a:extLst>
              </a:tr>
              <a:tr h="29618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Most populous ​state</a:t>
                      </a:r>
                    </a:p>
                  </a:txBody>
                  <a:tcPr marL="42170" marR="42170" marT="21085" marB="21085">
                    <a:lnL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solidFill>
                            <a:srgbClr val="3366CC"/>
                          </a:solidFill>
                          <a:effectLst/>
                          <a:hlinkClick r:id="rId2" tooltip="Uttar Pradesh"/>
                        </a:rPr>
                        <a:t>Uttar Pradesh</a:t>
                      </a:r>
                      <a:r>
                        <a:rPr lang="en-IN" sz="1600" dirty="0">
                          <a:effectLst/>
                        </a:rPr>
                        <a:t> (199,812,341)</a:t>
                      </a:r>
                    </a:p>
                  </a:txBody>
                  <a:tcPr marL="42170" marR="42170" marT="21085" marB="21085">
                    <a:lnL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119159"/>
                  </a:ext>
                </a:extLst>
              </a:tr>
              <a:tr h="29618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Least populous ​state</a:t>
                      </a:r>
                    </a:p>
                  </a:txBody>
                  <a:tcPr marL="42170" marR="42170" marT="21085" marB="21085">
                    <a:lnL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Sikkim (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(610,577)</a:t>
                      </a:r>
                      <a:endParaRPr lang="en-IN" sz="1600" dirty="0"/>
                    </a:p>
                  </a:txBody>
                  <a:tcPr marL="42170" marR="42170" marT="21085" marB="21085">
                    <a:lnL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44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126930"/>
                  </a:ext>
                </a:extLst>
              </a:tr>
            </a:tbl>
          </a:graphicData>
        </a:graphic>
      </p:graphicFrame>
      <p:pic>
        <p:nvPicPr>
          <p:cNvPr id="3074" name="Picture 2" descr="Increase">
            <a:extLst>
              <a:ext uri="{FF2B5EF4-FFF2-40B4-BE49-F238E27FC236}">
                <a16:creationId xmlns:a16="http://schemas.microsoft.com/office/drawing/2014/main" id="{C3215BE9-DFF3-0CDB-0714-6F9F8D57F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6762" y="-872284"/>
            <a:ext cx="183975" cy="18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72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21BF-D946-E1D1-72A2-A11B2632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3185B-10A6-AEC8-5C9F-5A4EDF706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hlinkClick r:id="rId2"/>
            </a:endParaRPr>
          </a:p>
          <a:p>
            <a:pPr marL="0" indent="0">
              <a:buNone/>
            </a:pPr>
            <a:r>
              <a:rPr lang="en-IN" b="1" dirty="0"/>
              <a:t>2011 CENSUS: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https://en.wikipedia.org/wiki/2011_Census_of_India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2001 CENSUS:</a:t>
            </a:r>
            <a:endParaRPr lang="en-IN" dirty="0">
              <a:hlinkClick r:id="rId3"/>
            </a:endParaRP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https://en.wikipedia.org/wiki/2001_Census_of_India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DATASET SOURCE:</a:t>
            </a:r>
          </a:p>
          <a:p>
            <a:pPr marL="0" indent="0">
              <a:buNone/>
            </a:pPr>
            <a:r>
              <a:rPr lang="en-IN" dirty="0"/>
              <a:t>https://www.kaggle.com/datasets/themrityunjaypathak/2011-census-of-india?resource=download</a:t>
            </a:r>
          </a:p>
        </p:txBody>
      </p:sp>
    </p:spTree>
    <p:extLst>
      <p:ext uri="{BB962C8B-B14F-4D97-AF65-F5344CB8AC3E}">
        <p14:creationId xmlns:p14="http://schemas.microsoft.com/office/powerpoint/2010/main" val="261535547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{DB884C93-9CE6-48BA-AC66-266463A49F89}tf56160789_win32</Template>
  <TotalTime>310</TotalTime>
  <Words>721</Words>
  <Application>Microsoft Office PowerPoint</Application>
  <PresentationFormat>Widescreen</PresentationFormat>
  <Paragraphs>305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inherit</vt:lpstr>
      <vt:lpstr>Inter</vt:lpstr>
      <vt:lpstr>1_RetrospectVTI</vt:lpstr>
      <vt:lpstr>CENSUS INDIA 2011 REPORT</vt:lpstr>
      <vt:lpstr>PowerPoint Presentation</vt:lpstr>
      <vt:lpstr>PowerPoint Presentation</vt:lpstr>
      <vt:lpstr>PowerPoint Presentation</vt:lpstr>
      <vt:lpstr>Tabular Descriptions</vt:lpstr>
      <vt:lpstr>35+ territories surveyed</vt:lpstr>
      <vt:lpstr>Census Comparison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INDIA 2011 REPORT</dc:title>
  <dc:creator>K S ABISHEK</dc:creator>
  <cp:lastModifiedBy>K S ABISHEK</cp:lastModifiedBy>
  <cp:revision>1</cp:revision>
  <dcterms:created xsi:type="dcterms:W3CDTF">2023-01-25T10:12:02Z</dcterms:created>
  <dcterms:modified xsi:type="dcterms:W3CDTF">2023-01-25T15:22:51Z</dcterms:modified>
</cp:coreProperties>
</file>