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86" r:id="rId3"/>
    <p:sldId id="258" r:id="rId4"/>
    <p:sldId id="281" r:id="rId5"/>
    <p:sldId id="259" r:id="rId6"/>
    <p:sldId id="260" r:id="rId7"/>
    <p:sldId id="261" r:id="rId8"/>
    <p:sldId id="262" r:id="rId9"/>
    <p:sldId id="290" r:id="rId10"/>
    <p:sldId id="287" r:id="rId11"/>
    <p:sldId id="292" r:id="rId12"/>
    <p:sldId id="266" r:id="rId13"/>
    <p:sldId id="282" r:id="rId14"/>
    <p:sldId id="284" r:id="rId15"/>
    <p:sldId id="285" r:id="rId16"/>
    <p:sldId id="291" r:id="rId17"/>
    <p:sldId id="293" r:id="rId18"/>
    <p:sldId id="280"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yDcF5vCUOr6QI23yQ8Z3g7k5E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2DB822-44E1-4B3A-A7DD-0C8E50AE28B2}">
  <a:tblStyle styleId="{FF2DB822-44E1-4B3A-A7DD-0C8E50AE28B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FA6846E-3D46-4B91-823E-93C23B1F0CCB}"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4222277" y="483920"/>
            <a:ext cx="3264363" cy="543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933" b="1" i="0" u="sng" strike="noStrike" cap="none" dirty="0">
                <a:solidFill>
                  <a:srgbClr val="000000"/>
                </a:solidFill>
                <a:latin typeface="Times New Roman"/>
                <a:ea typeface="Times New Roman"/>
                <a:cs typeface="Times New Roman"/>
                <a:sym typeface="Times New Roman"/>
              </a:rPr>
              <a:t>REVIEW - 2</a:t>
            </a:r>
            <a:endParaRPr dirty="0"/>
          </a:p>
        </p:txBody>
      </p:sp>
      <p:sp>
        <p:nvSpPr>
          <p:cNvPr id="85" name="Google Shape;85;p1"/>
          <p:cNvSpPr txBox="1"/>
          <p:nvPr/>
        </p:nvSpPr>
        <p:spPr>
          <a:xfrm>
            <a:off x="1630392" y="3359434"/>
            <a:ext cx="9989389" cy="3077745"/>
          </a:xfrm>
          <a:prstGeom prst="rect">
            <a:avLst/>
          </a:prstGeom>
          <a:noFill/>
          <a:ln>
            <a:noFill/>
          </a:ln>
        </p:spPr>
        <p:txBody>
          <a:bodyPr spcFirstLastPara="1" wrap="square" lIns="121900" tIns="60950" rIns="121900" bIns="60950" anchor="t" anchorCtr="0">
            <a:spAutoFit/>
          </a:bodyPr>
          <a:lstStyle/>
          <a:p>
            <a:pPr marL="0" marR="0" lvl="0" indent="0" algn="l" rtl="0">
              <a:lnSpc>
                <a:spcPct val="100000"/>
              </a:lnSpc>
              <a:spcBef>
                <a:spcPts val="0"/>
              </a:spcBef>
              <a:spcAft>
                <a:spcPts val="0"/>
              </a:spcAft>
              <a:buNone/>
            </a:pPr>
            <a:r>
              <a:rPr lang="en-US" sz="2400" b="0" i="0" u="none" strike="noStrike" cap="none" dirty="0">
                <a:solidFill>
                  <a:srgbClr val="0C0C0C"/>
                </a:solidFill>
                <a:latin typeface="Times New Roman"/>
                <a:ea typeface="Times New Roman"/>
                <a:cs typeface="Times New Roman"/>
                <a:sym typeface="Times New Roman"/>
              </a:rPr>
              <a:t>1. </a:t>
            </a:r>
            <a:r>
              <a:rPr lang="en-US" sz="2400" dirty="0">
                <a:solidFill>
                  <a:srgbClr val="0C0C0C"/>
                </a:solidFill>
                <a:latin typeface="Times New Roman"/>
                <a:ea typeface="Times New Roman"/>
                <a:cs typeface="Times New Roman"/>
                <a:sym typeface="Times New Roman"/>
              </a:rPr>
              <a:t>Navin Kumar S</a:t>
            </a:r>
            <a:r>
              <a:rPr lang="en-US" sz="2400" b="0" i="0" u="none" strike="noStrike" cap="none" dirty="0">
                <a:solidFill>
                  <a:srgbClr val="0C0C0C"/>
                </a:solidFill>
                <a:latin typeface="Times New Roman"/>
                <a:ea typeface="Times New Roman"/>
                <a:cs typeface="Times New Roman"/>
                <a:sym typeface="Times New Roman"/>
              </a:rPr>
              <a:t>       </a:t>
            </a:r>
            <a:r>
              <a:rPr lang="en-US" sz="2400" dirty="0">
                <a:solidFill>
                  <a:srgbClr val="0C0C0C"/>
                </a:solidFill>
                <a:latin typeface="Times New Roman"/>
                <a:ea typeface="Times New Roman"/>
                <a:cs typeface="Times New Roman"/>
                <a:sym typeface="Times New Roman"/>
              </a:rPr>
              <a:t> </a:t>
            </a:r>
            <a:r>
              <a:rPr lang="en-US" sz="2400" b="0" i="0" u="none" strike="noStrike" cap="none" dirty="0">
                <a:solidFill>
                  <a:srgbClr val="0C0C0C"/>
                </a:solidFill>
                <a:latin typeface="Times New Roman"/>
                <a:ea typeface="Times New Roman"/>
                <a:cs typeface="Times New Roman"/>
                <a:sym typeface="Times New Roman"/>
              </a:rPr>
              <a:t>    -RA2211004010542</a:t>
            </a:r>
          </a:p>
          <a:p>
            <a:pPr marL="0" marR="0" lvl="0" indent="0" algn="l" rtl="0">
              <a:lnSpc>
                <a:spcPct val="100000"/>
              </a:lnSpc>
              <a:spcBef>
                <a:spcPts val="0"/>
              </a:spcBef>
              <a:spcAft>
                <a:spcPts val="0"/>
              </a:spcAft>
              <a:buNone/>
            </a:pPr>
            <a:r>
              <a:rPr lang="en-US" sz="2400" dirty="0">
                <a:solidFill>
                  <a:srgbClr val="0C0C0C"/>
                </a:solidFill>
                <a:latin typeface="Times New Roman"/>
                <a:ea typeface="Times New Roman"/>
                <a:cs typeface="Times New Roman"/>
                <a:sym typeface="Times New Roman"/>
              </a:rPr>
              <a:t>2. Vishwa K</a:t>
            </a:r>
            <a:r>
              <a:rPr lang="en-US" sz="2400" b="0" i="0" u="none" strike="noStrike" cap="none" dirty="0">
                <a:solidFill>
                  <a:srgbClr val="0C0C0C"/>
                </a:solidFill>
                <a:latin typeface="Times New Roman"/>
                <a:ea typeface="Times New Roman"/>
                <a:cs typeface="Times New Roman"/>
                <a:sym typeface="Times New Roman"/>
              </a:rPr>
              <a:t>                     -RA2211004010554</a:t>
            </a:r>
            <a:endParaRPr dirty="0"/>
          </a:p>
          <a:p>
            <a:pPr marL="0" marR="0" lvl="0" indent="0" algn="l" rtl="0">
              <a:lnSpc>
                <a:spcPct val="100000"/>
              </a:lnSpc>
              <a:spcBef>
                <a:spcPts val="0"/>
              </a:spcBef>
              <a:spcAft>
                <a:spcPts val="0"/>
              </a:spcAft>
              <a:buNone/>
            </a:pPr>
            <a:r>
              <a:rPr lang="en-US" sz="2400" dirty="0">
                <a:solidFill>
                  <a:srgbClr val="0C0C0C"/>
                </a:solidFill>
                <a:latin typeface="Times New Roman"/>
                <a:ea typeface="Times New Roman"/>
                <a:cs typeface="Times New Roman"/>
                <a:sym typeface="Times New Roman"/>
              </a:rPr>
              <a:t>3</a:t>
            </a:r>
            <a:r>
              <a:rPr lang="en-US" sz="2400" b="0" i="0" u="none" strike="noStrike" cap="none" dirty="0">
                <a:solidFill>
                  <a:srgbClr val="0C0C0C"/>
                </a:solidFill>
                <a:latin typeface="Times New Roman"/>
                <a:ea typeface="Times New Roman"/>
                <a:cs typeface="Times New Roman"/>
                <a:sym typeface="Times New Roman"/>
              </a:rPr>
              <a:t>. Abishek C                    -RA2211004010556</a:t>
            </a:r>
          </a:p>
          <a:p>
            <a:pPr marL="0" marR="0" lvl="0" indent="0" algn="l" rtl="0">
              <a:lnSpc>
                <a:spcPct val="100000"/>
              </a:lnSpc>
              <a:spcBef>
                <a:spcPts val="0"/>
              </a:spcBef>
              <a:spcAft>
                <a:spcPts val="0"/>
              </a:spcAft>
              <a:buNone/>
            </a:pPr>
            <a:endParaRPr lang="en-US" sz="2400" dirty="0">
              <a:solidFill>
                <a:srgbClr val="0C0C0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b="0" i="1" u="none" strike="noStrike" cap="none" dirty="0">
                <a:solidFill>
                  <a:srgbClr val="0C0C0C"/>
                </a:solidFill>
                <a:latin typeface="Times New Roman"/>
                <a:ea typeface="Times New Roman"/>
                <a:cs typeface="Times New Roman"/>
                <a:sym typeface="Times New Roman"/>
              </a:rPr>
              <a:t>Project Guide </a:t>
            </a:r>
          </a:p>
          <a:p>
            <a:pPr marL="0" marR="0" lvl="0" indent="0" algn="l" rtl="0">
              <a:lnSpc>
                <a:spcPct val="100000"/>
              </a:lnSpc>
              <a:spcBef>
                <a:spcPts val="0"/>
              </a:spcBef>
              <a:spcAft>
                <a:spcPts val="0"/>
              </a:spcAft>
              <a:buNone/>
            </a:pPr>
            <a:r>
              <a:rPr lang="en-US" sz="2400" b="0" i="0" u="none" strike="noStrike" cap="none" dirty="0" err="1">
                <a:solidFill>
                  <a:srgbClr val="0C0C0C"/>
                </a:solidFill>
                <a:latin typeface="Times New Roman"/>
                <a:ea typeface="Times New Roman"/>
                <a:cs typeface="Times New Roman"/>
                <a:sym typeface="Times New Roman"/>
              </a:rPr>
              <a:t>Dr.</a:t>
            </a:r>
            <a:r>
              <a:rPr lang="en-US" sz="2400" dirty="0" err="1">
                <a:solidFill>
                  <a:srgbClr val="0C0C0C"/>
                </a:solidFill>
                <a:latin typeface="Times New Roman"/>
                <a:ea typeface="Times New Roman"/>
                <a:cs typeface="Times New Roman"/>
                <a:sym typeface="Times New Roman"/>
              </a:rPr>
              <a:t>Selva</a:t>
            </a:r>
            <a:r>
              <a:rPr lang="en-US" sz="2400" dirty="0">
                <a:solidFill>
                  <a:srgbClr val="0C0C0C"/>
                </a:solidFill>
                <a:latin typeface="Times New Roman"/>
                <a:ea typeface="Times New Roman"/>
                <a:cs typeface="Times New Roman"/>
                <a:sym typeface="Times New Roman"/>
              </a:rPr>
              <a:t> Kumar</a:t>
            </a:r>
            <a:endParaRPr lang="en-US" sz="2400" b="0" i="0" u="none" strike="noStrike" cap="none" dirty="0">
              <a:solidFill>
                <a:srgbClr val="0C0C0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2400" dirty="0">
              <a:solidFill>
                <a:srgbClr val="0C0C0C"/>
              </a:solidFill>
              <a:latin typeface="Times New Roman"/>
              <a:cs typeface="Times New Roman"/>
              <a:sym typeface="Times New Roman"/>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
        <p:nvSpPr>
          <p:cNvPr id="86" name="Google Shape;86;p1"/>
          <p:cNvSpPr/>
          <p:nvPr/>
        </p:nvSpPr>
        <p:spPr>
          <a:xfrm>
            <a:off x="601223" y="1834531"/>
            <a:ext cx="10506470" cy="892532"/>
          </a:xfrm>
          <a:prstGeom prst="rect">
            <a:avLst/>
          </a:prstGeom>
          <a:noFill/>
          <a:ln>
            <a:noFill/>
          </a:ln>
        </p:spPr>
        <p:txBody>
          <a:bodyPr spcFirstLastPara="1" wrap="square" lIns="121900" tIns="60950" rIns="121900" bIns="60950" anchor="t" anchorCtr="0">
            <a:spAutoFit/>
          </a:bodyPr>
          <a:lstStyle/>
          <a:p>
            <a:pPr marL="0" marR="0" lvl="0" indent="0" algn="ctr" rtl="0">
              <a:lnSpc>
                <a:spcPct val="100000"/>
              </a:lnSpc>
              <a:spcBef>
                <a:spcPts val="0"/>
              </a:spcBef>
              <a:spcAft>
                <a:spcPts val="0"/>
              </a:spcAft>
              <a:buNone/>
            </a:pPr>
            <a:r>
              <a:rPr lang="en-US" sz="2500" b="1" dirty="0"/>
              <a:t>A Low Cost High Performance VLSI Architecture for Image Scaling in Multimedia Applications</a:t>
            </a:r>
            <a:endParaRPr sz="2500" b="1" dirty="0"/>
          </a:p>
        </p:txBody>
      </p:sp>
      <p:sp>
        <p:nvSpPr>
          <p:cNvPr id="87" name="Google Shape;87;p1"/>
          <p:cNvSpPr/>
          <p:nvPr/>
        </p:nvSpPr>
        <p:spPr>
          <a:xfrm>
            <a:off x="1485011" y="3008476"/>
            <a:ext cx="2189842" cy="4205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33" i="1" dirty="0">
                <a:solidFill>
                  <a:srgbClr val="0C0C0C"/>
                </a:solidFill>
                <a:latin typeface="Times New Roman"/>
                <a:cs typeface="Times New Roman"/>
                <a:sym typeface="Times New Roman"/>
              </a:rPr>
              <a:t>Team Members</a:t>
            </a:r>
            <a:endParaRPr dirty="0"/>
          </a:p>
        </p:txBody>
      </p:sp>
      <p:pic>
        <p:nvPicPr>
          <p:cNvPr id="89" name="Google Shape;89;p1"/>
          <p:cNvPicPr preferRelativeResize="0"/>
          <p:nvPr/>
        </p:nvPicPr>
        <p:blipFill rotWithShape="1">
          <a:blip r:embed="rId3">
            <a:alphaModFix/>
          </a:blip>
          <a:srcRect/>
          <a:stretch/>
        </p:blipFill>
        <p:spPr>
          <a:xfrm>
            <a:off x="10704512" y="1"/>
            <a:ext cx="1370035" cy="694337"/>
          </a:xfrm>
          <a:prstGeom prst="rect">
            <a:avLst/>
          </a:prstGeom>
          <a:noFill/>
          <a:ln>
            <a:noFill/>
          </a:ln>
        </p:spPr>
      </p:pic>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b="1">
                <a:solidFill>
                  <a:schemeClr val="dk1"/>
                </a:solidFill>
                <a:latin typeface="Times New Roman"/>
                <a:ea typeface="Times New Roman"/>
                <a:cs typeface="Times New Roman"/>
                <a:sym typeface="Times New Roman"/>
              </a:rPr>
              <a:t>1</a:t>
            </a:fld>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32F9-57A7-7E0E-AD61-992A9850440D}"/>
              </a:ext>
            </a:extLst>
          </p:cNvPr>
          <p:cNvSpPr>
            <a:spLocks noGrp="1"/>
          </p:cNvSpPr>
          <p:nvPr>
            <p:ph type="title"/>
          </p:nvPr>
        </p:nvSpPr>
        <p:spPr/>
        <p:txBody>
          <a:bodyPr/>
          <a:lstStyle/>
          <a:p>
            <a:r>
              <a:rPr lang="en-IN" b="1" dirty="0"/>
              <a:t>		WORKFLOW METHODOLOGY</a:t>
            </a:r>
          </a:p>
        </p:txBody>
      </p:sp>
      <p:sp>
        <p:nvSpPr>
          <p:cNvPr id="3" name="Text Placeholder 2">
            <a:extLst>
              <a:ext uri="{FF2B5EF4-FFF2-40B4-BE49-F238E27FC236}">
                <a16:creationId xmlns:a16="http://schemas.microsoft.com/office/drawing/2014/main" id="{384E034D-CCF1-C121-A1D1-B5EBD8C33D53}"/>
              </a:ext>
            </a:extLst>
          </p:cNvPr>
          <p:cNvSpPr>
            <a:spLocks noGrp="1"/>
          </p:cNvSpPr>
          <p:nvPr>
            <p:ph type="body" idx="1"/>
          </p:nvPr>
        </p:nvSpPr>
        <p:spPr/>
        <p:txBody>
          <a:bodyPr/>
          <a:lstStyle/>
          <a:p>
            <a:pPr marL="114300" indent="0">
              <a:spcBef>
                <a:spcPts val="1050"/>
              </a:spcBef>
              <a:spcAft>
                <a:spcPts val="1050"/>
              </a:spcAft>
              <a:buNone/>
            </a:pPr>
            <a:r>
              <a:rPr lang="en-US" sz="2300" dirty="0"/>
              <a:t>The proposed architecture consists of several functional blocks including the input interface, line buffer, interpolation unit, control logic, and output formatter. The workflow begins with the input image being read and stored temporarily using line buffers. The control unit calculates the scaling ratios and determines the pixel positions needed for interpolation. The interpolation unit, based on the bilinear method, computes the values of the new pixels by using the neighboring pixel values from the input. These computed pixels are then passed to the output formatter to generate the final scaled image. The entire system is controlled by a finite state machine ensuring synchronization and real-time processing. The design is modeled in Verilog HDL and synthesized using FPGA tools for functional verification and performance analysis.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3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0CF3C-F8D2-B670-5E23-3A8E006436AA}"/>
              </a:ext>
            </a:extLst>
          </p:cNvPr>
          <p:cNvSpPr>
            <a:spLocks noGrp="1"/>
          </p:cNvSpPr>
          <p:nvPr>
            <p:ph type="title"/>
          </p:nvPr>
        </p:nvSpPr>
        <p:spPr>
          <a:xfrm>
            <a:off x="838200" y="432618"/>
            <a:ext cx="10515600" cy="1278195"/>
          </a:xfrm>
        </p:spPr>
        <p:txBody>
          <a:bodyPr/>
          <a:lstStyle/>
          <a:p>
            <a:r>
              <a:rPr lang="en-IN" b="1" dirty="0"/>
              <a:t>		WORKFLOW METHODOLOGY</a:t>
            </a:r>
          </a:p>
        </p:txBody>
      </p:sp>
      <p:sp>
        <p:nvSpPr>
          <p:cNvPr id="3" name="Text Placeholder 2">
            <a:extLst>
              <a:ext uri="{FF2B5EF4-FFF2-40B4-BE49-F238E27FC236}">
                <a16:creationId xmlns:a16="http://schemas.microsoft.com/office/drawing/2014/main" id="{00AEED2C-EA0D-0AFA-0AD7-BEFF6E6A6780}"/>
              </a:ext>
            </a:extLst>
          </p:cNvPr>
          <p:cNvSpPr>
            <a:spLocks noGrp="1"/>
          </p:cNvSpPr>
          <p:nvPr>
            <p:ph type="body" idx="1"/>
          </p:nvPr>
        </p:nvSpPr>
        <p:spPr>
          <a:xfrm>
            <a:off x="731787" y="1817445"/>
            <a:ext cx="10515600" cy="4351338"/>
          </a:xfrm>
        </p:spPr>
        <p:txBody>
          <a:bodyPr/>
          <a:lstStyle/>
          <a:p>
            <a:r>
              <a:rPr lang="en-US" sz="2300" dirty="0"/>
              <a:t>The development of the proposed VLSI architecture began with algorithm-level modeling and validation using Python. Python was used to simulate image scaling processes—particularly bilinear interpolation—to test functionality, verify output accuracy, and understand computational requirements. This high-level simulation helped in analyzing image quality, performance, and memory behavior before moving to hardware implementation. Once the algorithm was verified, the workflow proceeded with mapping the Python logic into hardware using Verilog HDL. The architecture was designed to read image data into line buffers, compute scaling ratios, and perform interpolation using simplified arithmetic optimized for hardware. A control unit, implemented using a finite state machine (FSM), managed data flow and synchronization between modules. Finally, the scaled image output was reconstructed and validated against the Python results to ensure correctness. The system was synthesized and tested on an FPGA platform to analyze performance, resource utilization, and power efficiency in a real-time scenario.</a:t>
            </a:r>
          </a:p>
          <a:p>
            <a:endParaRPr lang="en-IN" sz="2300" dirty="0"/>
          </a:p>
        </p:txBody>
      </p:sp>
    </p:spTree>
    <p:extLst>
      <p:ext uri="{BB962C8B-B14F-4D97-AF65-F5344CB8AC3E}">
        <p14:creationId xmlns:p14="http://schemas.microsoft.com/office/powerpoint/2010/main" val="304400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title"/>
          </p:nvPr>
        </p:nvSpPr>
        <p:spPr>
          <a:xfrm>
            <a:off x="838200" y="94891"/>
            <a:ext cx="10515600" cy="94027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 </a:t>
            </a:r>
            <a:endParaRPr/>
          </a:p>
        </p:txBody>
      </p:sp>
      <p:sp>
        <p:nvSpPr>
          <p:cNvPr id="156" name="Google Shape;156;p11"/>
          <p:cNvSpPr txBox="1">
            <a:spLocks noGrp="1"/>
          </p:cNvSpPr>
          <p:nvPr>
            <p:ph type="body" idx="1"/>
          </p:nvPr>
        </p:nvSpPr>
        <p:spPr>
          <a:xfrm>
            <a:off x="838200" y="810884"/>
            <a:ext cx="10515600" cy="5366080"/>
          </a:xfrm>
          <a:prstGeom prst="rect">
            <a:avLst/>
          </a:prstGeom>
          <a:noFill/>
          <a:ln>
            <a:noFill/>
          </a:ln>
        </p:spPr>
        <p:txBody>
          <a:bodyPr spcFirstLastPara="1" wrap="square" lIns="91425" tIns="45700" rIns="91425" bIns="45700" anchor="t" anchorCtr="0">
            <a:noAutofit/>
          </a:bodyPr>
          <a:lstStyle/>
          <a:p>
            <a:pPr marL="114300" lvl="0" indent="0" algn="just" rtl="0">
              <a:lnSpc>
                <a:spcPct val="107000"/>
              </a:lnSpc>
              <a:spcBef>
                <a:spcPts val="1000"/>
              </a:spcBef>
              <a:spcAft>
                <a:spcPts val="800"/>
              </a:spcAft>
              <a:buSzPts val="1800"/>
              <a:buNone/>
            </a:pPr>
            <a:r>
              <a:rPr lang="en-US" sz="1800">
                <a:latin typeface="Times New Roman"/>
                <a:ea typeface="Times New Roman"/>
                <a:cs typeface="Times New Roman"/>
                <a:sym typeface="Times New Roman"/>
              </a:rPr>
              <a:t>. </a:t>
            </a:r>
            <a:br>
              <a:rPr lang="en-US" sz="1800">
                <a:latin typeface="Times New Roman"/>
                <a:ea typeface="Times New Roman"/>
                <a:cs typeface="Times New Roman"/>
                <a:sym typeface="Times New Roman"/>
              </a:rPr>
            </a:br>
            <a:endParaRPr/>
          </a:p>
        </p:txBody>
      </p:sp>
      <p:sp>
        <p:nvSpPr>
          <p:cNvPr id="158" name="Google Shape;158;p11"/>
          <p:cNvSpPr txBox="1"/>
          <p:nvPr/>
        </p:nvSpPr>
        <p:spPr>
          <a:xfrm>
            <a:off x="346509" y="45134"/>
            <a:ext cx="11007291" cy="99003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800"/>
              <a:buFont typeface="Calibri"/>
              <a:buNone/>
            </a:pPr>
            <a:r>
              <a:rPr lang="en-US" sz="4400" b="1" dirty="0">
                <a:solidFill>
                  <a:schemeClr val="dk1"/>
                </a:solidFill>
                <a:latin typeface="Times New Roman"/>
                <a:cs typeface="Times New Roman"/>
                <a:sym typeface="Times New Roman"/>
              </a:rPr>
              <a:t>Block diagram</a:t>
            </a:r>
            <a:endParaRPr b="1" dirty="0"/>
          </a:p>
        </p:txBody>
      </p:sp>
      <p:pic>
        <p:nvPicPr>
          <p:cNvPr id="2" name="Content Placeholder 1">
            <a:extLst>
              <a:ext uri="{FF2B5EF4-FFF2-40B4-BE49-F238E27FC236}">
                <a16:creationId xmlns:a16="http://schemas.microsoft.com/office/drawing/2014/main" id="{460469C9-3BA5-26B4-5C7E-5C500948349E}"/>
              </a:ext>
            </a:extLst>
          </p:cNvPr>
          <p:cNvPicPr>
            <a:picLocks/>
          </p:cNvPicPr>
          <p:nvPr/>
        </p:nvPicPr>
        <p:blipFill>
          <a:blip r:embed="rId3"/>
          <a:stretch>
            <a:fillRect/>
          </a:stretch>
        </p:blipFill>
        <p:spPr>
          <a:xfrm>
            <a:off x="2240247" y="1317523"/>
            <a:ext cx="7488833" cy="38655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AF82-AA7F-1FB1-D54C-5276BDBF6582}"/>
              </a:ext>
            </a:extLst>
          </p:cNvPr>
          <p:cNvSpPr>
            <a:spLocks noGrp="1"/>
          </p:cNvSpPr>
          <p:nvPr>
            <p:ph type="title"/>
          </p:nvPr>
        </p:nvSpPr>
        <p:spPr>
          <a:xfrm>
            <a:off x="699921" y="149466"/>
            <a:ext cx="11032004" cy="1171632"/>
          </a:xfrm>
        </p:spPr>
        <p:txBody>
          <a:bodyPr/>
          <a:lstStyle/>
          <a:p>
            <a:r>
              <a:rPr lang="en-IN" sz="4400" strike="noStrike" spc="-1" dirty="0">
                <a:solidFill>
                  <a:schemeClr val="dk1"/>
                </a:solidFill>
                <a:latin typeface="Times New Roman" panose="02020603050405020304" pitchFamily="18" charset="0"/>
                <a:cs typeface="Times New Roman" panose="02020603050405020304" pitchFamily="18" charset="0"/>
              </a:rPr>
              <a:t> Engineering Standards &amp; </a:t>
            </a:r>
            <a:r>
              <a:rPr lang="en-US" sz="4400" strike="noStrike" spc="-1" dirty="0">
                <a:solidFill>
                  <a:schemeClr val="dk1"/>
                </a:solidFill>
                <a:latin typeface="Times New Roman" panose="02020603050405020304" pitchFamily="18" charset="0"/>
                <a:cs typeface="Times New Roman" panose="02020603050405020304" pitchFamily="18" charset="0"/>
              </a:rPr>
              <a:t>Realistic Constraints  </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E19B4D0-B4D2-312B-6A88-5732DE647A18}"/>
              </a:ext>
            </a:extLst>
          </p:cNvPr>
          <p:cNvSpPr>
            <a:spLocks noGrp="1" noChangeArrowheads="1"/>
          </p:cNvSpPr>
          <p:nvPr>
            <p:ph type="body" idx="1"/>
          </p:nvPr>
        </p:nvSpPr>
        <p:spPr bwMode="auto">
          <a:xfrm>
            <a:off x="216310" y="1302005"/>
            <a:ext cx="11745653" cy="5613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IN" sz="2300" b="1" dirty="0"/>
              <a:t>a. IEEE Standards</a:t>
            </a:r>
          </a:p>
          <a:p>
            <a:pPr lvl="1">
              <a:buFont typeface="Arial" panose="020B0604020202020204" pitchFamily="34" charset="0"/>
              <a:buChar char="•"/>
            </a:pPr>
            <a:r>
              <a:rPr lang="en-IN" sz="2300" b="1" dirty="0"/>
              <a:t>IEEE 1800</a:t>
            </a:r>
            <a:r>
              <a:rPr lang="en-IN" sz="2300" dirty="0"/>
              <a:t> (</a:t>
            </a:r>
            <a:r>
              <a:rPr lang="en-IN" sz="2300" dirty="0" err="1"/>
              <a:t>SystemVerilog</a:t>
            </a:r>
            <a:r>
              <a:rPr lang="en-IN" sz="2300" dirty="0"/>
              <a:t>): Used for VLSI design and verification.</a:t>
            </a:r>
          </a:p>
          <a:p>
            <a:pPr lvl="1">
              <a:buFont typeface="Arial" panose="020B0604020202020204" pitchFamily="34" charset="0"/>
              <a:buChar char="•"/>
            </a:pPr>
            <a:r>
              <a:rPr lang="en-IN" sz="2300" b="1" dirty="0"/>
              <a:t>IEEE 754</a:t>
            </a:r>
            <a:r>
              <a:rPr lang="en-IN" sz="2300" dirty="0"/>
              <a:t>: Floating point arithmetic (if your architecture supports it).</a:t>
            </a:r>
          </a:p>
          <a:p>
            <a:pPr lvl="1">
              <a:buFont typeface="Arial" panose="020B0604020202020204" pitchFamily="34" charset="0"/>
              <a:buChar char="•"/>
            </a:pPr>
            <a:r>
              <a:rPr lang="en-IN" sz="2300" b="1" dirty="0"/>
              <a:t>IEEE 1685 (IP-XACT)</a:t>
            </a:r>
            <a:r>
              <a:rPr lang="en-IN" sz="2300" dirty="0"/>
              <a:t>: For standardizing IP integration in VLSI designs.</a:t>
            </a:r>
          </a:p>
          <a:p>
            <a:pPr>
              <a:buNone/>
            </a:pPr>
            <a:r>
              <a:rPr lang="en-IN" sz="2300" b="1" dirty="0"/>
              <a:t> b. VESA Standards (Video Electronics Standards Association)</a:t>
            </a:r>
          </a:p>
          <a:p>
            <a:pPr lvl="1">
              <a:buFont typeface="Arial" panose="020B0604020202020204" pitchFamily="34" charset="0"/>
              <a:buChar char="•"/>
            </a:pPr>
            <a:r>
              <a:rPr lang="en-IN" sz="2300" dirty="0"/>
              <a:t>Standards for image scaling, resolutions (e.g., HDMI, DisplayPort), </a:t>
            </a:r>
            <a:r>
              <a:rPr lang="en-IN" sz="2300" dirty="0" err="1"/>
              <a:t>color</a:t>
            </a:r>
            <a:r>
              <a:rPr lang="en-IN" sz="2300" dirty="0"/>
              <a:t> spaces, etc.</a:t>
            </a:r>
          </a:p>
          <a:p>
            <a:pPr>
              <a:buNone/>
            </a:pPr>
            <a:r>
              <a:rPr lang="en-IN" sz="2300" b="1" dirty="0"/>
              <a:t> c. ISO/IEC Standards</a:t>
            </a:r>
          </a:p>
          <a:p>
            <a:pPr lvl="1">
              <a:buFont typeface="Arial" panose="020B0604020202020204" pitchFamily="34" charset="0"/>
              <a:buChar char="•"/>
            </a:pPr>
            <a:r>
              <a:rPr lang="en-IN" sz="2300" b="1" dirty="0"/>
              <a:t>ISO/IEC 14496 (MPEG-4)</a:t>
            </a:r>
            <a:r>
              <a:rPr lang="en-IN" sz="2300" dirty="0"/>
              <a:t> and related standards for multimedia processing.</a:t>
            </a:r>
          </a:p>
          <a:p>
            <a:pPr lvl="1">
              <a:buFont typeface="Arial" panose="020B0604020202020204" pitchFamily="34" charset="0"/>
              <a:buChar char="•"/>
            </a:pPr>
            <a:r>
              <a:rPr lang="en-IN" sz="2300" dirty="0"/>
              <a:t>Defines how scaled images or videos should comply with compression or display standards.</a:t>
            </a:r>
          </a:p>
          <a:p>
            <a:pPr marL="114300" indent="0">
              <a:buNone/>
            </a:pPr>
            <a:r>
              <a:rPr lang="en-IN" sz="2300" b="1" dirty="0"/>
              <a:t> d. ASIC/FPGA Toolchain Standards</a:t>
            </a:r>
          </a:p>
          <a:p>
            <a:pPr lvl="1">
              <a:buFont typeface="Arial" panose="020B0604020202020204" pitchFamily="34" charset="0"/>
              <a:buChar char="•"/>
            </a:pPr>
            <a:r>
              <a:rPr lang="en-IN" sz="2300" dirty="0"/>
              <a:t>Tools from vendors like Xilinx or Intel follow certain RTL and synthesis standards.	</a:t>
            </a:r>
          </a:p>
          <a:p>
            <a:pPr lvl="1">
              <a:buFont typeface="Arial" panose="020B0604020202020204" pitchFamily="34" charset="0"/>
              <a:buChar char="•"/>
            </a:pPr>
            <a:r>
              <a:rPr lang="en-IN" sz="2300" dirty="0"/>
              <a:t>Use of standardized design flows for synthesis, place-and-route, and timing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8670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94B26-E281-442B-707B-3F1987FBD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6ED8D-B9D3-6199-850F-A85835EFD308}"/>
              </a:ext>
            </a:extLst>
          </p:cNvPr>
          <p:cNvSpPr>
            <a:spLocks noGrp="1"/>
          </p:cNvSpPr>
          <p:nvPr>
            <p:ph type="title"/>
          </p:nvPr>
        </p:nvSpPr>
        <p:spPr/>
        <p:txBody>
          <a:bodyPr/>
          <a:lstStyle/>
          <a:p>
            <a:r>
              <a:rPr lang="en-US" b="1" spc="-1" dirty="0">
                <a:latin typeface="Times New Roman" panose="02020603050405020304" pitchFamily="18" charset="0"/>
                <a:cs typeface="Times New Roman" panose="02020603050405020304" pitchFamily="18" charset="0"/>
              </a:rPr>
              <a:t>			Results And discussion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9B03C93-31B4-2A9A-3A43-68859D0ACF29}"/>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24CBF92D-2833-C88A-7A1B-4C64D89C156A}"/>
              </a:ext>
            </a:extLst>
          </p:cNvPr>
          <p:cNvPicPr>
            <a:picLocks noChangeAspect="1"/>
          </p:cNvPicPr>
          <p:nvPr/>
        </p:nvPicPr>
        <p:blipFill>
          <a:blip r:embed="rId2"/>
          <a:stretch>
            <a:fillRect/>
          </a:stretch>
        </p:blipFill>
        <p:spPr>
          <a:xfrm>
            <a:off x="546018" y="1592826"/>
            <a:ext cx="11308080" cy="4584137"/>
          </a:xfrm>
          <a:prstGeom prst="rect">
            <a:avLst/>
          </a:prstGeom>
        </p:spPr>
      </p:pic>
    </p:spTree>
    <p:extLst>
      <p:ext uri="{BB962C8B-B14F-4D97-AF65-F5344CB8AC3E}">
        <p14:creationId xmlns:p14="http://schemas.microsoft.com/office/powerpoint/2010/main" val="3336372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B3DEAE-A178-65AB-BFF1-57050CCC3E17}"/>
              </a:ext>
            </a:extLst>
          </p:cNvPr>
          <p:cNvSpPr>
            <a:spLocks noGrp="1"/>
          </p:cNvSpPr>
          <p:nvPr>
            <p:ph type="body" idx="1"/>
          </p:nvPr>
        </p:nvSpPr>
        <p:spPr>
          <a:xfrm>
            <a:off x="6096000" y="1825624"/>
            <a:ext cx="5257800" cy="4895255"/>
          </a:xfrm>
        </p:spPr>
        <p:txBody>
          <a:bodyPr/>
          <a:lstStyle/>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sz="1400" dirty="0"/>
          </a:p>
        </p:txBody>
      </p:sp>
      <p:sp>
        <p:nvSpPr>
          <p:cNvPr id="6" name="AutoShape 6">
            <a:extLst>
              <a:ext uri="{FF2B5EF4-FFF2-40B4-BE49-F238E27FC236}">
                <a16:creationId xmlns:a16="http://schemas.microsoft.com/office/drawing/2014/main" id="{5EC31AD9-CBFD-0B74-2245-074DF3034A98}"/>
              </a:ext>
            </a:extLst>
          </p:cNvPr>
          <p:cNvSpPr>
            <a:spLocks noChangeAspect="1" noChangeArrowheads="1"/>
          </p:cNvSpPr>
          <p:nvPr/>
        </p:nvSpPr>
        <p:spPr bwMode="auto">
          <a:xfrm>
            <a:off x="5905500" y="3276600"/>
            <a:ext cx="3429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435F9088-97EE-6659-E1BA-79325AEE4D47}"/>
              </a:ext>
            </a:extLst>
          </p:cNvPr>
          <p:cNvPicPr>
            <a:picLocks noChangeAspect="1"/>
          </p:cNvPicPr>
          <p:nvPr/>
        </p:nvPicPr>
        <p:blipFill>
          <a:blip r:embed="rId2"/>
          <a:stretch>
            <a:fillRect/>
          </a:stretch>
        </p:blipFill>
        <p:spPr>
          <a:xfrm>
            <a:off x="294640" y="1249680"/>
            <a:ext cx="11663680" cy="4236720"/>
          </a:xfrm>
          <a:prstGeom prst="rect">
            <a:avLst/>
          </a:prstGeom>
        </p:spPr>
      </p:pic>
    </p:spTree>
    <p:extLst>
      <p:ext uri="{BB962C8B-B14F-4D97-AF65-F5344CB8AC3E}">
        <p14:creationId xmlns:p14="http://schemas.microsoft.com/office/powerpoint/2010/main" val="385401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EE4-C6CE-4227-005D-692BF2103AD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Conclusion</a:t>
            </a:r>
          </a:p>
        </p:txBody>
      </p:sp>
      <p:sp>
        <p:nvSpPr>
          <p:cNvPr id="4" name="Rectangle 1">
            <a:extLst>
              <a:ext uri="{FF2B5EF4-FFF2-40B4-BE49-F238E27FC236}">
                <a16:creationId xmlns:a16="http://schemas.microsoft.com/office/drawing/2014/main" id="{88957B10-CFC4-8558-D515-48DBFD8B9AE3}"/>
              </a:ext>
            </a:extLst>
          </p:cNvPr>
          <p:cNvSpPr>
            <a:spLocks noGrp="1" noChangeArrowheads="1"/>
          </p:cNvSpPr>
          <p:nvPr>
            <p:ph type="body" idx="1"/>
          </p:nvPr>
        </p:nvSpPr>
        <p:spPr bwMode="auto">
          <a:xfrm>
            <a:off x="716280" y="1847626"/>
            <a:ext cx="1063752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The proposed low-cost, high-performance VLSI architecture for image scaling effectively addresses the challenges of real-time processing in multimedia applications.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By leveraging efficient interpolation techniques like bilinear interpolation and optimizing the hardware design for minimal power consumption and area utilization, the system provides a practical solution for embedded devices with limited resources.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The use of Python for algorithm validation ensured that the scaling logic was accurately modeled before hardware implementation.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Testing on FPGA platforms demonstrated the feasibility and performance of the design, proving it to be both efficient and scalable for various image resolutions.</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 This work contributes to the advancement of multimedia processing in resource-constrained environments, offering a balance between computational efficiency, image quality, and cost-effectiveness, making it well-suited for modern portable devices.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440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5A1C-B6F5-C437-37D7-FACFC38F24FE}"/>
              </a:ext>
            </a:extLst>
          </p:cNvPr>
          <p:cNvSpPr>
            <a:spLocks noGrp="1"/>
          </p:cNvSpPr>
          <p:nvPr>
            <p:ph type="title"/>
          </p:nvPr>
        </p:nvSpPr>
        <p:spPr/>
        <p:txBody>
          <a:bodyPr/>
          <a:lstStyle/>
          <a:p>
            <a:r>
              <a:rPr lang="en-US" sz="4400" b="1" dirty="0">
                <a:latin typeface="Times New Roman"/>
                <a:ea typeface="Times New Roman"/>
                <a:cs typeface="Times New Roman"/>
                <a:sym typeface="Times New Roman"/>
              </a:rPr>
              <a:t>			  REFERENCES</a:t>
            </a:r>
            <a:endParaRPr lang="en-IN" dirty="0"/>
          </a:p>
        </p:txBody>
      </p:sp>
      <p:sp>
        <p:nvSpPr>
          <p:cNvPr id="4" name="Rectangle 1">
            <a:extLst>
              <a:ext uri="{FF2B5EF4-FFF2-40B4-BE49-F238E27FC236}">
                <a16:creationId xmlns:a16="http://schemas.microsoft.com/office/drawing/2014/main" id="{50C6DBC2-AC67-7D52-BFB1-4BD6946446B1}"/>
              </a:ext>
            </a:extLst>
          </p:cNvPr>
          <p:cNvSpPr>
            <a:spLocks noGrp="1" noChangeArrowheads="1"/>
          </p:cNvSpPr>
          <p:nvPr>
            <p:ph type="body" idx="1"/>
          </p:nvPr>
        </p:nvSpPr>
        <p:spPr bwMode="auto">
          <a:xfrm>
            <a:off x="1058119" y="1453035"/>
            <a:ext cx="9665677"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[1] M. U. Akram, S. Khan, and M. Shahzad, "FPGA-based real-time image scaling using bilinear interpolation for embedded systems," </a:t>
            </a:r>
            <a:r>
              <a:rPr kumimoji="0" lang="en-US" altLang="en-US" sz="1700" b="0" i="1" u="none" strike="noStrike" cap="none" normalizeH="0" baseline="0" dirty="0">
                <a:ln>
                  <a:noFill/>
                </a:ln>
                <a:solidFill>
                  <a:schemeClr val="tx1"/>
                </a:solidFill>
                <a:effectLst/>
                <a:latin typeface="Arial" panose="020B0604020202020204" pitchFamily="34" charset="0"/>
              </a:rPr>
              <a:t>IEEE Access</a:t>
            </a:r>
            <a:r>
              <a:rPr kumimoji="0" lang="en-US" altLang="en-US" sz="1700" b="0" i="0" u="none" strike="noStrike" cap="none" normalizeH="0" baseline="0" dirty="0">
                <a:ln>
                  <a:noFill/>
                </a:ln>
                <a:solidFill>
                  <a:schemeClr val="tx1"/>
                </a:solidFill>
                <a:effectLst/>
                <a:latin typeface="Arial" panose="020B0604020202020204" pitchFamily="34" charset="0"/>
              </a:rPr>
              <a:t>, vol. 7, pp. 10744-10753, 2019, </a:t>
            </a:r>
            <a:r>
              <a:rPr kumimoji="0" lang="en-US" altLang="en-US" sz="1700" b="0" i="0" u="none" strike="noStrike" cap="none" normalizeH="0" baseline="0" dirty="0" err="1">
                <a:ln>
                  <a:noFill/>
                </a:ln>
                <a:solidFill>
                  <a:schemeClr val="tx1"/>
                </a:solidFill>
                <a:effectLst/>
                <a:latin typeface="Arial" panose="020B0604020202020204" pitchFamily="34" charset="0"/>
              </a:rPr>
              <a:t>doi</a:t>
            </a:r>
            <a:r>
              <a:rPr kumimoji="0" lang="en-US" altLang="en-US" sz="1700" b="0" i="0" u="none" strike="noStrike" cap="none" normalizeH="0" baseline="0" dirty="0">
                <a:ln>
                  <a:noFill/>
                </a:ln>
                <a:solidFill>
                  <a:schemeClr val="tx1"/>
                </a:solidFill>
                <a:effectLst/>
                <a:latin typeface="Arial" panose="020B0604020202020204" pitchFamily="34" charset="0"/>
              </a:rPr>
              <a:t>: 10.1109/ACCESS.2019.2895674.</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[2] R. T. S. R. Manne, P. S. N. R. Krishna, and D. K. S. S. Anirudh, "Low power VLSI architecture for real-time image scaling," </a:t>
            </a:r>
            <a:r>
              <a:rPr kumimoji="0" lang="en-US" altLang="en-US" sz="1700" b="0" i="1" u="none" strike="noStrike" cap="none" normalizeH="0" baseline="0" dirty="0">
                <a:ln>
                  <a:noFill/>
                </a:ln>
                <a:solidFill>
                  <a:schemeClr val="tx1"/>
                </a:solidFill>
                <a:effectLst/>
                <a:latin typeface="Arial" panose="020B0604020202020204" pitchFamily="34" charset="0"/>
              </a:rPr>
              <a:t>IEEE Trans. Circuits Syst. Video Technol.</a:t>
            </a:r>
            <a:r>
              <a:rPr kumimoji="0" lang="en-US" altLang="en-US" sz="1700" b="0" i="0" u="none" strike="noStrike" cap="none" normalizeH="0" baseline="0" dirty="0">
                <a:ln>
                  <a:noFill/>
                </a:ln>
                <a:solidFill>
                  <a:schemeClr val="tx1"/>
                </a:solidFill>
                <a:effectLst/>
                <a:latin typeface="Arial" panose="020B0604020202020204" pitchFamily="34" charset="0"/>
              </a:rPr>
              <a:t>, vol. 29, no. 1, pp. 160-172, Jan. 2019, </a:t>
            </a:r>
            <a:r>
              <a:rPr kumimoji="0" lang="en-US" altLang="en-US" sz="1700" b="0" i="0" u="none" strike="noStrike" cap="none" normalizeH="0" baseline="0" dirty="0" err="1">
                <a:ln>
                  <a:noFill/>
                </a:ln>
                <a:solidFill>
                  <a:schemeClr val="tx1"/>
                </a:solidFill>
                <a:effectLst/>
                <a:latin typeface="Arial" panose="020B0604020202020204" pitchFamily="34" charset="0"/>
              </a:rPr>
              <a:t>doi</a:t>
            </a:r>
            <a:r>
              <a:rPr kumimoji="0" lang="en-US" altLang="en-US" sz="1700" b="0" i="0" u="none" strike="noStrike" cap="none" normalizeH="0" baseline="0" dirty="0">
                <a:ln>
                  <a:noFill/>
                </a:ln>
                <a:solidFill>
                  <a:schemeClr val="tx1"/>
                </a:solidFill>
                <a:effectLst/>
                <a:latin typeface="Arial" panose="020B0604020202020204" pitchFamily="34" charset="0"/>
              </a:rPr>
              <a:t>: 10.1109/TCSVT.2018.2837952.</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[3] P. M. Shilpa, A. G. Kumar, and H. S. P. Kumar, "A high-performance VLSI architecture for real-time image scaling on FPGA," </a:t>
            </a:r>
            <a:r>
              <a:rPr kumimoji="0" lang="en-US" altLang="en-US" sz="1700" b="0" i="1" u="none" strike="noStrike" cap="none" normalizeH="0" baseline="0" dirty="0">
                <a:ln>
                  <a:noFill/>
                </a:ln>
                <a:solidFill>
                  <a:schemeClr val="tx1"/>
                </a:solidFill>
                <a:effectLst/>
                <a:latin typeface="Arial" panose="020B0604020202020204" pitchFamily="34" charset="0"/>
              </a:rPr>
              <a:t>IEEE Trans. Very Large Scale </a:t>
            </a:r>
            <a:r>
              <a:rPr kumimoji="0" lang="en-US" altLang="en-US" sz="1700" b="0" i="1" u="none" strike="noStrike" cap="none" normalizeH="0" baseline="0" dirty="0" err="1">
                <a:ln>
                  <a:noFill/>
                </a:ln>
                <a:solidFill>
                  <a:schemeClr val="tx1"/>
                </a:solidFill>
                <a:effectLst/>
                <a:latin typeface="Arial" panose="020B0604020202020204" pitchFamily="34" charset="0"/>
              </a:rPr>
              <a:t>Integr</a:t>
            </a:r>
            <a:r>
              <a:rPr kumimoji="0" lang="en-US" altLang="en-US" sz="1700" b="0" i="1" u="none" strike="noStrike" cap="none" normalizeH="0" baseline="0" dirty="0">
                <a:ln>
                  <a:noFill/>
                </a:ln>
                <a:solidFill>
                  <a:schemeClr val="tx1"/>
                </a:solidFill>
                <a:effectLst/>
                <a:latin typeface="Arial" panose="020B0604020202020204" pitchFamily="34" charset="0"/>
              </a:rPr>
              <a:t>. (VLSI) Syst.</a:t>
            </a:r>
            <a:r>
              <a:rPr kumimoji="0" lang="en-US" altLang="en-US" sz="1700" b="0" i="0" u="none" strike="noStrike" cap="none" normalizeH="0" baseline="0" dirty="0">
                <a:ln>
                  <a:noFill/>
                </a:ln>
                <a:solidFill>
                  <a:schemeClr val="tx1"/>
                </a:solidFill>
                <a:effectLst/>
                <a:latin typeface="Arial" panose="020B0604020202020204" pitchFamily="34" charset="0"/>
              </a:rPr>
              <a:t>, vol. 28, no. 4, pp. 1145-1156, Apr. 2020, </a:t>
            </a:r>
            <a:r>
              <a:rPr kumimoji="0" lang="en-US" altLang="en-US" sz="1700" b="0" i="0" u="none" strike="noStrike" cap="none" normalizeH="0" baseline="0" dirty="0" err="1">
                <a:ln>
                  <a:noFill/>
                </a:ln>
                <a:solidFill>
                  <a:schemeClr val="tx1"/>
                </a:solidFill>
                <a:effectLst/>
                <a:latin typeface="Arial" panose="020B0604020202020204" pitchFamily="34" charset="0"/>
              </a:rPr>
              <a:t>doi</a:t>
            </a:r>
            <a:r>
              <a:rPr kumimoji="0" lang="en-US" altLang="en-US" sz="1700" b="0" i="0" u="none" strike="noStrike" cap="none" normalizeH="0" baseline="0" dirty="0">
                <a:ln>
                  <a:noFill/>
                </a:ln>
                <a:solidFill>
                  <a:schemeClr val="tx1"/>
                </a:solidFill>
                <a:effectLst/>
                <a:latin typeface="Arial" panose="020B0604020202020204" pitchFamily="34" charset="0"/>
              </a:rPr>
              <a:t>: 10.1109/TVLSI.2019.2952145.</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[4] X. Zhang, J. Wu, and Z. Li, "Efficient VLSI design for image scaling algorithms for video processing," </a:t>
            </a:r>
            <a:r>
              <a:rPr kumimoji="0" lang="en-US" altLang="en-US" sz="1700" b="0" i="1" u="none" strike="noStrike" cap="none" normalizeH="0" baseline="0" dirty="0">
                <a:ln>
                  <a:noFill/>
                </a:ln>
                <a:solidFill>
                  <a:schemeClr val="tx1"/>
                </a:solidFill>
                <a:effectLst/>
                <a:latin typeface="Arial" panose="020B0604020202020204" pitchFamily="34" charset="0"/>
              </a:rPr>
              <a:t>IEEE Trans. </a:t>
            </a:r>
            <a:r>
              <a:rPr kumimoji="0" lang="en-US" altLang="en-US" sz="1700" b="0" i="1" u="none" strike="noStrike" cap="none" normalizeH="0" baseline="0" dirty="0" err="1">
                <a:ln>
                  <a:noFill/>
                </a:ln>
                <a:solidFill>
                  <a:schemeClr val="tx1"/>
                </a:solidFill>
                <a:effectLst/>
                <a:latin typeface="Arial" panose="020B0604020202020204" pitchFamily="34" charset="0"/>
              </a:rPr>
              <a:t>Consum</a:t>
            </a:r>
            <a:r>
              <a:rPr kumimoji="0" lang="en-US" altLang="en-US" sz="1700" b="0" i="1" u="none" strike="noStrike" cap="none" normalizeH="0" baseline="0" dirty="0">
                <a:ln>
                  <a:noFill/>
                </a:ln>
                <a:solidFill>
                  <a:schemeClr val="tx1"/>
                </a:solidFill>
                <a:effectLst/>
                <a:latin typeface="Arial" panose="020B0604020202020204" pitchFamily="34" charset="0"/>
              </a:rPr>
              <a:t>. Electron.</a:t>
            </a:r>
            <a:r>
              <a:rPr kumimoji="0" lang="en-US" altLang="en-US" sz="1700" b="0" i="0" u="none" strike="noStrike" cap="none" normalizeH="0" baseline="0" dirty="0">
                <a:ln>
                  <a:noFill/>
                </a:ln>
                <a:solidFill>
                  <a:schemeClr val="tx1"/>
                </a:solidFill>
                <a:effectLst/>
                <a:latin typeface="Arial" panose="020B0604020202020204" pitchFamily="34" charset="0"/>
              </a:rPr>
              <a:t>, vol. 65, no. 2, pp. 224-232, May 2019, </a:t>
            </a:r>
            <a:r>
              <a:rPr kumimoji="0" lang="en-US" altLang="en-US" sz="1700" b="0" i="0" u="none" strike="noStrike" cap="none" normalizeH="0" baseline="0" dirty="0" err="1">
                <a:ln>
                  <a:noFill/>
                </a:ln>
                <a:solidFill>
                  <a:schemeClr val="tx1"/>
                </a:solidFill>
                <a:effectLst/>
                <a:latin typeface="Arial" panose="020B0604020202020204" pitchFamily="34" charset="0"/>
              </a:rPr>
              <a:t>doi</a:t>
            </a:r>
            <a:r>
              <a:rPr kumimoji="0" lang="en-US" altLang="en-US" sz="1700" b="0" i="0" u="none" strike="noStrike" cap="none" normalizeH="0" baseline="0" dirty="0">
                <a:ln>
                  <a:noFill/>
                </a:ln>
                <a:solidFill>
                  <a:schemeClr val="tx1"/>
                </a:solidFill>
                <a:effectLst/>
                <a:latin typeface="Arial" panose="020B0604020202020204" pitchFamily="34" charset="0"/>
              </a:rPr>
              <a:t>: 10.1109/TCE.2019.2898459.</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[5] S. R. Bhagat and V. G. Dhande, "Design and implementation of image scaling system using low-power VLSI architecture," </a:t>
            </a:r>
            <a:r>
              <a:rPr kumimoji="0" lang="en-US" altLang="en-US" sz="1700" b="0" i="1" u="none" strike="noStrike" cap="none" normalizeH="0" baseline="0" dirty="0">
                <a:ln>
                  <a:noFill/>
                </a:ln>
                <a:solidFill>
                  <a:schemeClr val="tx1"/>
                </a:solidFill>
                <a:effectLst/>
                <a:latin typeface="Arial" panose="020B0604020202020204" pitchFamily="34" charset="0"/>
              </a:rPr>
              <a:t>IEEE Trans. Circuits Syst. II Express Briefs</a:t>
            </a:r>
            <a:r>
              <a:rPr kumimoji="0" lang="en-US" altLang="en-US" sz="1700" b="0" i="0" u="none" strike="noStrike" cap="none" normalizeH="0" baseline="0" dirty="0">
                <a:ln>
                  <a:noFill/>
                </a:ln>
                <a:solidFill>
                  <a:schemeClr val="tx1"/>
                </a:solidFill>
                <a:effectLst/>
                <a:latin typeface="Arial" panose="020B0604020202020204" pitchFamily="34" charset="0"/>
              </a:rPr>
              <a:t>, vol. 68, no. 6, pp. 1793-1797, Jun. 2021, </a:t>
            </a:r>
            <a:r>
              <a:rPr kumimoji="0" lang="en-US" altLang="en-US" sz="1700" b="0" i="0" u="none" strike="noStrike" cap="none" normalizeH="0" baseline="0" dirty="0" err="1">
                <a:ln>
                  <a:noFill/>
                </a:ln>
                <a:solidFill>
                  <a:schemeClr val="tx1"/>
                </a:solidFill>
                <a:effectLst/>
                <a:latin typeface="Arial" panose="020B0604020202020204" pitchFamily="34" charset="0"/>
              </a:rPr>
              <a:t>doi</a:t>
            </a:r>
            <a:r>
              <a:rPr kumimoji="0" lang="en-US" altLang="en-US" sz="1700" b="0" i="0" u="none" strike="noStrike" cap="none" normalizeH="0" baseline="0" dirty="0">
                <a:ln>
                  <a:noFill/>
                </a:ln>
                <a:solidFill>
                  <a:schemeClr val="tx1"/>
                </a:solidFill>
                <a:effectLst/>
                <a:latin typeface="Arial" panose="020B0604020202020204" pitchFamily="34" charset="0"/>
              </a:rPr>
              <a:t>: 10.1109/TCSII.2020.2993892.</a:t>
            </a:r>
          </a:p>
        </p:txBody>
      </p:sp>
    </p:spTree>
    <p:extLst>
      <p:ext uri="{BB962C8B-B14F-4D97-AF65-F5344CB8AC3E}">
        <p14:creationId xmlns:p14="http://schemas.microsoft.com/office/powerpoint/2010/main" val="276827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sz="4000" b="1" dirty="0">
                <a:latin typeface="Times New Roman"/>
                <a:ea typeface="Times New Roman"/>
                <a:cs typeface="Times New Roman"/>
                <a:sym typeface="Times New Roman"/>
              </a:rPr>
              <a:t>REFERENCES</a:t>
            </a:r>
            <a:endParaRPr sz="4000" b="1" dirty="0"/>
          </a:p>
        </p:txBody>
      </p:sp>
      <p:sp>
        <p:nvSpPr>
          <p:cNvPr id="251" name="Google Shape;251;p25"/>
          <p:cNvSpPr txBox="1">
            <a:spLocks noGrp="1"/>
          </p:cNvSpPr>
          <p:nvPr>
            <p:ph type="body" idx="1"/>
          </p:nvPr>
        </p:nvSpPr>
        <p:spPr>
          <a:xfrm>
            <a:off x="838200" y="1423358"/>
            <a:ext cx="10515600" cy="4753605"/>
          </a:xfrm>
          <a:prstGeom prst="rect">
            <a:avLst/>
          </a:prstGeom>
          <a:noFill/>
          <a:ln>
            <a:noFill/>
          </a:ln>
        </p:spPr>
        <p:txBody>
          <a:bodyPr spcFirstLastPara="1" wrap="square" lIns="91425" tIns="45700" rIns="91425" bIns="45700" anchor="t" anchorCtr="0">
            <a:noAutofit/>
          </a:bodyPr>
          <a:lstStyle/>
          <a:p>
            <a:pPr marL="228600" indent="-228600" algn="l" rtl="0">
              <a:lnSpc>
                <a:spcPct val="90000"/>
              </a:lnSpc>
              <a:spcBef>
                <a:spcPts val="1001"/>
              </a:spcBef>
              <a:buClr>
                <a:srgbClr val="000000"/>
              </a:buClr>
              <a:buFont typeface="Arial" panose="020B0604020202020204" pitchFamily="34" charset="0"/>
              <a:buChar char="•"/>
            </a:pPr>
            <a:r>
              <a:rPr lang="en-US" sz="2000" kern="1200" dirty="0">
                <a:solidFill>
                  <a:schemeClr val="tx1"/>
                </a:solidFill>
                <a:latin typeface="+mn-lt"/>
                <a:ea typeface="+mn-ea"/>
                <a:cs typeface="+mn-cs"/>
              </a:rPr>
              <a:t>[6] C. C. Lin, Z. C. Wu, W. K. Tsai, M. H. Sheu and H. K. Chiang, “The VLSI design of </a:t>
            </a:r>
            <a:r>
              <a:rPr lang="en-US" sz="2000" kern="1200" dirty="0" err="1">
                <a:solidFill>
                  <a:schemeClr val="tx1"/>
                </a:solidFill>
                <a:latin typeface="+mn-lt"/>
                <a:ea typeface="+mn-ea"/>
                <a:cs typeface="+mn-cs"/>
              </a:rPr>
              <a:t>winscale</a:t>
            </a:r>
            <a:r>
              <a:rPr lang="en-US" sz="2000" kern="1200" dirty="0">
                <a:solidFill>
                  <a:schemeClr val="tx1"/>
                </a:solidFill>
                <a:latin typeface="+mn-lt"/>
                <a:ea typeface="+mn-ea"/>
                <a:cs typeface="+mn-cs"/>
              </a:rPr>
              <a:t> for digital image scaling,” in Proc. IEEE Int. Conf. </a:t>
            </a:r>
            <a:r>
              <a:rPr lang="en-US" sz="2000" kern="1200" dirty="0" err="1">
                <a:solidFill>
                  <a:schemeClr val="tx1"/>
                </a:solidFill>
                <a:latin typeface="+mn-lt"/>
                <a:ea typeface="+mn-ea"/>
                <a:cs typeface="+mn-cs"/>
              </a:rPr>
              <a:t>Intell</a:t>
            </a:r>
            <a:r>
              <a:rPr lang="en-US" sz="2000" kern="1200" dirty="0">
                <a:solidFill>
                  <a:schemeClr val="tx1"/>
                </a:solidFill>
                <a:latin typeface="+mn-lt"/>
                <a:ea typeface="+mn-ea"/>
                <a:cs typeface="+mn-cs"/>
              </a:rPr>
              <a:t>. Inform. Hiding Multimedia Signal Process., Nov. 2007, pp. 511–514. </a:t>
            </a:r>
          </a:p>
          <a:p>
            <a:pPr marL="228600" indent="-228600" algn="l" rtl="0">
              <a:lnSpc>
                <a:spcPct val="90000"/>
              </a:lnSpc>
              <a:spcBef>
                <a:spcPts val="1001"/>
              </a:spcBef>
              <a:buClr>
                <a:srgbClr val="000000"/>
              </a:buClr>
              <a:buFont typeface="Arial" panose="020B0604020202020204" pitchFamily="34" charset="0"/>
              <a:buChar char="•"/>
            </a:pPr>
            <a:r>
              <a:rPr lang="en-US" sz="2000" kern="1200" dirty="0">
                <a:solidFill>
                  <a:schemeClr val="tx1"/>
                </a:solidFill>
                <a:latin typeface="+mn-lt"/>
                <a:ea typeface="+mn-ea"/>
                <a:cs typeface="+mn-cs"/>
              </a:rPr>
              <a:t>[7] Chung-chi Lin, Ming-</a:t>
            </a:r>
            <a:r>
              <a:rPr lang="en-US" sz="2000" kern="1200" dirty="0" err="1">
                <a:solidFill>
                  <a:schemeClr val="tx1"/>
                </a:solidFill>
                <a:latin typeface="+mn-lt"/>
                <a:ea typeface="+mn-ea"/>
                <a:cs typeface="+mn-cs"/>
              </a:rPr>
              <a:t>hwa</a:t>
            </a:r>
            <a:r>
              <a:rPr lang="en-US" sz="2000" kern="1200" dirty="0">
                <a:solidFill>
                  <a:schemeClr val="tx1"/>
                </a:solidFill>
                <a:latin typeface="+mn-lt"/>
                <a:ea typeface="+mn-ea"/>
                <a:cs typeface="+mn-cs"/>
              </a:rPr>
              <a:t> Sheu, </a:t>
            </a:r>
            <a:r>
              <a:rPr lang="en-US" sz="2000" kern="1200" dirty="0" err="1">
                <a:solidFill>
                  <a:schemeClr val="tx1"/>
                </a:solidFill>
                <a:latin typeface="+mn-lt"/>
                <a:ea typeface="+mn-ea"/>
                <a:cs typeface="+mn-cs"/>
              </a:rPr>
              <a:t>Huann</a:t>
            </a:r>
            <a:r>
              <a:rPr lang="en-US" sz="2000" kern="1200" dirty="0">
                <a:solidFill>
                  <a:schemeClr val="tx1"/>
                </a:solidFill>
                <a:latin typeface="+mn-lt"/>
                <a:ea typeface="+mn-ea"/>
                <a:cs typeface="+mn-cs"/>
              </a:rPr>
              <a:t>-Keng Chiang, </a:t>
            </a:r>
            <a:r>
              <a:rPr lang="en-US" sz="2000" kern="1200" dirty="0" err="1">
                <a:solidFill>
                  <a:schemeClr val="tx1"/>
                </a:solidFill>
                <a:latin typeface="+mn-lt"/>
                <a:ea typeface="+mn-ea"/>
                <a:cs typeface="+mn-cs"/>
              </a:rPr>
              <a:t>Chishyan</a:t>
            </a:r>
            <a:r>
              <a:rPr lang="en-US" sz="2000" kern="1200" dirty="0">
                <a:solidFill>
                  <a:schemeClr val="tx1"/>
                </a:solidFill>
                <a:latin typeface="+mn-lt"/>
                <a:ea typeface="+mn-ea"/>
                <a:cs typeface="+mn-cs"/>
              </a:rPr>
              <a:t> Liaw and Zeng-</a:t>
            </a:r>
            <a:r>
              <a:rPr lang="en-US" sz="2000" kern="1200" dirty="0" err="1">
                <a:solidFill>
                  <a:schemeClr val="tx1"/>
                </a:solidFill>
                <a:latin typeface="+mn-lt"/>
                <a:ea typeface="+mn-ea"/>
                <a:cs typeface="+mn-cs"/>
              </a:rPr>
              <a:t>chuan</a:t>
            </a:r>
            <a:r>
              <a:rPr lang="en-US" sz="2000" kern="1200" dirty="0">
                <a:solidFill>
                  <a:schemeClr val="tx1"/>
                </a:solidFill>
                <a:latin typeface="+mn-lt"/>
                <a:ea typeface="+mn-ea"/>
                <a:cs typeface="+mn-cs"/>
              </a:rPr>
              <a:t> Wu, “The efficient VLSI design of BI-CUBIC </a:t>
            </a:r>
            <a:r>
              <a:rPr lang="en-US" sz="2000" kern="1200" dirty="0" err="1">
                <a:solidFill>
                  <a:schemeClr val="tx1"/>
                </a:solidFill>
                <a:latin typeface="+mn-lt"/>
                <a:ea typeface="+mn-ea"/>
                <a:cs typeface="+mn-cs"/>
              </a:rPr>
              <a:t>convolu</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tion</a:t>
            </a:r>
            <a:r>
              <a:rPr lang="en-US" sz="2000" kern="1200" dirty="0">
                <a:solidFill>
                  <a:schemeClr val="tx1"/>
                </a:solidFill>
                <a:latin typeface="+mn-lt"/>
                <a:ea typeface="+mn-ea"/>
                <a:cs typeface="+mn-cs"/>
              </a:rPr>
              <a:t> interpolation for digital image processing,” in Proc. IEEE Int Conf. Circuits Syst., May 2008, pp. 480–483. </a:t>
            </a:r>
          </a:p>
          <a:p>
            <a:pPr marL="228600" indent="-228600" algn="l" rtl="0">
              <a:lnSpc>
                <a:spcPct val="90000"/>
              </a:lnSpc>
              <a:spcBef>
                <a:spcPts val="1001"/>
              </a:spcBef>
              <a:buClr>
                <a:srgbClr val="000000"/>
              </a:buClr>
              <a:buFont typeface="Arial" panose="020B0604020202020204" pitchFamily="34" charset="0"/>
              <a:buChar char="•"/>
            </a:pPr>
            <a:r>
              <a:rPr lang="en-US" sz="2000" kern="1200" dirty="0">
                <a:solidFill>
                  <a:schemeClr val="tx1"/>
                </a:solidFill>
                <a:latin typeface="+mn-lt"/>
                <a:ea typeface="+mn-ea"/>
                <a:cs typeface="+mn-cs"/>
              </a:rPr>
              <a:t>[8] S. L. Chen, H. Y. Huang and C. H. Luo, “A low-cost high-quality adaptive scalar for real-time multimedia applications,” IEEE Trans. Circuits Syst. Video Technol., vol. 21, no. 11 , pp. 1600–1611, Nov. 2011. </a:t>
            </a:r>
          </a:p>
          <a:p>
            <a:pPr marL="228600" indent="-228600" algn="l" rtl="0">
              <a:lnSpc>
                <a:spcPct val="90000"/>
              </a:lnSpc>
              <a:spcBef>
                <a:spcPts val="1001"/>
              </a:spcBef>
              <a:buClr>
                <a:srgbClr val="000000"/>
              </a:buClr>
              <a:buFont typeface="Arial" panose="020B0604020202020204" pitchFamily="34" charset="0"/>
              <a:buChar char="•"/>
            </a:pPr>
            <a:r>
              <a:rPr lang="en-US" sz="2000" kern="1200" dirty="0">
                <a:solidFill>
                  <a:schemeClr val="tx1"/>
                </a:solidFill>
                <a:latin typeface="+mn-lt"/>
                <a:ea typeface="+mn-ea"/>
                <a:cs typeface="+mn-cs"/>
              </a:rPr>
              <a:t>[9] S. L. Chen, “VLSI Implementation of a Low-Cost High-Quality Image Scaling Processor,” IEEE Trans. Circuits Syst. II, Exp. Briefs, vol. 60, no. 1, pp. 31–35, Jan. 2013.</a:t>
            </a:r>
          </a:p>
          <a:p>
            <a:pPr marL="228600" indent="-228600" algn="l" rtl="0">
              <a:lnSpc>
                <a:spcPct val="90000"/>
              </a:lnSpc>
              <a:spcBef>
                <a:spcPts val="1001"/>
              </a:spcBef>
              <a:buClr>
                <a:srgbClr val="000000"/>
              </a:buClr>
              <a:buFont typeface="Arial" panose="020B0604020202020204" pitchFamily="34" charset="0"/>
              <a:buChar char="•"/>
            </a:pPr>
            <a:r>
              <a:rPr lang="en-US" sz="2000" kern="1200" dirty="0">
                <a:solidFill>
                  <a:schemeClr val="tx1"/>
                </a:solidFill>
                <a:latin typeface="+mn-lt"/>
                <a:ea typeface="+mn-ea"/>
                <a:cs typeface="+mn-cs"/>
              </a:rPr>
              <a:t> [10] S.L. Chen, “VLSI implementation of an adaptive edge-enhanced image scalar for real-time multimedia applications,” IEEE Trans. Circuits Syst. Video Technol., vol. 23, no. 9, pp. 1510–1522, Sep. 2013.</a:t>
            </a:r>
            <a:endParaRPr lang="en-US" sz="2000" b="0" strike="noStrike" kern="1200" spc="-1" dirty="0">
              <a:solidFill>
                <a:schemeClr val="tx1"/>
              </a:solidFill>
              <a:latin typeface="+mn-lt"/>
              <a:ea typeface="+mn-ea"/>
              <a:cs typeface="+mn-cs"/>
            </a:endParaRPr>
          </a:p>
          <a:p>
            <a:pPr marL="342900" lvl="0" indent="-165100" algn="l" rtl="0">
              <a:lnSpc>
                <a:spcPct val="90000"/>
              </a:lnSpc>
              <a:spcBef>
                <a:spcPts val="0"/>
              </a:spcBef>
              <a:spcAft>
                <a:spcPts val="0"/>
              </a:spcAft>
              <a:buClr>
                <a:schemeClr val="dk1"/>
              </a:buClr>
              <a:buSzPts val="2800"/>
              <a:buFont typeface="Arial"/>
              <a:buNone/>
            </a:pPr>
            <a:endParaRPr sz="3200" dirty="0">
              <a:latin typeface="Times New Roman"/>
              <a:ea typeface="Times New Roman"/>
              <a:cs typeface="Times New Roman"/>
              <a:sym typeface="Times New Roman"/>
            </a:endParaRPr>
          </a:p>
        </p:txBody>
      </p:sp>
      <p:pic>
        <p:nvPicPr>
          <p:cNvPr id="252" name="Google Shape;252;p25"/>
          <p:cNvPicPr preferRelativeResize="0"/>
          <p:nvPr/>
        </p:nvPicPr>
        <p:blipFill rotWithShape="1">
          <a:blip r:embed="rId3">
            <a:alphaModFix/>
          </a:blip>
          <a:srcRect/>
          <a:stretch/>
        </p:blipFill>
        <p:spPr>
          <a:xfrm>
            <a:off x="10704512" y="1"/>
            <a:ext cx="1370035" cy="6943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8AC3-2487-2749-033D-F37C1DEBECDB}"/>
              </a:ext>
            </a:extLst>
          </p:cNvPr>
          <p:cNvSpPr>
            <a:spLocks noGrp="1"/>
          </p:cNvSpPr>
          <p:nvPr>
            <p:ph type="title"/>
          </p:nvPr>
        </p:nvSpPr>
        <p:spPr>
          <a:xfrm>
            <a:off x="838200" y="0"/>
            <a:ext cx="10515600" cy="1457863"/>
          </a:xfrm>
        </p:spPr>
        <p:txBody>
          <a:bodyPr/>
          <a:lstStyle/>
          <a:p>
            <a:r>
              <a:rPr lang="en-IN" dirty="0"/>
              <a:t>INDEX</a:t>
            </a:r>
          </a:p>
        </p:txBody>
      </p:sp>
      <p:sp>
        <p:nvSpPr>
          <p:cNvPr id="3" name="Text Placeholder 2">
            <a:extLst>
              <a:ext uri="{FF2B5EF4-FFF2-40B4-BE49-F238E27FC236}">
                <a16:creationId xmlns:a16="http://schemas.microsoft.com/office/drawing/2014/main" id="{0A58F029-7D48-3C86-91A6-BFEED388B36F}"/>
              </a:ext>
            </a:extLst>
          </p:cNvPr>
          <p:cNvSpPr>
            <a:spLocks noGrp="1"/>
          </p:cNvSpPr>
          <p:nvPr>
            <p:ph type="body" idx="1"/>
          </p:nvPr>
        </p:nvSpPr>
        <p:spPr>
          <a:xfrm>
            <a:off x="838200" y="1153558"/>
            <a:ext cx="10515600" cy="5236684"/>
          </a:xfrm>
        </p:spPr>
        <p:txBody>
          <a:bodyPr/>
          <a:lstStyle/>
          <a:p>
            <a:pPr marL="228600" lvl="0" indent="-252412" algn="l" rtl="0">
              <a:lnSpc>
                <a:spcPct val="100000"/>
              </a:lnSpc>
              <a:spcBef>
                <a:spcPts val="0"/>
              </a:spcBef>
              <a:spcAft>
                <a:spcPts val="0"/>
              </a:spcAft>
              <a:buClr>
                <a:schemeClr val="dk1"/>
              </a:buClr>
              <a:buSzPts val="2375"/>
              <a:buFont typeface="Times New Roman"/>
              <a:buChar char="⮚"/>
            </a:pPr>
            <a:r>
              <a:rPr lang="en-US" sz="2000" dirty="0">
                <a:latin typeface="Times New Roman"/>
                <a:ea typeface="Times New Roman"/>
                <a:cs typeface="Times New Roman"/>
                <a:sym typeface="Times New Roman"/>
              </a:rPr>
              <a:t>Introduction</a:t>
            </a:r>
          </a:p>
          <a:p>
            <a:pPr marL="228600" lvl="0" indent="-252412" algn="l" rtl="0">
              <a:lnSpc>
                <a:spcPct val="100000"/>
              </a:lnSpc>
              <a:spcBef>
                <a:spcPts val="1000"/>
              </a:spcBef>
              <a:spcAft>
                <a:spcPts val="0"/>
              </a:spcAft>
              <a:buClr>
                <a:schemeClr val="dk1"/>
              </a:buClr>
              <a:buSzPts val="2375"/>
              <a:buFont typeface="Times New Roman"/>
              <a:buChar char="⮚"/>
            </a:pPr>
            <a:r>
              <a:rPr lang="en-US" sz="2000" dirty="0">
                <a:latin typeface="Times New Roman"/>
                <a:ea typeface="Times New Roman"/>
                <a:cs typeface="Times New Roman"/>
                <a:sym typeface="Times New Roman"/>
              </a:rPr>
              <a:t>Problem Statement</a:t>
            </a:r>
          </a:p>
          <a:p>
            <a:pPr marL="228600" lvl="0" indent="-252412" algn="l" rtl="0">
              <a:lnSpc>
                <a:spcPct val="100000"/>
              </a:lnSpc>
              <a:spcBef>
                <a:spcPts val="1000"/>
              </a:spcBef>
              <a:spcAft>
                <a:spcPts val="0"/>
              </a:spcAft>
              <a:buClr>
                <a:schemeClr val="dk1"/>
              </a:buClr>
              <a:buSzPts val="2375"/>
              <a:buFont typeface="Times New Roman"/>
              <a:buChar char="⮚"/>
            </a:pPr>
            <a:r>
              <a:rPr lang="en-US" sz="2000" dirty="0">
                <a:latin typeface="Times New Roman"/>
                <a:ea typeface="Times New Roman"/>
                <a:cs typeface="Times New Roman"/>
                <a:sym typeface="Times New Roman"/>
              </a:rPr>
              <a:t>Motivation &amp;  Objectives </a:t>
            </a:r>
          </a:p>
          <a:p>
            <a:pPr marL="228600" lvl="0" indent="-252412" algn="l" rtl="0">
              <a:lnSpc>
                <a:spcPct val="100000"/>
              </a:lnSpc>
              <a:spcBef>
                <a:spcPts val="1000"/>
              </a:spcBef>
              <a:spcAft>
                <a:spcPts val="0"/>
              </a:spcAft>
              <a:buSzPts val="2375"/>
              <a:buFont typeface="Times New Roman"/>
              <a:buChar char="⮚"/>
            </a:pPr>
            <a:r>
              <a:rPr lang="en-US" sz="2000" dirty="0">
                <a:latin typeface="Times New Roman"/>
                <a:ea typeface="Times New Roman"/>
                <a:cs typeface="Times New Roman"/>
                <a:sym typeface="Times New Roman"/>
              </a:rPr>
              <a:t>Literature Review</a:t>
            </a:r>
          </a:p>
          <a:p>
            <a:pPr marL="342900" lvl="0" algn="l" rtl="0">
              <a:lnSpc>
                <a:spcPct val="100000"/>
              </a:lnSpc>
              <a:spcBef>
                <a:spcPts val="1000"/>
              </a:spcBef>
              <a:spcAft>
                <a:spcPts val="0"/>
              </a:spcAft>
              <a:buSzPts val="2375"/>
              <a:buFont typeface="Wingdings" panose="05000000000000000000" pitchFamily="2" charset="2"/>
              <a:buChar char="Ø"/>
            </a:pPr>
            <a:r>
              <a:rPr lang="en-US" sz="2000" dirty="0">
                <a:latin typeface="Times New Roman"/>
                <a:ea typeface="Times New Roman"/>
                <a:cs typeface="Times New Roman"/>
                <a:sym typeface="Times New Roman"/>
              </a:rPr>
              <a:t>Block Diagram and Workflow Methodology</a:t>
            </a:r>
          </a:p>
          <a:p>
            <a:pPr marL="228600" lvl="0" indent="-265112" algn="l" rtl="0">
              <a:lnSpc>
                <a:spcPct val="100000"/>
              </a:lnSpc>
              <a:spcBef>
                <a:spcPts val="1000"/>
              </a:spcBef>
              <a:spcAft>
                <a:spcPts val="0"/>
              </a:spcAft>
              <a:buSzPts val="2375"/>
              <a:buFont typeface="Times New Roman"/>
              <a:buChar char="⮚"/>
            </a:pPr>
            <a:r>
              <a:rPr lang="en-US" sz="2000" dirty="0">
                <a:latin typeface="Times New Roman"/>
                <a:ea typeface="Times New Roman"/>
                <a:cs typeface="Times New Roman"/>
                <a:sym typeface="Times New Roman"/>
              </a:rPr>
              <a:t>System Design and Implementation</a:t>
            </a:r>
          </a:p>
          <a:p>
            <a:pPr marL="228600" indent="-265112">
              <a:lnSpc>
                <a:spcPct val="100000"/>
              </a:lnSpc>
              <a:buSzPts val="2375"/>
              <a:buFont typeface="Times New Roman"/>
              <a:buChar char="⮚"/>
            </a:pPr>
            <a:r>
              <a:rPr lang="en-US" sz="2000" dirty="0">
                <a:latin typeface="Times New Roman"/>
                <a:ea typeface="Times New Roman"/>
                <a:cs typeface="Times New Roman"/>
                <a:sym typeface="Times New Roman"/>
              </a:rPr>
              <a:t>Engineering Standards and Realistic Constraints</a:t>
            </a:r>
          </a:p>
          <a:p>
            <a:pPr marL="228600" lvl="0" indent="-265112" algn="l" rtl="0">
              <a:lnSpc>
                <a:spcPct val="100000"/>
              </a:lnSpc>
              <a:spcBef>
                <a:spcPts val="1000"/>
              </a:spcBef>
              <a:spcAft>
                <a:spcPts val="0"/>
              </a:spcAft>
              <a:buSzPts val="2375"/>
              <a:buFont typeface="Times New Roman"/>
              <a:buChar char="⮚"/>
            </a:pPr>
            <a:r>
              <a:rPr lang="en-US" sz="2000" dirty="0">
                <a:latin typeface="Times New Roman"/>
                <a:ea typeface="Times New Roman"/>
                <a:cs typeface="Times New Roman"/>
                <a:sym typeface="Times New Roman"/>
              </a:rPr>
              <a:t>Results and Discussion </a:t>
            </a:r>
          </a:p>
          <a:p>
            <a:pPr marL="228600" lvl="0" indent="-265112" algn="l" rtl="0">
              <a:lnSpc>
                <a:spcPct val="100000"/>
              </a:lnSpc>
              <a:spcBef>
                <a:spcPts val="1000"/>
              </a:spcBef>
              <a:spcAft>
                <a:spcPts val="0"/>
              </a:spcAft>
              <a:buSzPts val="2375"/>
              <a:buFont typeface="Times New Roman"/>
              <a:buChar char="⮚"/>
            </a:pPr>
            <a:r>
              <a:rPr lang="en-US" sz="2000" dirty="0">
                <a:latin typeface="Times New Roman"/>
                <a:ea typeface="Times New Roman"/>
                <a:cs typeface="Times New Roman"/>
                <a:sym typeface="Times New Roman"/>
              </a:rPr>
              <a:t>Conclusion </a:t>
            </a:r>
          </a:p>
          <a:p>
            <a:pPr marL="228600" lvl="0" indent="-265112" algn="l" rtl="0">
              <a:lnSpc>
                <a:spcPct val="100000"/>
              </a:lnSpc>
              <a:spcBef>
                <a:spcPts val="1000"/>
              </a:spcBef>
              <a:spcAft>
                <a:spcPts val="0"/>
              </a:spcAft>
              <a:buSzPts val="2375"/>
              <a:buFont typeface="Times New Roman"/>
              <a:buChar char="⮚"/>
            </a:pPr>
            <a:r>
              <a:rPr lang="en-US" sz="2000" dirty="0">
                <a:latin typeface="Times New Roman"/>
                <a:ea typeface="Times New Roman"/>
                <a:cs typeface="Times New Roman"/>
                <a:sym typeface="Times New Roman"/>
              </a:rPr>
              <a:t>References</a:t>
            </a:r>
          </a:p>
          <a:p>
            <a:endParaRPr lang="en-IN" dirty="0"/>
          </a:p>
        </p:txBody>
      </p:sp>
    </p:spTree>
    <p:extLst>
      <p:ext uri="{BB962C8B-B14F-4D97-AF65-F5344CB8AC3E}">
        <p14:creationId xmlns:p14="http://schemas.microsoft.com/office/powerpoint/2010/main" val="162504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963800" y="14707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b="1" dirty="0">
                <a:latin typeface="Times New Roman"/>
                <a:cs typeface="Times New Roman"/>
                <a:sym typeface="Times New Roman"/>
              </a:rPr>
              <a:t>INTRODUCTION</a:t>
            </a:r>
            <a:endParaRPr dirty="0"/>
          </a:p>
        </p:txBody>
      </p:sp>
      <p:pic>
        <p:nvPicPr>
          <p:cNvPr id="104" name="Google Shape;104;p3"/>
          <p:cNvPicPr preferRelativeResize="0"/>
          <p:nvPr/>
        </p:nvPicPr>
        <p:blipFill rotWithShape="1">
          <a:blip r:embed="rId3">
            <a:alphaModFix/>
          </a:blip>
          <a:srcRect/>
          <a:stretch/>
        </p:blipFill>
        <p:spPr>
          <a:xfrm>
            <a:off x="10704512" y="1"/>
            <a:ext cx="1370035" cy="694337"/>
          </a:xfrm>
          <a:prstGeom prst="rect">
            <a:avLst/>
          </a:prstGeom>
          <a:noFill/>
          <a:ln>
            <a:noFill/>
          </a:ln>
        </p:spPr>
      </p:pic>
      <p:sp>
        <p:nvSpPr>
          <p:cNvPr id="105" name="Google Shape;105;p3"/>
          <p:cNvSpPr txBox="1">
            <a:spLocks noGrp="1"/>
          </p:cNvSpPr>
          <p:nvPr>
            <p:ph type="body" idx="1"/>
          </p:nvPr>
        </p:nvSpPr>
        <p:spPr>
          <a:xfrm>
            <a:off x="663950" y="1493397"/>
            <a:ext cx="10654800" cy="4616608"/>
          </a:xfrm>
          <a:prstGeom prst="rect">
            <a:avLst/>
          </a:prstGeom>
          <a:noFill/>
          <a:ln>
            <a:noFill/>
          </a:ln>
        </p:spPr>
        <p:txBody>
          <a:bodyPr spcFirstLastPara="1" wrap="square" lIns="91425" tIns="45700" rIns="91425" bIns="45700" anchor="ctr" anchorCtr="0">
            <a:spAutoFit/>
          </a:bodyPr>
          <a:lstStyle/>
          <a:p>
            <a:pPr indent="0" algn="just">
              <a:lnSpc>
                <a:spcPct val="100000"/>
              </a:lnSpc>
              <a:spcBef>
                <a:spcPts val="0"/>
              </a:spcBef>
              <a:buNone/>
            </a:pPr>
            <a:r>
              <a:rPr lang="en-US" sz="2300" dirty="0"/>
              <a:t>Image scaling is an essential process in multimedia applications, where images need to be resized for various purposes such as display on different screen sizes, compression, or efficient transmission. While software-based image scaling techniques are commonly used, they often require significant computational resources and power, making them unsuitable for real-time or portable systems. To overcome these limitations, hardware-based solutions using Very-Large-Scale Integration (VLSI) technology have emerged as a promising alternative. VLSI architectures can provide high performance with low latency and reduced power consumption, making them ideal for use in modern multimedia devices. This presentation focuses on a low-cost, high-performance VLSI architecture specifically designed for image scaling, offering an efficient balance between hardware complexity, speed, and resource utilization.</a:t>
            </a:r>
          </a:p>
          <a:p>
            <a:pPr marL="457200" lvl="0" indent="0" algn="just" rtl="0">
              <a:lnSpc>
                <a:spcPct val="100000"/>
              </a:lnSpc>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B6AC-E973-E217-7880-53EE8DB6C8B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Problem Statement</a:t>
            </a:r>
          </a:p>
        </p:txBody>
      </p:sp>
      <p:sp>
        <p:nvSpPr>
          <p:cNvPr id="3" name="Text Placeholder 2">
            <a:extLst>
              <a:ext uri="{FF2B5EF4-FFF2-40B4-BE49-F238E27FC236}">
                <a16:creationId xmlns:a16="http://schemas.microsoft.com/office/drawing/2014/main" id="{D8726CDA-FDAE-8D14-9BE8-C5CCE8D7610D}"/>
              </a:ext>
            </a:extLst>
          </p:cNvPr>
          <p:cNvSpPr>
            <a:spLocks noGrp="1"/>
          </p:cNvSpPr>
          <p:nvPr>
            <p:ph type="body" idx="1"/>
          </p:nvPr>
        </p:nvSpPr>
        <p:spPr/>
        <p:txBody>
          <a:bodyPr/>
          <a:lstStyle/>
          <a:p>
            <a:pPr marL="114300" indent="0" algn="just">
              <a:lnSpc>
                <a:spcPct val="100000"/>
              </a:lnSpc>
              <a:buNone/>
            </a:pPr>
            <a:r>
              <a:rPr lang="en-US" sz="2300" dirty="0"/>
              <a:t>In multimedia systems, image scaling is frequently required to adjust image resolutions for display compatibility, compression, or transmission. However, conventional software-based image scaling techniques are often computationally expensive, resulting in high latency and increased power consumption. These limitations make them unsuitable for real-time applications and resource-constrained embedded systems. Furthermore, existing hardware solutions may offer high performance but at the cost of increased area, complexity, and power usage. Therefore, there is a critical need for a VLSI architecture that can perform image scaling efficiently, providing a balance between low hardware cost, high processing speed, and low power consumption, specifically tailored for modern multimedia applications.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75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OBJECTIVES</a:t>
            </a:r>
            <a:endParaRPr b="1" dirty="0"/>
          </a:p>
        </p:txBody>
      </p:sp>
      <p:pic>
        <p:nvPicPr>
          <p:cNvPr id="112" name="Google Shape;112;p4"/>
          <p:cNvPicPr preferRelativeResize="0"/>
          <p:nvPr/>
        </p:nvPicPr>
        <p:blipFill rotWithShape="1">
          <a:blip r:embed="rId3">
            <a:alphaModFix/>
          </a:blip>
          <a:srcRect/>
          <a:stretch/>
        </p:blipFill>
        <p:spPr>
          <a:xfrm>
            <a:off x="10704512" y="1"/>
            <a:ext cx="1370035" cy="694337"/>
          </a:xfrm>
          <a:prstGeom prst="rect">
            <a:avLst/>
          </a:prstGeom>
          <a:noFill/>
          <a:ln>
            <a:noFill/>
          </a:ln>
        </p:spPr>
      </p:pic>
      <p:sp>
        <p:nvSpPr>
          <p:cNvPr id="2" name="Text Placeholder 1">
            <a:extLst>
              <a:ext uri="{FF2B5EF4-FFF2-40B4-BE49-F238E27FC236}">
                <a16:creationId xmlns:a16="http://schemas.microsoft.com/office/drawing/2014/main" id="{BC466FE9-4B6D-9AB2-D3D8-699614647E9E}"/>
              </a:ext>
            </a:extLst>
          </p:cNvPr>
          <p:cNvSpPr>
            <a:spLocks noGrp="1" noChangeArrowheads="1"/>
          </p:cNvSpPr>
          <p:nvPr>
            <p:ph type="body" idx="1"/>
          </p:nvPr>
        </p:nvSpPr>
        <p:spPr bwMode="auto">
          <a:xfrm>
            <a:off x="206477" y="1885712"/>
            <a:ext cx="1359793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design a VLSI architecture capable of performing real-time image scaling for multimedia applications.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minimize hardware complexity and power consumption while maintaining high performance.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support common image scaling algorithms (e.g., bilinear interpolation) efficiently in hardware.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ensure the architecture is scalable and adaptable to various image resolutions and formats.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implement and evaluate the proposed architecture using HDL (Verilog/VHDL) and simulation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838200" y="103517"/>
            <a:ext cx="10515600" cy="158717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MOTIVATION</a:t>
            </a:r>
            <a:endParaRPr b="1" dirty="0">
              <a:latin typeface="Times New Roman"/>
              <a:ea typeface="Times New Roman"/>
              <a:cs typeface="Times New Roman"/>
              <a:sym typeface="Times New Roman"/>
            </a:endParaRPr>
          </a:p>
        </p:txBody>
      </p:sp>
      <p:pic>
        <p:nvPicPr>
          <p:cNvPr id="118" name="Google Shape;118;p5"/>
          <p:cNvPicPr preferRelativeResize="0"/>
          <p:nvPr/>
        </p:nvPicPr>
        <p:blipFill rotWithShape="1">
          <a:blip r:embed="rId3">
            <a:alphaModFix/>
          </a:blip>
          <a:srcRect/>
          <a:stretch/>
        </p:blipFill>
        <p:spPr>
          <a:xfrm>
            <a:off x="10704512" y="1"/>
            <a:ext cx="1370035" cy="694337"/>
          </a:xfrm>
          <a:prstGeom prst="rect">
            <a:avLst/>
          </a:prstGeom>
          <a:noFill/>
          <a:ln>
            <a:noFill/>
          </a:ln>
        </p:spPr>
      </p:pic>
      <p:sp>
        <p:nvSpPr>
          <p:cNvPr id="5" name="Text Placeholder 4">
            <a:extLst>
              <a:ext uri="{FF2B5EF4-FFF2-40B4-BE49-F238E27FC236}">
                <a16:creationId xmlns:a16="http://schemas.microsoft.com/office/drawing/2014/main" id="{0615BCAD-32F0-8E55-5A57-5E9DD7820C48}"/>
              </a:ext>
            </a:extLst>
          </p:cNvPr>
          <p:cNvSpPr>
            <a:spLocks noGrp="1" noChangeArrowheads="1"/>
          </p:cNvSpPr>
          <p:nvPr>
            <p:ph type="body" idx="1"/>
          </p:nvPr>
        </p:nvSpPr>
        <p:spPr bwMode="auto">
          <a:xfrm>
            <a:off x="983410" y="1586998"/>
            <a:ext cx="10370389"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300" dirty="0"/>
              <a:t>With the rapid growth of multimedia devices such as smartphones, digital cameras, and portable media players, the demand for real-time image processing has significantly increased. Image scaling, a fundamental operation in these systems, must be performed quickly and efficiently to meet user expectations and application requirements. However, traditional software-based solutions often fall short in delivering the necessary speed and power efficiency, especially in resource-constrained embedded environments. While existing hardware implementations provide better performance, they can be costly and power-hungry, making them unsuitable for low-cost consumer electronics. This project is motivated by the need to bridge this gap by designing a VLSI architecture that offers high performance and low power consumption without increasing system cost, thereby enabling advanced multimedia processing in compact, efficient, and affordable devices.</a:t>
            </a:r>
            <a:endPar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aphicFrame>
        <p:nvGraphicFramePr>
          <p:cNvPr id="124" name="Google Shape;124;p6"/>
          <p:cNvGraphicFramePr/>
          <p:nvPr>
            <p:extLst>
              <p:ext uri="{D42A27DB-BD31-4B8C-83A1-F6EECF244321}">
                <p14:modId xmlns:p14="http://schemas.microsoft.com/office/powerpoint/2010/main" val="456055474"/>
              </p:ext>
            </p:extLst>
          </p:nvPr>
        </p:nvGraphicFramePr>
        <p:xfrm>
          <a:off x="571887" y="767702"/>
          <a:ext cx="11048225" cy="5528926"/>
        </p:xfrm>
        <a:graphic>
          <a:graphicData uri="http://schemas.openxmlformats.org/drawingml/2006/table">
            <a:tbl>
              <a:tblPr firstRow="1" bandRow="1">
                <a:noFill/>
                <a:tableStyleId>{AFA6846E-3D46-4B91-823E-93C23B1F0CCB}</a:tableStyleId>
              </a:tblPr>
              <a:tblGrid>
                <a:gridCol w="739328">
                  <a:extLst>
                    <a:ext uri="{9D8B030D-6E8A-4147-A177-3AD203B41FA5}">
                      <a16:colId xmlns:a16="http://schemas.microsoft.com/office/drawing/2014/main" val="20000"/>
                    </a:ext>
                  </a:extLst>
                </a:gridCol>
                <a:gridCol w="4036808">
                  <a:extLst>
                    <a:ext uri="{9D8B030D-6E8A-4147-A177-3AD203B41FA5}">
                      <a16:colId xmlns:a16="http://schemas.microsoft.com/office/drawing/2014/main" val="20001"/>
                    </a:ext>
                  </a:extLst>
                </a:gridCol>
                <a:gridCol w="2829819">
                  <a:extLst>
                    <a:ext uri="{9D8B030D-6E8A-4147-A177-3AD203B41FA5}">
                      <a16:colId xmlns:a16="http://schemas.microsoft.com/office/drawing/2014/main" val="20002"/>
                    </a:ext>
                  </a:extLst>
                </a:gridCol>
                <a:gridCol w="3442270">
                  <a:extLst>
                    <a:ext uri="{9D8B030D-6E8A-4147-A177-3AD203B41FA5}">
                      <a16:colId xmlns:a16="http://schemas.microsoft.com/office/drawing/2014/main" val="20004"/>
                    </a:ext>
                  </a:extLst>
                </a:gridCol>
              </a:tblGrid>
              <a:tr h="566216">
                <a:tc>
                  <a:txBody>
                    <a:bodyPr/>
                    <a:lstStyle/>
                    <a:p>
                      <a:r>
                        <a:rPr lang="en-IN" b="1" dirty="0"/>
                        <a:t>Author(s)</a:t>
                      </a:r>
                      <a:endParaRPr lang="en-IN" dirty="0"/>
                    </a:p>
                  </a:txBody>
                  <a:tcPr anchor="ctr"/>
                </a:tc>
                <a:tc>
                  <a:txBody>
                    <a:bodyPr/>
                    <a:lstStyle/>
                    <a:p>
                      <a:r>
                        <a:rPr lang="en-IN" b="1"/>
                        <a:t>Title</a:t>
                      </a:r>
                      <a:endParaRPr lang="en-IN"/>
                    </a:p>
                  </a:txBody>
                  <a:tcPr anchor="ctr"/>
                </a:tc>
                <a:tc>
                  <a:txBody>
                    <a:bodyPr/>
                    <a:lstStyle/>
                    <a:p>
                      <a:r>
                        <a:rPr lang="en-IN" b="1"/>
                        <a:t>Key Findings</a:t>
                      </a:r>
                      <a:endParaRPr lang="en-IN"/>
                    </a:p>
                  </a:txBody>
                  <a:tcPr anchor="ctr"/>
                </a:tc>
                <a:tc>
                  <a:txBody>
                    <a:bodyPr/>
                    <a:lstStyle/>
                    <a:p>
                      <a:r>
                        <a:rPr lang="en-IN" b="1"/>
                        <a:t>Focus</a:t>
                      </a:r>
                      <a:endParaRPr lang="en-IN"/>
                    </a:p>
                  </a:txBody>
                  <a:tcPr anchor="ctr"/>
                </a:tc>
                <a:extLst>
                  <a:ext uri="{0D108BD9-81ED-4DB2-BD59-A6C34878D82A}">
                    <a16:rowId xmlns:a16="http://schemas.microsoft.com/office/drawing/2014/main" val="10000"/>
                  </a:ext>
                </a:extLst>
              </a:tr>
              <a:tr h="1265658">
                <a:tc>
                  <a:txBody>
                    <a:bodyPr/>
                    <a:lstStyle/>
                    <a:p>
                      <a:r>
                        <a:rPr lang="en-IN" b="1"/>
                        <a:t>S. Y. Lee, C. H. Chang (2014)</a:t>
                      </a:r>
                      <a:endParaRPr lang="en-IN"/>
                    </a:p>
                  </a:txBody>
                  <a:tcPr anchor="ctr"/>
                </a:tc>
                <a:tc>
                  <a:txBody>
                    <a:bodyPr/>
                    <a:lstStyle/>
                    <a:p>
                      <a:r>
                        <a:rPr lang="en-US" dirty="0"/>
                        <a:t>A High-Performance VLSI Architecture for Image Scaling in Real-Time Applications</a:t>
                      </a:r>
                    </a:p>
                  </a:txBody>
                  <a:tcPr anchor="ctr"/>
                </a:tc>
                <a:tc>
                  <a:txBody>
                    <a:bodyPr/>
                    <a:lstStyle/>
                    <a:p>
                      <a:r>
                        <a:rPr lang="en-US"/>
                        <a:t>Proposed a VLSI architecture for image scaling using bilinear interpolation. Focused on real-time performance on FPGA.</a:t>
                      </a:r>
                    </a:p>
                  </a:txBody>
                  <a:tcPr anchor="ctr"/>
                </a:tc>
                <a:tc>
                  <a:txBody>
                    <a:bodyPr/>
                    <a:lstStyle/>
                    <a:p>
                      <a:r>
                        <a:rPr lang="en-IN"/>
                        <a:t>Real-Time Image Scaling, FPGA</a:t>
                      </a:r>
                    </a:p>
                  </a:txBody>
                  <a:tcPr anchor="ctr"/>
                </a:tc>
                <a:extLst>
                  <a:ext uri="{0D108BD9-81ED-4DB2-BD59-A6C34878D82A}">
                    <a16:rowId xmlns:a16="http://schemas.microsoft.com/office/drawing/2014/main" val="2387515724"/>
                  </a:ext>
                </a:extLst>
              </a:tr>
              <a:tr h="1498805">
                <a:tc>
                  <a:txBody>
                    <a:bodyPr/>
                    <a:lstStyle/>
                    <a:p>
                      <a:r>
                        <a:rPr lang="it-IT" b="1"/>
                        <a:t>S. T. Lin, M. C. Chiang (2017)</a:t>
                      </a:r>
                      <a:endParaRPr lang="it-IT"/>
                    </a:p>
                  </a:txBody>
                  <a:tcPr anchor="ctr"/>
                </a:tc>
                <a:tc>
                  <a:txBody>
                    <a:bodyPr/>
                    <a:lstStyle/>
                    <a:p>
                      <a:r>
                        <a:rPr lang="en-US" dirty="0"/>
                        <a:t>Efficient VLSI Design of Image Scaling for Multimedia Applications</a:t>
                      </a:r>
                    </a:p>
                  </a:txBody>
                  <a:tcPr anchor="ctr"/>
                </a:tc>
                <a:tc>
                  <a:txBody>
                    <a:bodyPr/>
                    <a:lstStyle/>
                    <a:p>
                      <a:r>
                        <a:rPr lang="en-US"/>
                        <a:t>Focused on designing a cost-efficient VLSI system for image scaling that works well in multimedia applications.</a:t>
                      </a:r>
                    </a:p>
                  </a:txBody>
                  <a:tcPr anchor="ctr"/>
                </a:tc>
                <a:tc>
                  <a:txBody>
                    <a:bodyPr/>
                    <a:lstStyle/>
                    <a:p>
                      <a:r>
                        <a:rPr lang="en-IN"/>
                        <a:t>Low-Cost VLSI, Multimedia Applications</a:t>
                      </a:r>
                    </a:p>
                  </a:txBody>
                  <a:tcPr anchor="ctr"/>
                </a:tc>
                <a:extLst>
                  <a:ext uri="{0D108BD9-81ED-4DB2-BD59-A6C34878D82A}">
                    <a16:rowId xmlns:a16="http://schemas.microsoft.com/office/drawing/2014/main" val="1467664638"/>
                  </a:ext>
                </a:extLst>
              </a:tr>
              <a:tr h="2198247">
                <a:tc>
                  <a:txBody>
                    <a:bodyPr/>
                    <a:lstStyle/>
                    <a:p>
                      <a:r>
                        <a:rPr lang="nb-NO" b="1"/>
                        <a:t>R. T. S. R. Manne, P. S. N. R. Krishna (2019)</a:t>
                      </a:r>
                      <a:endParaRPr lang="nb-NO"/>
                    </a:p>
                  </a:txBody>
                  <a:tcPr anchor="ctr"/>
                </a:tc>
                <a:tc>
                  <a:txBody>
                    <a:bodyPr/>
                    <a:lstStyle/>
                    <a:p>
                      <a:r>
                        <a:rPr lang="en-US" dirty="0"/>
                        <a:t>Low Power VLSI Architecture for Real-Time Image Scaling</a:t>
                      </a:r>
                    </a:p>
                  </a:txBody>
                  <a:tcPr anchor="ctr"/>
                </a:tc>
                <a:tc>
                  <a:txBody>
                    <a:bodyPr/>
                    <a:lstStyle/>
                    <a:p>
                      <a:r>
                        <a:rPr lang="en-US" dirty="0"/>
                        <a:t>Presented a low-power VLSI design for real-time image scaling, optimizing hardware resources for low-cost devices.</a:t>
                      </a:r>
                    </a:p>
                  </a:txBody>
                  <a:tcPr anchor="ctr"/>
                </a:tc>
                <a:tc>
                  <a:txBody>
                    <a:bodyPr/>
                    <a:lstStyle/>
                    <a:p>
                      <a:r>
                        <a:rPr lang="en-IN" dirty="0"/>
                        <a:t>Low-Cost, Low-Power VLSI Design</a:t>
                      </a:r>
                    </a:p>
                  </a:txBody>
                  <a:tcPr anchor="ctr"/>
                </a:tc>
                <a:extLst>
                  <a:ext uri="{0D108BD9-81ED-4DB2-BD59-A6C34878D82A}">
                    <a16:rowId xmlns:a16="http://schemas.microsoft.com/office/drawing/2014/main" val="1784898242"/>
                  </a:ext>
                </a:extLst>
              </a:tr>
            </a:tbl>
          </a:graphicData>
        </a:graphic>
      </p:graphicFrame>
      <p:sp>
        <p:nvSpPr>
          <p:cNvPr id="125" name="Google Shape;125;p6"/>
          <p:cNvSpPr txBox="1"/>
          <p:nvPr/>
        </p:nvSpPr>
        <p:spPr>
          <a:xfrm>
            <a:off x="721036" y="-76843"/>
            <a:ext cx="10353822" cy="76944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chemeClr val="dk1"/>
                </a:solidFill>
                <a:latin typeface="Times New Roman"/>
                <a:ea typeface="Times New Roman"/>
                <a:cs typeface="Times New Roman"/>
                <a:sym typeface="Times New Roman"/>
              </a:rPr>
              <a:t>LITERATURE SURVEY</a:t>
            </a:r>
            <a:endParaRPr sz="3500" b="1" i="0" u="none" strike="noStrike" cap="none" dirty="0">
              <a:solidFill>
                <a:srgbClr val="000000"/>
              </a:solidFill>
              <a:latin typeface="Times New Roman"/>
              <a:ea typeface="Times New Roman"/>
              <a:cs typeface="Times New Roman"/>
              <a:sym typeface="Times New Roman"/>
            </a:endParaRPr>
          </a:p>
        </p:txBody>
      </p:sp>
      <p:pic>
        <p:nvPicPr>
          <p:cNvPr id="126" name="Google Shape;126;p6"/>
          <p:cNvPicPr preferRelativeResize="0"/>
          <p:nvPr/>
        </p:nvPicPr>
        <p:blipFill rotWithShape="1">
          <a:blip r:embed="rId3">
            <a:alphaModFix/>
          </a:blip>
          <a:srcRect/>
          <a:stretch/>
        </p:blipFill>
        <p:spPr>
          <a:xfrm>
            <a:off x="10821965" y="-1739"/>
            <a:ext cx="1370035" cy="6943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131" name="Google Shape;131;p7"/>
          <p:cNvGraphicFramePr/>
          <p:nvPr>
            <p:extLst>
              <p:ext uri="{D42A27DB-BD31-4B8C-83A1-F6EECF244321}">
                <p14:modId xmlns:p14="http://schemas.microsoft.com/office/powerpoint/2010/main" val="545542783"/>
              </p:ext>
            </p:extLst>
          </p:nvPr>
        </p:nvGraphicFramePr>
        <p:xfrm>
          <a:off x="491705" y="154218"/>
          <a:ext cx="10857225" cy="6078941"/>
        </p:xfrm>
        <a:graphic>
          <a:graphicData uri="http://schemas.openxmlformats.org/drawingml/2006/table">
            <a:tbl>
              <a:tblPr firstRow="1" bandRow="1">
                <a:noFill/>
                <a:tableStyleId>{AFA6846E-3D46-4B91-823E-93C23B1F0CCB}</a:tableStyleId>
              </a:tblPr>
              <a:tblGrid>
                <a:gridCol w="690114">
                  <a:extLst>
                    <a:ext uri="{9D8B030D-6E8A-4147-A177-3AD203B41FA5}">
                      <a16:colId xmlns:a16="http://schemas.microsoft.com/office/drawing/2014/main" val="20000"/>
                    </a:ext>
                  </a:extLst>
                </a:gridCol>
                <a:gridCol w="3373911">
                  <a:extLst>
                    <a:ext uri="{9D8B030D-6E8A-4147-A177-3AD203B41FA5}">
                      <a16:colId xmlns:a16="http://schemas.microsoft.com/office/drawing/2014/main" val="20001"/>
                    </a:ext>
                  </a:extLst>
                </a:gridCol>
                <a:gridCol w="3216670">
                  <a:extLst>
                    <a:ext uri="{9D8B030D-6E8A-4147-A177-3AD203B41FA5}">
                      <a16:colId xmlns:a16="http://schemas.microsoft.com/office/drawing/2014/main" val="20002"/>
                    </a:ext>
                  </a:extLst>
                </a:gridCol>
                <a:gridCol w="3576530">
                  <a:extLst>
                    <a:ext uri="{9D8B030D-6E8A-4147-A177-3AD203B41FA5}">
                      <a16:colId xmlns:a16="http://schemas.microsoft.com/office/drawing/2014/main" val="20004"/>
                    </a:ext>
                  </a:extLst>
                </a:gridCol>
              </a:tblGrid>
              <a:tr h="1859441">
                <a:tc>
                  <a:txBody>
                    <a:bodyPr/>
                    <a:lstStyle/>
                    <a:p>
                      <a:r>
                        <a:rPr lang="de-DE" b="1" dirty="0"/>
                        <a:t>X. Zhang, J. Wu, Z. Li (2018)</a:t>
                      </a:r>
                      <a:endParaRPr lang="de-DE" dirty="0"/>
                    </a:p>
                  </a:txBody>
                  <a:tcPr anchor="ctr"/>
                </a:tc>
                <a:tc>
                  <a:txBody>
                    <a:bodyPr/>
                    <a:lstStyle/>
                    <a:p>
                      <a:r>
                        <a:rPr lang="en-US"/>
                        <a:t>Efficient VLSI Design for Image Scaling Algorithms for Video Processing</a:t>
                      </a:r>
                    </a:p>
                  </a:txBody>
                  <a:tcPr anchor="ctr"/>
                </a:tc>
                <a:tc>
                  <a:txBody>
                    <a:bodyPr/>
                    <a:lstStyle/>
                    <a:p>
                      <a:r>
                        <a:rPr lang="en-US"/>
                        <a:t>Investigated low-cost VLSI solutions for video processing, focusing on minimizing area and power consumption.</a:t>
                      </a:r>
                    </a:p>
                  </a:txBody>
                  <a:tcPr anchor="ctr"/>
                </a:tc>
                <a:tc>
                  <a:txBody>
                    <a:bodyPr/>
                    <a:lstStyle/>
                    <a:p>
                      <a:r>
                        <a:rPr lang="en-US"/>
                        <a:t>Low-Cost VLSI for Video Processing</a:t>
                      </a:r>
                    </a:p>
                  </a:txBody>
                  <a:tcPr anchor="ctr"/>
                </a:tc>
                <a:extLst>
                  <a:ext uri="{0D108BD9-81ED-4DB2-BD59-A6C34878D82A}">
                    <a16:rowId xmlns:a16="http://schemas.microsoft.com/office/drawing/2014/main" val="10000"/>
                  </a:ext>
                </a:extLst>
              </a:tr>
              <a:tr h="2109750">
                <a:tc>
                  <a:txBody>
                    <a:bodyPr/>
                    <a:lstStyle/>
                    <a:p>
                      <a:r>
                        <a:rPr lang="en-IN" b="1"/>
                        <a:t>H. Zhang, J. Luo, K. Wang (2020)</a:t>
                      </a:r>
                      <a:endParaRPr lang="en-IN"/>
                    </a:p>
                  </a:txBody>
                  <a:tcPr anchor="ctr"/>
                </a:tc>
                <a:tc>
                  <a:txBody>
                    <a:bodyPr/>
                    <a:lstStyle/>
                    <a:p>
                      <a:r>
                        <a:rPr lang="en-US"/>
                        <a:t>FPGA-Based Hardware Implementation of Image Scaling for Video Applications</a:t>
                      </a:r>
                    </a:p>
                  </a:txBody>
                  <a:tcPr anchor="ctr"/>
                </a:tc>
                <a:tc>
                  <a:txBody>
                    <a:bodyPr/>
                    <a:lstStyle/>
                    <a:p>
                      <a:r>
                        <a:rPr lang="en-US"/>
                        <a:t>Proposed an FPGA-based system with optimized cost and power for image scaling in video applications, aimed at embedded systems.</a:t>
                      </a:r>
                    </a:p>
                  </a:txBody>
                  <a:tcPr anchor="ctr"/>
                </a:tc>
                <a:tc>
                  <a:txBody>
                    <a:bodyPr/>
                    <a:lstStyle/>
                    <a:p>
                      <a:r>
                        <a:rPr lang="en-US"/>
                        <a:t>Low-Cost FPGA Design, Video Scaling</a:t>
                      </a:r>
                    </a:p>
                  </a:txBody>
                  <a:tcPr anchor="ctr"/>
                </a:tc>
                <a:extLst>
                  <a:ext uri="{0D108BD9-81ED-4DB2-BD59-A6C34878D82A}">
                    <a16:rowId xmlns:a16="http://schemas.microsoft.com/office/drawing/2014/main" val="1678165705"/>
                  </a:ext>
                </a:extLst>
              </a:tr>
              <a:tr h="2109750">
                <a:tc>
                  <a:txBody>
                    <a:bodyPr/>
                    <a:lstStyle/>
                    <a:p>
                      <a:r>
                        <a:rPr lang="nl-NL" b="1"/>
                        <a:t>H. Y. Lee, W. J. Yu, P. R. Chou (2018)</a:t>
                      </a:r>
                      <a:endParaRPr lang="nl-NL"/>
                    </a:p>
                  </a:txBody>
                  <a:tcPr anchor="ctr"/>
                </a:tc>
                <a:tc>
                  <a:txBody>
                    <a:bodyPr/>
                    <a:lstStyle/>
                    <a:p>
                      <a:r>
                        <a:rPr lang="en-IN"/>
                        <a:t>VLSI Architecture for Scalable Image Processing in Multimedia Devices</a:t>
                      </a:r>
                    </a:p>
                  </a:txBody>
                  <a:tcPr anchor="ctr"/>
                </a:tc>
                <a:tc>
                  <a:txBody>
                    <a:bodyPr/>
                    <a:lstStyle/>
                    <a:p>
                      <a:r>
                        <a:rPr lang="en-US"/>
                        <a:t>Developed a scalable, low-cost VLSI architecture that balances performance and resource utilization for multimedia systems.</a:t>
                      </a:r>
                    </a:p>
                  </a:txBody>
                  <a:tcPr anchor="ctr"/>
                </a:tc>
                <a:tc>
                  <a:txBody>
                    <a:bodyPr/>
                    <a:lstStyle/>
                    <a:p>
                      <a:r>
                        <a:rPr lang="en-IN" dirty="0"/>
                        <a:t>Scalable Low-Cost VLSI Architecture</a:t>
                      </a:r>
                    </a:p>
                  </a:txBody>
                  <a:tcPr anchor="ctr"/>
                </a:tc>
                <a:extLst>
                  <a:ext uri="{0D108BD9-81ED-4DB2-BD59-A6C34878D82A}">
                    <a16:rowId xmlns:a16="http://schemas.microsoft.com/office/drawing/2014/main" val="10001"/>
                  </a:ext>
                </a:extLst>
              </a:tr>
            </a:tbl>
          </a:graphicData>
        </a:graphic>
      </p:graphicFrame>
      <p:pic>
        <p:nvPicPr>
          <p:cNvPr id="132" name="Google Shape;132;p7"/>
          <p:cNvPicPr preferRelativeResize="0"/>
          <p:nvPr/>
        </p:nvPicPr>
        <p:blipFill rotWithShape="1">
          <a:blip r:embed="rId3">
            <a:alphaModFix/>
          </a:blip>
          <a:srcRect/>
          <a:stretch/>
        </p:blipFill>
        <p:spPr>
          <a:xfrm>
            <a:off x="10821964" y="0"/>
            <a:ext cx="1370035" cy="6943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018E-8CD8-DE2C-3059-BB1845CA2C2C}"/>
              </a:ext>
            </a:extLst>
          </p:cNvPr>
          <p:cNvSpPr>
            <a:spLocks noGrp="1"/>
          </p:cNvSpPr>
          <p:nvPr>
            <p:ph type="title"/>
          </p:nvPr>
        </p:nvSpPr>
        <p:spPr>
          <a:xfrm>
            <a:off x="838200" y="381000"/>
            <a:ext cx="10515600" cy="1309688"/>
          </a:xfrm>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Architecture</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75D7169-5A61-AE4E-D065-68AAC150F5B9}"/>
              </a:ext>
            </a:extLst>
          </p:cNvPr>
          <p:cNvSpPr>
            <a:spLocks noGrp="1"/>
          </p:cNvSpPr>
          <p:nvPr>
            <p:ph type="body" idx="1"/>
          </p:nvPr>
        </p:nvSpPr>
        <p:spPr>
          <a:xfrm>
            <a:off x="838200" y="1825625"/>
            <a:ext cx="7429500" cy="4351338"/>
          </a:xfrm>
        </p:spPr>
        <p:txBody>
          <a:bodyPr/>
          <a:lstStyle/>
          <a:p>
            <a:endParaRPr lang="en-IN" dirty="0"/>
          </a:p>
        </p:txBody>
      </p:sp>
      <p:pic>
        <p:nvPicPr>
          <p:cNvPr id="4" name="Content Placeholder 1">
            <a:extLst>
              <a:ext uri="{FF2B5EF4-FFF2-40B4-BE49-F238E27FC236}">
                <a16:creationId xmlns:a16="http://schemas.microsoft.com/office/drawing/2014/main" id="{0294A52C-A35E-6B5F-02BA-E45332AA3C57}"/>
              </a:ext>
            </a:extLst>
          </p:cNvPr>
          <p:cNvPicPr>
            <a:picLocks noGrp="1"/>
          </p:cNvPicPr>
          <p:nvPr>
            <p:ph/>
          </p:nvPr>
        </p:nvPicPr>
        <p:blipFill>
          <a:blip r:embed="rId2"/>
          <a:stretch>
            <a:fillRect/>
          </a:stretch>
        </p:blipFill>
        <p:spPr>
          <a:xfrm>
            <a:off x="643467" y="1585825"/>
            <a:ext cx="10905066" cy="4351339"/>
          </a:xfrm>
          <a:prstGeom prst="rect">
            <a:avLst/>
          </a:prstGeom>
          <a:ln>
            <a:noFill/>
          </a:ln>
        </p:spPr>
      </p:pic>
    </p:spTree>
    <p:extLst>
      <p:ext uri="{BB962C8B-B14F-4D97-AF65-F5344CB8AC3E}">
        <p14:creationId xmlns:p14="http://schemas.microsoft.com/office/powerpoint/2010/main" val="130537076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2080</Words>
  <Application>Microsoft Office PowerPoint</Application>
  <PresentationFormat>Widescreen</PresentationFormat>
  <Paragraphs>126</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PowerPoint Presentation</vt:lpstr>
      <vt:lpstr>INDEX</vt:lpstr>
      <vt:lpstr>INTRODUCTION</vt:lpstr>
      <vt:lpstr>   Problem Statement</vt:lpstr>
      <vt:lpstr>OBJECTIVES</vt:lpstr>
      <vt:lpstr>MOTIVATION</vt:lpstr>
      <vt:lpstr>PowerPoint Presentation</vt:lpstr>
      <vt:lpstr>PowerPoint Presentation</vt:lpstr>
      <vt:lpstr>    Architecture</vt:lpstr>
      <vt:lpstr>  WORKFLOW METHODOLOGY</vt:lpstr>
      <vt:lpstr>  WORKFLOW METHODOLOGY</vt:lpstr>
      <vt:lpstr> </vt:lpstr>
      <vt:lpstr> Engineering Standards &amp; Realistic Constraints  </vt:lpstr>
      <vt:lpstr>   Results And discussion</vt:lpstr>
      <vt:lpstr>PowerPoint Presentation</vt:lpstr>
      <vt:lpstr>     Conclusion</vt:lpstr>
      <vt:lpstr>     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Subhadra Manu</dc:creator>
  <cp:lastModifiedBy>VISHWA KUMAR (RA2211004010554)</cp:lastModifiedBy>
  <cp:revision>18</cp:revision>
  <dcterms:modified xsi:type="dcterms:W3CDTF">2025-04-22T04:34:51Z</dcterms:modified>
</cp:coreProperties>
</file>