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5"/>
  </p:notesMasterIdLst>
  <p:sldIdLst>
    <p:sldId id="1086" r:id="rId5"/>
    <p:sldId id="1430" r:id="rId6"/>
    <p:sldId id="1085" r:id="rId7"/>
    <p:sldId id="1249" r:id="rId8"/>
    <p:sldId id="1290" r:id="rId9"/>
    <p:sldId id="1401" r:id="rId10"/>
    <p:sldId id="1431" r:id="rId11"/>
    <p:sldId id="1402" r:id="rId12"/>
    <p:sldId id="1403" r:id="rId13"/>
    <p:sldId id="1404"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033" autoAdjust="0"/>
  </p:normalViewPr>
  <p:slideViewPr>
    <p:cSldViewPr snapToGrid="0">
      <p:cViewPr>
        <p:scale>
          <a:sx n="70" d="100"/>
          <a:sy n="70" d="100"/>
        </p:scale>
        <p:origin x="-636" y="0"/>
      </p:cViewPr>
      <p:guideLst>
        <p:guide orient="horz" pos="792"/>
        <p:guide orient="horz" pos="1080"/>
        <p:guide pos="192"/>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9411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xmlns="" id="{78D9C84E-6958-C108-A2E1-259DD3B10420}"/>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xmlns="" id="{C8FD5D6E-6018-AAA4-8783-F7FBD5DF0DE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15000"/>
              </a:lnSpc>
              <a:spcBef>
                <a:spcPts val="1200"/>
              </a:spcBef>
              <a:spcAft>
                <a:spcPts val="800"/>
              </a:spcAft>
              <a:buClr>
                <a:srgbClr val="000000"/>
              </a:buClr>
              <a:buSzPts val="1100"/>
              <a:buFont typeface="Arial"/>
              <a:buNone/>
              <a:tabLst/>
              <a:defRPr/>
            </a:pPr>
            <a:r>
              <a:rPr lang="en-IN" sz="1800" dirty="0">
                <a:solidFill>
                  <a:srgbClr val="000000"/>
                </a:solidFill>
                <a:effectLst/>
                <a:latin typeface="Arial" panose="020B0604020202020204" pitchFamily="34" charset="0"/>
                <a:ea typeface="Arial" panose="020B0604020202020204" pitchFamily="34" charset="0"/>
              </a:rPr>
              <a:t>Scikit-learn offers several built-in datasets that are useful for learning and experimenting with machine learning models. These datasets can be easily loaded using functions from </a:t>
            </a:r>
            <a:r>
              <a:rPr lang="en-IN" sz="1800" dirty="0" err="1">
                <a:solidFill>
                  <a:srgbClr val="000000"/>
                </a:solidFill>
                <a:effectLst/>
                <a:latin typeface="Arial" panose="020B0604020202020204" pitchFamily="34" charset="0"/>
                <a:ea typeface="Arial" panose="020B0604020202020204" pitchFamily="34" charset="0"/>
              </a:rPr>
              <a:t>sklearn.datasets</a:t>
            </a:r>
            <a:r>
              <a:rPr lang="en-IN" sz="1800" dirty="0">
                <a:solidFill>
                  <a:srgbClr val="000000"/>
                </a:solidFill>
                <a:effectLst/>
                <a:latin typeface="Arial" panose="020B0604020202020204" pitchFamily="34" charset="0"/>
                <a:ea typeface="Arial" panose="020B0604020202020204" pitchFamily="34" charset="0"/>
              </a:rPr>
              <a:t>. </a:t>
            </a:r>
            <a:endParaRPr lang="en-IN" sz="1800" dirty="0">
              <a:effectLst/>
              <a:latin typeface="Times New Roman" panose="02020603050405020304" pitchFamily="18" charset="0"/>
              <a:ea typeface="Times New Roman" panose="02020603050405020304" pitchFamily="18" charset="0"/>
            </a:endParaRPr>
          </a:p>
          <a:p>
            <a:pPr marL="158750" indent="0">
              <a:lnSpc>
                <a:spcPct val="115000"/>
              </a:lnSpc>
              <a:spcBef>
                <a:spcPts val="1200"/>
              </a:spcBef>
              <a:spcAft>
                <a:spcPts val="800"/>
              </a:spcAft>
              <a:buNone/>
            </a:pPr>
            <a:endParaRPr lang="en-IN" sz="1800" dirty="0">
              <a:effectLst/>
              <a:latin typeface="Times New Roman" panose="02020603050405020304" pitchFamily="18" charset="0"/>
              <a:ea typeface="Times New Roman" panose="02020603050405020304" pitchFamily="18" charset="0"/>
            </a:endParaRPr>
          </a:p>
        </p:txBody>
      </p:sp>
      <p:sp>
        <p:nvSpPr>
          <p:cNvPr id="59" name="Google Shape;59;g5fab984687_2_0:notes">
            <a:extLst>
              <a:ext uri="{FF2B5EF4-FFF2-40B4-BE49-F238E27FC236}">
                <a16:creationId xmlns:a16="http://schemas.microsoft.com/office/drawing/2014/main" xmlns="" id="{4E0210AA-141A-2B99-872F-5652F2E9CD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71423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3</a:t>
            </a:fld>
            <a:endParaRPr lang="en-US" sz="1400" b="0" strike="noStrike" spc="-1">
              <a:latin typeface="Times New Roman"/>
            </a:endParaRPr>
          </a:p>
        </p:txBody>
      </p:sp>
    </p:spTree>
    <p:extLst>
      <p:ext uri="{BB962C8B-B14F-4D97-AF65-F5344CB8AC3E}">
        <p14:creationId xmlns:p14="http://schemas.microsoft.com/office/powerpoint/2010/main" xmlns="" val="1381871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sz="1100" b="1" spc="-5" dirty="0">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Lets, discuss about Learning  objectives, </a:t>
            </a:r>
          </a:p>
          <a:p>
            <a:pPr marL="0" indent="0">
              <a:buNone/>
            </a:pPr>
            <a:endParaRPr lang="en-US" b="1" dirty="0"/>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Understand the historical development and current trends in AI and ML, including their impact across various industries.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Explain the significance of AI and ML in promoting sustainability and addressing environmental challenges.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Differentiate between the main types of machine learning: supervised, unsupervised, semi-supervised, and reinforcement learning.</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Outline the essential steps in a machine learning workflow, including data collection, preprocessing, model selection, training, evaluation, and deployment.</a:t>
            </a:r>
          </a:p>
          <a:p>
            <a:pPr marL="342900" lvl="0" indent="-342900">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rPr>
              <a:t>Import and implement basic ML models using Scikit-Learn, including linear regression, decision trees, and clustering algorithms.</a:t>
            </a:r>
            <a:endParaRPr lang="en-IN" sz="1100" dirty="0">
              <a:latin typeface="+mn-lt"/>
            </a:endParaRPr>
          </a:p>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xmlns="" id="{08B7D511-1DB9-B325-4358-B1D06DB591F3}"/>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xmlns="" id="{BEAED8CF-026C-EFD2-3D77-38AC1DC848F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Overview of AI-ML</a:t>
            </a:r>
          </a:p>
          <a:p>
            <a:pPr marL="0" indent="0">
              <a:buNone/>
            </a:pPr>
            <a:endParaRPr lang="en-US" b="1" dirty="0"/>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Gautami" panose="020B0502040204020203" pitchFamily="34" charset="0"/>
              </a:rPr>
              <a:t>AI-enabled apps and gadgets are able to see and recognize items. They are able to comprehend and react to human words. They are able to pick up new knowledge and skills. They are able to provide consumers and specialists with thorough advice. A self-driving car is a prime example of how they may behave autonomously, negating the requirement for human knowledge or involvement.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r>
              <a:rPr lang="en-US" sz="1800" dirty="0">
                <a:effectLst/>
                <a:latin typeface="Arial" panose="020B0604020202020204" pitchFamily="34" charset="0"/>
                <a:ea typeface="Calibri" panose="020F0502020204030204" pitchFamily="34" charset="0"/>
                <a:cs typeface="Gautami" panose="020B0502040204020203" pitchFamily="34" charset="0"/>
              </a:rPr>
              <a:t>However, the majority of AI practitioners and researchers in 2024—as well as the majority of AI-related news stories—are centered on developments in generative AI, or "gen AI," a system that can produce original writing, photos, videos, and other types of material. Understanding machine learning (ML) and deep learning, the technologies that underpin generative AI tools, is crucial to comprehending generative AI in its entirety</a:t>
            </a:r>
            <a:endParaRPr lang="en-US" b="1" dirty="0"/>
          </a:p>
        </p:txBody>
      </p:sp>
      <p:sp>
        <p:nvSpPr>
          <p:cNvPr id="59" name="Google Shape;59;g5fab984687_2_0:notes">
            <a:extLst>
              <a:ext uri="{FF2B5EF4-FFF2-40B4-BE49-F238E27FC236}">
                <a16:creationId xmlns:a16="http://schemas.microsoft.com/office/drawing/2014/main" xmlns="" id="{70168283-BB70-9534-5FD2-C01263D90F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601636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xmlns="" id="{96A08FD1-3F31-464F-2EF8-43316245AC91}"/>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xmlns="" id="{ACB93F88-33FE-A406-C9F7-E65280945DE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07000"/>
              </a:lnSpc>
              <a:spcAft>
                <a:spcPts val="800"/>
              </a:spcAft>
              <a:buNone/>
            </a:pPr>
            <a:r>
              <a:rPr lang="en-US" sz="1100" b="1" dirty="0">
                <a:effectLst/>
                <a:latin typeface="Arial" panose="020B0604020202020204" pitchFamily="34" charset="0"/>
                <a:ea typeface="Calibri" panose="020F0502020204030204" pitchFamily="34" charset="0"/>
                <a:cs typeface="Gautami" panose="020B0502040204020203" pitchFamily="34" charset="0"/>
              </a:rPr>
              <a:t>Type of AI</a:t>
            </a:r>
          </a:p>
          <a:p>
            <a:pPr marL="158750" indent="0">
              <a:lnSpc>
                <a:spcPct val="107000"/>
              </a:lnSpc>
              <a:spcAft>
                <a:spcPts val="800"/>
              </a:spcAft>
              <a:buNone/>
            </a:pPr>
            <a:endParaRPr lang="en-US" sz="1100" b="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Narrow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marR="0" lvl="0" indent="0" algn="just" defTabSz="914400" rtl="0" eaLnBrk="1" fontAlgn="auto" latinLnBrk="0" hangingPunct="1">
              <a:lnSpc>
                <a:spcPct val="107000"/>
              </a:lnSpc>
              <a:spcBef>
                <a:spcPts val="0"/>
              </a:spcBef>
              <a:spcAft>
                <a:spcPts val="800"/>
              </a:spcAft>
              <a:buClr>
                <a:srgbClr val="000000"/>
              </a:buClr>
              <a:buSzPts val="1100"/>
              <a:buFont typeface="Arial"/>
              <a:buNone/>
              <a:tabLst/>
              <a:defRPr/>
            </a:pPr>
            <a:r>
              <a:rPr lang="en-IN" sz="1800" dirty="0">
                <a:effectLst/>
                <a:latin typeface="Arial" panose="020B0604020202020204" pitchFamily="34" charset="0"/>
                <a:ea typeface="Calibri" panose="020F0502020204030204" pitchFamily="34" charset="0"/>
                <a:cs typeface="Gautami" panose="020B0502040204020203" pitchFamily="34" charset="0"/>
              </a:rPr>
              <a:t>Narrow AI, sometimes referred to as weak AI or artificial narrow intelligence (ANI), refers to AI technologies made to execute extremely specific orders or activities. ANI technologies are designed to support and enhance a single cognitive function; they are unable to learn new skills on their own. To accomplish these predetermined goals, they frequently use neural network techniques and machine learning. </a:t>
            </a:r>
            <a:br>
              <a:rPr lang="en-IN" sz="1800" dirty="0">
                <a:effectLst/>
                <a:latin typeface="Arial" panose="020B0604020202020204" pitchFamily="34" charset="0"/>
                <a:ea typeface="Calibri" panose="020F0502020204030204" pitchFamily="34" charset="0"/>
                <a:cs typeface="Gautami" panose="020B0502040204020203" pitchFamily="34" charset="0"/>
              </a:rPr>
            </a:br>
            <a:r>
              <a:rPr lang="en-IN" sz="1800" dirty="0">
                <a:effectLst/>
                <a:latin typeface="Arial" panose="020B0604020202020204" pitchFamily="34" charset="0"/>
                <a:ea typeface="Calibri" panose="020F0502020204030204" pitchFamily="34" charset="0"/>
                <a:cs typeface="Gautami" panose="020B0502040204020203" pitchFamily="34" charset="0"/>
              </a:rPr>
              <a:t>Natural language processing, for example, is a form of narrow AI since it can understand and react to voice commands but is unable to carry out other activities. </a:t>
            </a:r>
            <a:br>
              <a:rPr lang="en-IN" sz="1800" dirty="0">
                <a:effectLst/>
                <a:latin typeface="Arial" panose="020B0604020202020204" pitchFamily="34" charset="0"/>
                <a:ea typeface="Calibri" panose="020F0502020204030204" pitchFamily="34" charset="0"/>
                <a:cs typeface="Gautami" panose="020B0502040204020203" pitchFamily="34" charset="0"/>
              </a:rPr>
            </a:br>
            <a:r>
              <a:rPr lang="en-IN" sz="3200" b="1" dirty="0"/>
              <a:t>Virtual Assistants</a:t>
            </a:r>
          </a:p>
          <a:p>
            <a:pPr marL="158750" indent="0" algn="just">
              <a:lnSpc>
                <a:spcPct val="107000"/>
              </a:lnSpc>
              <a:spcAft>
                <a:spcPts val="800"/>
              </a:spcAft>
              <a:buNone/>
            </a:pPr>
            <a:r>
              <a:rPr lang="en-IN" sz="3200" dirty="0"/>
              <a:t>Recommendation Systems</a:t>
            </a:r>
          </a:p>
          <a:p>
            <a:pPr marL="158750" marR="0" lvl="0" indent="0" algn="just" defTabSz="914400" rtl="0" eaLnBrk="1" fontAlgn="auto" latinLnBrk="0" hangingPunct="1">
              <a:lnSpc>
                <a:spcPct val="107000"/>
              </a:lnSpc>
              <a:spcBef>
                <a:spcPts val="0"/>
              </a:spcBef>
              <a:spcAft>
                <a:spcPts val="800"/>
              </a:spcAft>
              <a:buClr>
                <a:srgbClr val="000000"/>
              </a:buClr>
              <a:buSzPts val="1100"/>
              <a:buFont typeface="Arial"/>
              <a:buNone/>
              <a:tabLst/>
              <a:defRPr/>
            </a:pPr>
            <a:r>
              <a:rPr lang="en-IN" sz="3200" b="1" dirty="0"/>
              <a:t>3. Chatbots &amp; Customer Support</a:t>
            </a:r>
          </a:p>
          <a:p>
            <a:pPr marL="158750" indent="0" algn="just">
              <a:lnSpc>
                <a:spcPct val="107000"/>
              </a:lnSpc>
              <a:spcAft>
                <a:spcPts val="800"/>
              </a:spcAft>
              <a:buNone/>
            </a:pPr>
            <a:r>
              <a:rPr lang="en-IN" sz="3200" dirty="0"/>
              <a:t>Autonomous Vehicles &amp; Navigation</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b="1" i="1" dirty="0">
                <a:effectLst/>
                <a:latin typeface="Arial" panose="020B0604020202020204" pitchFamily="34" charset="0"/>
                <a:ea typeface="Calibri" panose="020F0502020204030204" pitchFamily="34" charset="0"/>
                <a:cs typeface="Gautami" panose="020B0502040204020203" pitchFamily="34" charset="0"/>
              </a:rPr>
              <a:t>Artificial General Intelligence (AGI)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AI that can learn, understand, and carry out a variety of tasks similarly to humans is referred to as artificial general intelligence (AGI), sometimes known as general AI or strong AI. The creation of computers that can carry out multiple activities and serve as realistic, intelligent helpers to people in daily life is the aim of artificial general intelligence research.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Although it is still in its early stages, technology like supercomputers, quantum hardware, and generative AI models like ChatGPT could lay the foundation for artificial general intelligence. </a:t>
            </a:r>
          </a:p>
          <a:p>
            <a:pPr marL="158750" indent="0" algn="just">
              <a:lnSpc>
                <a:spcPct val="107000"/>
              </a:lnSpc>
              <a:spcAft>
                <a:spcPts val="800"/>
              </a:spcAft>
              <a:buNone/>
            </a:pPr>
            <a:r>
              <a:rPr lang="en-IN" sz="1800" b="1" i="1" dirty="0">
                <a:effectLst/>
                <a:latin typeface="Arial" panose="020B0604020202020204" pitchFamily="34" charset="0"/>
                <a:ea typeface="Calibri" panose="020F0502020204030204" pitchFamily="34" charset="0"/>
                <a:cs typeface="Gautami" panose="020B0502040204020203" pitchFamily="34" charset="0"/>
              </a:rPr>
              <a:t>Artificial Superintelligence</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Super AI, often known as artificial superintelligence (ASI), is the stuff of science fiction. It is predicted that if AI reaches the level of general intelligence, it would learn so quickly that its skills and knowledge will surpass even that of humanity.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foundation of fully self-aware AI and other individualistic robots would be ASI. Its idea is also what gives rise to the "AI takeover" cliché in the media. However, it's just conjecture at this moment. </a:t>
            </a:r>
          </a:p>
          <a:p>
            <a:pPr marL="158750" indent="0">
              <a:lnSpc>
                <a:spcPct val="107000"/>
              </a:lnSpc>
              <a:spcAft>
                <a:spcPts val="800"/>
              </a:spcAft>
              <a:buNone/>
            </a:pPr>
            <a:endParaRPr lang="en-IN" sz="11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xmlns="" id="{5721674E-197C-4CAE-9235-868C01635B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591849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xmlns="" id="{2CD20ADD-5CD9-3143-9C25-326CDAE67C94}"/>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xmlns="" id="{768C7DFA-2721-7BEC-303A-27960D037E2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7000"/>
              </a:lnSpc>
              <a:spcBef>
                <a:spcPts val="0"/>
              </a:spcBef>
              <a:spcAft>
                <a:spcPts val="800"/>
              </a:spcAft>
              <a:buClr>
                <a:srgbClr val="000000"/>
              </a:buClr>
              <a:buSzPts val="1100"/>
              <a:buFont typeface="Arial"/>
              <a:buNone/>
              <a:tabLst/>
              <a:defRPr/>
            </a:pPr>
            <a:r>
              <a:rPr lang="en-US" sz="1100" b="1" dirty="0">
                <a:effectLst/>
                <a:latin typeface="Arial" panose="020B0604020202020204" pitchFamily="34" charset="0"/>
                <a:ea typeface="Calibri" panose="020F0502020204030204" pitchFamily="34" charset="0"/>
                <a:cs typeface="Gautami" panose="020B0502040204020203" pitchFamily="34" charset="0"/>
              </a:rPr>
              <a:t>Functionality-Based Types of Artificial Intelligence</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Reactive Machine AI</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Simply put, reactive machines are simply that—reactive. They are not able to store memories, learn from past events, or enhance their functionality via experience, but they can react to demands and duties instantly. Furthermore, only a restricted set of input combinations can cause reactive machines to react. The most basic form of artificial intelligence is reactive machines.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Reactive machines can effectively carry out simple autonomous tasks like removing spam from your email inbox or making product recommendations based on your past purchases. However, reactive AI is unable to carry out more complicated tasks or expand on prior knowledge.</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Netflix Recommendation Engine: AI-powered recommendation engines are frequently used by media platforms such as Netflix. These engines </a:t>
            </a:r>
            <a:r>
              <a:rPr lang="en-IN" sz="1800" dirty="0" err="1">
                <a:effectLst/>
                <a:latin typeface="Arial" panose="020B0604020202020204" pitchFamily="34" charset="0"/>
                <a:ea typeface="Calibri" panose="020F0502020204030204" pitchFamily="34" charset="0"/>
                <a:cs typeface="Gautami" panose="020B0502040204020203" pitchFamily="34" charset="0"/>
              </a:rPr>
              <a:t>analyze</a:t>
            </a:r>
            <a:r>
              <a:rPr lang="en-IN" sz="1800" dirty="0">
                <a:effectLst/>
                <a:latin typeface="Arial" panose="020B0604020202020204" pitchFamily="34" charset="0"/>
                <a:ea typeface="Calibri" panose="020F0502020204030204" pitchFamily="34" charset="0"/>
                <a:cs typeface="Gautami" panose="020B0502040204020203" pitchFamily="34" charset="0"/>
              </a:rPr>
              <a:t> user viewing history data to identify and recommend content that users are most likely to watch next.</a:t>
            </a: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Limited Memory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Limited memory AI has the ability to store historical data and utilize it to forecast future events. This indicates that it actively creates its own little, temporary knowledge base and uses it to carry out tasks.</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Deep learning, which mimics how neurons work in the human brain, is the foundation of limited memory AI. This enables a machine to take in information from events and "learn" from them, thereby increasing the precision of its actions.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vast majority of AI applications nowadays are based on the limited memory paradigm. It can be used in many different contexts, ranging from more complex use cases like self-driving cars to smaller-scale applications like chatbots.</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Chatbots and virtual assistants are limited memory artificial intelligence (AI) systems that simulate human speech through deep learning. These systems learn from this data and retain user-specific information when users engage with them more frequently, enabling them to respond in a way that is pertinent and tailored to each individual.</a:t>
            </a:r>
          </a:p>
          <a:p>
            <a:pPr marL="158750" indent="0" algn="just">
              <a:lnSpc>
                <a:spcPct val="107000"/>
              </a:lnSpc>
              <a:spcAft>
                <a:spcPts val="800"/>
              </a:spcAft>
              <a:buNone/>
            </a:pPr>
            <a:r>
              <a:rPr lang="en-IN" sz="3200" dirty="0"/>
              <a:t>Remembers past data temporarily</a:t>
            </a:r>
          </a:p>
          <a:p>
            <a:pPr marL="158750" indent="0" algn="just">
              <a:lnSpc>
                <a:spcPct val="107000"/>
              </a:lnSpc>
              <a:spcAft>
                <a:spcPts val="800"/>
              </a:spcAft>
              <a:buNone/>
            </a:pPr>
            <a:r>
              <a:rPr lang="en-US" sz="3200" dirty="0"/>
              <a:t>Uses past experiences for better decision-making</a:t>
            </a:r>
            <a:endParaRPr lang="en-IN" sz="3200" dirty="0"/>
          </a:p>
          <a:p>
            <a:pPr marL="158750" indent="0" algn="just">
              <a:lnSpc>
                <a:spcPct val="107000"/>
              </a:lnSpc>
              <a:spcAft>
                <a:spcPts val="800"/>
              </a:spcAft>
              <a:buNone/>
            </a:pPr>
            <a:r>
              <a:rPr lang="en-US" sz="3200" dirty="0"/>
              <a:t>Forgets old data after a while</a:t>
            </a:r>
            <a:endParaRPr lang="en-IN" sz="3200" dirty="0"/>
          </a:p>
          <a:p>
            <a:pPr marL="158750" indent="0" algn="just">
              <a:lnSpc>
                <a:spcPct val="107000"/>
              </a:lnSpc>
              <a:spcAft>
                <a:spcPts val="800"/>
              </a:spcAft>
              <a:buNone/>
            </a:pPr>
            <a:r>
              <a:rPr lang="en-US" sz="3200" dirty="0"/>
              <a:t>Does not continuously learn or evolve without retraining</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Theory of Mind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idea of artificial intelligence (AI) that is able to sense and understand other people's emotions is known as theory of mind. The phrase, which comes from psychology, refers to people's capacity to read other people's emotions and make predictions about their </a:t>
            </a:r>
            <a:r>
              <a:rPr lang="en-IN" sz="1800" dirty="0" err="1">
                <a:effectLst/>
                <a:latin typeface="Arial" panose="020B0604020202020204" pitchFamily="34" charset="0"/>
                <a:ea typeface="Calibri" panose="020F0502020204030204" pitchFamily="34" charset="0"/>
                <a:cs typeface="Gautami" panose="020B0502040204020203" pitchFamily="34" charset="0"/>
              </a:rPr>
              <a:t>behavior</a:t>
            </a:r>
            <a:r>
              <a:rPr lang="en-IN" sz="1800" dirty="0">
                <a:effectLst/>
                <a:latin typeface="Arial" panose="020B0604020202020204" pitchFamily="34" charset="0"/>
                <a:ea typeface="Calibri" panose="020F0502020204030204" pitchFamily="34" charset="0"/>
                <a:cs typeface="Gautami" panose="020B0502040204020203" pitchFamily="34" charset="0"/>
              </a:rPr>
              <a:t> based on that knowledge. Though it hasn't been fully developed yet, theory of mind represents the next significant advancement in AI.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To demonstrate how a good theory of mind application will transform the technology, Rafael Tena, senior AI researcher at insurance business </a:t>
            </a:r>
            <a:r>
              <a:rPr lang="en-IN" sz="1800" dirty="0" err="1">
                <a:effectLst/>
                <a:latin typeface="Arial" panose="020B0604020202020204" pitchFamily="34" charset="0"/>
                <a:ea typeface="Calibri" panose="020F0502020204030204" pitchFamily="34" charset="0"/>
                <a:cs typeface="Gautami" panose="020B0502040204020203" pitchFamily="34" charset="0"/>
              </a:rPr>
              <a:t>Acrisure</a:t>
            </a:r>
            <a:r>
              <a:rPr lang="en-IN" sz="1800" dirty="0">
                <a:effectLst/>
                <a:latin typeface="Arial" panose="020B0604020202020204" pitchFamily="34" charset="0"/>
                <a:ea typeface="Calibri" panose="020F0502020204030204" pitchFamily="34" charset="0"/>
                <a:cs typeface="Gautami" panose="020B0502040204020203" pitchFamily="34" charset="0"/>
              </a:rPr>
              <a:t>, gave the following example: Because it won't make the same mistakes as a human driver, a self-driving car might outperform one in most situations. However, as a driver, you will naturally know to slow down when you pass your </a:t>
            </a:r>
            <a:r>
              <a:rPr lang="en-IN" sz="1800" dirty="0" err="1">
                <a:effectLst/>
                <a:latin typeface="Arial" panose="020B0604020202020204" pitchFamily="34" charset="0"/>
                <a:ea typeface="Calibri" panose="020F0502020204030204" pitchFamily="34" charset="0"/>
                <a:cs typeface="Gautami" panose="020B0502040204020203" pitchFamily="34" charset="0"/>
              </a:rPr>
              <a:t>neighbor's</a:t>
            </a:r>
            <a:r>
              <a:rPr lang="en-IN" sz="1800" dirty="0">
                <a:effectLst/>
                <a:latin typeface="Arial" panose="020B0604020202020204" pitchFamily="34" charset="0"/>
                <a:ea typeface="Calibri" panose="020F0502020204030204" pitchFamily="34" charset="0"/>
                <a:cs typeface="Gautami" panose="020B0502040204020203" pitchFamily="34" charset="0"/>
              </a:rPr>
              <a:t> driveway if you know that their child frequently plays near the road after school. This is something that an AI car with rudimentary memory wouldn't be able to achieve. </a:t>
            </a: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Self-Aware AI</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Artificial intelligence with self-awareness is referred to as self-aware AI. One of the ultimate objectives in AI development is self-aware AI, often known as the AI point of singularity, which is the level beyond theory of mind. Since self-aware AI would not only be able to experience other people's emotions but will also have a sense of self, it is believed that once this technology is developed, AI machines will be uncontrollable.</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Example, </a:t>
            </a:r>
            <a:r>
              <a:rPr lang="en-IN" sz="1800" dirty="0">
                <a:effectLst/>
                <a:latin typeface="Arial" panose="020B0604020202020204" pitchFamily="34" charset="0"/>
                <a:ea typeface="Calibri" panose="020F0502020204030204" pitchFamily="34" charset="0"/>
                <a:cs typeface="Gautami" panose="020B0502040204020203" pitchFamily="34" charset="0"/>
              </a:rPr>
              <a:t>Sophia, a robot created by Hanson Robotics, is arguably the most well-known of these. Sophia's sophisticated use of existing AI technology offers a preview of the possibility for self-aware AI in the future, even though it is not yet self-aware. There is disagreement about whether it is morally acceptable to create sentient AI at all, and the future holds both promise and peril.</a:t>
            </a:r>
          </a:p>
          <a:p>
            <a:pPr marL="158750" indent="0">
              <a:lnSpc>
                <a:spcPct val="107000"/>
              </a:lnSpc>
              <a:spcAft>
                <a:spcPts val="800"/>
              </a:spcAft>
              <a:buNone/>
            </a:pPr>
            <a:endParaRPr lang="en-IN" sz="11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xmlns="" id="{B1D5569D-EAA1-62BE-A224-4BC6FEC1F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936600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xmlns="" id="{2A23378F-0CCD-D086-3E45-E4A61F25F524}"/>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xmlns="" id="{F1385AE5-3C61-5293-9BE4-C278DA6FCB1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just">
              <a:lnSpc>
                <a:spcPct val="107000"/>
              </a:lnSpc>
              <a:spcAft>
                <a:spcPts val="800"/>
              </a:spcAft>
              <a:buNone/>
            </a:pPr>
            <a:r>
              <a:rPr lang="en-IN" sz="3200" dirty="0"/>
              <a:t>Trends (Sequential Patterns)</a:t>
            </a:r>
          </a:p>
          <a:p>
            <a:pPr marL="158750" indent="0" algn="just">
              <a:lnSpc>
                <a:spcPct val="107000"/>
              </a:lnSpc>
              <a:spcAft>
                <a:spcPts val="800"/>
              </a:spcAft>
              <a:buNone/>
            </a:pPr>
            <a:r>
              <a:rPr lang="en-IN" sz="3200" dirty="0"/>
              <a:t>Clusters (Grouping Similar Data)</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3200" dirty="0"/>
              <a:t>Correlations (Relationships Between Variables)</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3200" dirty="0"/>
              <a:t>Anomalies (Outliers &amp; Deviations)</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3200" dirty="0"/>
              <a:t>Associations (Frequent </a:t>
            </a:r>
            <a:r>
              <a:rPr lang="en-IN" sz="3200" dirty="0" err="1"/>
              <a:t>Itemsets</a:t>
            </a:r>
            <a:r>
              <a:rPr lang="en-IN" sz="3200" dirty="0"/>
              <a:t>)</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b="1" i="1" dirty="0">
                <a:effectLst/>
                <a:latin typeface="Arial" panose="020B0604020202020204" pitchFamily="34" charset="0"/>
                <a:ea typeface="Calibri" panose="020F0502020204030204" pitchFamily="34" charset="0"/>
                <a:cs typeface="Gautami" panose="020B0502040204020203" pitchFamily="34" charset="0"/>
              </a:rPr>
              <a:t>Machine Learning (ML) and Deep Learning (DL)</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dirty="0">
                <a:effectLst/>
                <a:latin typeface="Arial" panose="020B0604020202020204" pitchFamily="34" charset="0"/>
                <a:ea typeface="Calibri" panose="020F0502020204030204" pitchFamily="34" charset="0"/>
                <a:cs typeface="Gautami" panose="020B0502040204020203" pitchFamily="34" charset="0"/>
              </a:rPr>
              <a:t>Machine Learning </a:t>
            </a:r>
            <a:r>
              <a:rPr lang="en-US" sz="1800" dirty="0">
                <a:effectLst/>
                <a:latin typeface="Arial" panose="020B0604020202020204" pitchFamily="34" charset="0"/>
                <a:ea typeface="Calibri" panose="020F0502020204030204" pitchFamily="34" charset="0"/>
                <a:cs typeface="Gautami" panose="020B0502040204020203" pitchFamily="34" charset="0"/>
              </a:rPr>
              <a:t>is a broader field that involves using algorithms to recognize patterns, make predictions, or categorize data based on examples provided. ML includes several learning types:</a:t>
            </a: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Supervised Learning, where models are trained on labeled data, meaning each example is tagged with the correct output (e.g., spam or non-spam email classification).</a:t>
            </a: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Unsupervised Learning, where models find patterns in unlabeled data (e.g., customer segmentation).</a:t>
            </a:r>
          </a:p>
          <a:p>
            <a:pPr marL="158750" indent="0" algn="just">
              <a:lnSpc>
                <a:spcPct val="107000"/>
              </a:lnSpc>
              <a:spcAft>
                <a:spcPts val="800"/>
              </a:spcAft>
              <a:buNone/>
            </a:pPr>
            <a:endParaRPr lang="en-US"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dirty="0">
                <a:effectLst/>
                <a:latin typeface="Arial" panose="020B0604020202020204" pitchFamily="34" charset="0"/>
                <a:ea typeface="Calibri" panose="020F0502020204030204" pitchFamily="34" charset="0"/>
                <a:cs typeface="Gautami" panose="020B0502040204020203" pitchFamily="34" charset="0"/>
              </a:rPr>
              <a:t>Deep Learning </a:t>
            </a:r>
            <a:r>
              <a:rPr lang="en-US" sz="1800" dirty="0">
                <a:effectLst/>
                <a:latin typeface="Arial" panose="020B0604020202020204" pitchFamily="34" charset="0"/>
                <a:ea typeface="Calibri" panose="020F0502020204030204" pitchFamily="34" charset="0"/>
                <a:cs typeface="Gautami" panose="020B0502040204020203" pitchFamily="34" charset="0"/>
              </a:rPr>
              <a:t>is a specialized subset of ML that leverages neural networks with multiple layers (hence "deep") to model complex patterns in large datasets. Neural networks are inspired by the human brain and are particularly effective at handling unstructured data like images, text, and audio. Deep learning architectures include:</a:t>
            </a:r>
          </a:p>
          <a:p>
            <a:pPr marL="158750" indent="0" algn="just">
              <a:lnSpc>
                <a:spcPct val="107000"/>
              </a:lnSpc>
              <a:spcAft>
                <a:spcPts val="800"/>
              </a:spcAft>
              <a:buNone/>
            </a:pPr>
            <a:endParaRPr lang="en-US"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Natural Language Processing (NLP) </a:t>
            </a:r>
            <a:r>
              <a:rPr lang="en-IN" sz="1800" dirty="0">
                <a:effectLst/>
                <a:latin typeface="Arial" panose="020B0604020202020204" pitchFamily="34" charset="0"/>
                <a:ea typeface="Calibri" panose="020F0502020204030204" pitchFamily="34" charset="0"/>
                <a:cs typeface="Gautami" panose="020B0502040204020203" pitchFamily="34" charset="0"/>
              </a:rPr>
              <a:t>Natural Language Processing (NLP) is a field of artificial intelligence that focuses on enabling computers to understand, interpret, and respond to human language in a valuable way. NLP combines computational linguistics—drawing from computer science and linguistics—with machine learning and deep learning techniques to bridge the communication gap between humans and machines.</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Computer Vision </a:t>
            </a:r>
            <a:r>
              <a:rPr lang="en-IN" sz="1800" dirty="0">
                <a:effectLst/>
                <a:latin typeface="Arial" panose="020B0604020202020204" pitchFamily="34" charset="0"/>
                <a:ea typeface="Calibri" panose="020F0502020204030204" pitchFamily="34" charset="0"/>
                <a:cs typeface="Gautami" panose="020B0502040204020203" pitchFamily="34" charset="0"/>
              </a:rPr>
              <a:t>Computer Vision (CV) is a field of artificial intelligence focused on enabling machines to interpret and understand visual data, much like human vision. It involves the automated extraction, analysis, and understanding of useful information from images, videos, and other visual inputs to make decisions or perform actions based on that data. </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Reinforcement Learning (RL) </a:t>
            </a:r>
            <a:r>
              <a:rPr lang="en-IN" sz="1800" dirty="0">
                <a:effectLst/>
                <a:latin typeface="Arial" panose="020B0604020202020204" pitchFamily="34" charset="0"/>
                <a:ea typeface="Calibri" panose="020F0502020204030204" pitchFamily="34" charset="0"/>
                <a:cs typeface="Gautami" panose="020B0502040204020203" pitchFamily="34" charset="0"/>
              </a:rPr>
              <a:t>Reinforcement Learning (RL) is an area of machine learning where an agent learns to make decisions by interacting with an environment to achieve a specific goal. Unlike supervised learning, where </a:t>
            </a:r>
            <a:r>
              <a:rPr lang="en-IN" sz="1800" dirty="0" err="1">
                <a:effectLst/>
                <a:latin typeface="Arial" panose="020B0604020202020204" pitchFamily="34" charset="0"/>
                <a:ea typeface="Calibri" panose="020F0502020204030204" pitchFamily="34" charset="0"/>
                <a:cs typeface="Gautami" panose="020B0502040204020203" pitchFamily="34" charset="0"/>
              </a:rPr>
              <a:t>labeled</a:t>
            </a:r>
            <a:r>
              <a:rPr lang="en-IN" sz="1800" dirty="0">
                <a:effectLst/>
                <a:latin typeface="Arial" panose="020B0604020202020204" pitchFamily="34" charset="0"/>
                <a:ea typeface="Calibri" panose="020F0502020204030204" pitchFamily="34" charset="0"/>
                <a:cs typeface="Gautami" panose="020B0502040204020203" pitchFamily="34" charset="0"/>
              </a:rPr>
              <a:t> data guides the model, RL relies on feedback in the form of rewards and penalties. The agent’s objective is to maximize cumulative rewards over time, often balancing short-term gains with long-term benefits. </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Generative Models </a:t>
            </a:r>
            <a:r>
              <a:rPr lang="en-IN" sz="1800" dirty="0">
                <a:effectLst/>
                <a:latin typeface="Arial" panose="020B0604020202020204" pitchFamily="34" charset="0"/>
                <a:ea typeface="Calibri" panose="020F0502020204030204" pitchFamily="34" charset="0"/>
                <a:cs typeface="Gautami" panose="020B0502040204020203" pitchFamily="34" charset="0"/>
              </a:rPr>
              <a:t>Generative models are a type of machine learning model designed to generate new data that resembles the data on which they were trained. Unlike traditional discriminative models, which predict labels or classify data, generative models learn the underlying patterns and distribution of a dataset, allowing them to create new samples similar to the original data.</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Explainable AI (XAI) </a:t>
            </a:r>
            <a:r>
              <a:rPr lang="en-IN" sz="1800" b="1" i="1" dirty="0">
                <a:effectLst/>
                <a:latin typeface="Arial" panose="020B0604020202020204" pitchFamily="34" charset="0"/>
                <a:ea typeface="Calibri" panose="020F0502020204030204" pitchFamily="34" charset="0"/>
                <a:cs typeface="Gautami" panose="020B0502040204020203" pitchFamily="34" charset="0"/>
              </a:rPr>
              <a:t> </a:t>
            </a:r>
            <a:r>
              <a:rPr lang="en-IN" sz="1800" dirty="0">
                <a:effectLst/>
                <a:latin typeface="Arial" panose="020B0604020202020204" pitchFamily="34" charset="0"/>
                <a:ea typeface="Calibri" panose="020F0502020204030204" pitchFamily="34" charset="0"/>
                <a:cs typeface="Gautami" panose="020B0502040204020203" pitchFamily="34" charset="0"/>
              </a:rPr>
              <a:t>Explainable AI (XAI) refers to methods and techniques that make the decision-making processes of artificial intelligence systems transparent and understandable to humans. As AI technologies, especially those based on machine learning and deep learning, have become increasingly complex, the need for interpretability has grown. XAI addresses the “black box” nature of many AI models, where it can be difficult to ascertain how decisions are made, potentially undermining trust in AI applications.</a:t>
            </a: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US"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xmlns="" id="{EC8A3B4A-DCF6-AE0E-05EA-8BD04F7DFC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970889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xmlns="" val="27718775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4">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xmlns=""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xmlns="" id="{16A7B69A-9B14-87FE-841D-37F0A91D141D}"/>
              </a:ext>
            </a:extLst>
          </p:cNvPr>
          <p:cNvPicPr>
            <a:picLocks noChangeAspect="1"/>
          </p:cNvPicPr>
          <p:nvPr userDrawn="1"/>
        </p:nvPicPr>
        <p:blipFill rotWithShape="1">
          <a:blip r:embed="rId5">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xmlns=""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1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4693C67A-BBFA-1CF8-1FFD-E08CC0CDA0E3}"/>
              </a:ext>
            </a:extLst>
          </p:cNvPr>
          <p:cNvSpPr txBox="1"/>
          <p:nvPr/>
        </p:nvSpPr>
        <p:spPr>
          <a:xfrm>
            <a:off x="9232490" y="4739148"/>
            <a:ext cx="184731" cy="379656"/>
          </a:xfrm>
          <a:prstGeom prst="rect">
            <a:avLst/>
          </a:prstGeom>
          <a:noFill/>
        </p:spPr>
        <p:txBody>
          <a:bodyPr wrap="none" rtlCol="0">
            <a:spAutoFit/>
          </a:bodyPr>
          <a:lstStyle/>
          <a:p>
            <a:endParaRPr lang="en-IN" dirty="0"/>
          </a:p>
        </p:txBody>
      </p:sp>
      <p:grpSp>
        <p:nvGrpSpPr>
          <p:cNvPr id="8" name="Group 7">
            <a:extLst>
              <a:ext uri="{FF2B5EF4-FFF2-40B4-BE49-F238E27FC236}">
                <a16:creationId xmlns:a16="http://schemas.microsoft.com/office/drawing/2014/main" xmlns="" id="{B22D84D0-D82D-D2DA-A8F3-9BACD462B4B6}"/>
              </a:ext>
            </a:extLst>
          </p:cNvPr>
          <p:cNvGrpSpPr/>
          <p:nvPr/>
        </p:nvGrpSpPr>
        <p:grpSpPr>
          <a:xfrm>
            <a:off x="8977318" y="898832"/>
            <a:ext cx="3011433" cy="977900"/>
            <a:chOff x="7905601" y="849671"/>
            <a:chExt cx="3011433" cy="977900"/>
          </a:xfrm>
        </p:grpSpPr>
        <p:sp>
          <p:nvSpPr>
            <p:cNvPr id="2" name="Rectangle: Rounded Corners 1">
              <a:extLst>
                <a:ext uri="{FF2B5EF4-FFF2-40B4-BE49-F238E27FC236}">
                  <a16:creationId xmlns:a16="http://schemas.microsoft.com/office/drawing/2014/main" xmlns="" id="{F0B59E4B-7A16-387B-8A48-72FA6216ABDD}"/>
                </a:ext>
              </a:extLst>
            </p:cNvPr>
            <p:cNvSpPr/>
            <p:nvPr/>
          </p:nvSpPr>
          <p:spPr>
            <a:xfrm>
              <a:off x="7905601" y="849671"/>
              <a:ext cx="3011433"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 name="Group 6">
              <a:extLst>
                <a:ext uri="{FF2B5EF4-FFF2-40B4-BE49-F238E27FC236}">
                  <a16:creationId xmlns:a16="http://schemas.microsoft.com/office/drawing/2014/main" xmlns="" id="{DF2A195E-D017-504F-FA2B-B9C2AAFF0597}"/>
                </a:ext>
              </a:extLst>
            </p:cNvPr>
            <p:cNvGrpSpPr/>
            <p:nvPr/>
          </p:nvGrpSpPr>
          <p:grpSpPr>
            <a:xfrm>
              <a:off x="8452164" y="1006432"/>
              <a:ext cx="2232144" cy="664378"/>
              <a:chOff x="8442331" y="1006432"/>
              <a:chExt cx="2232144" cy="664378"/>
            </a:xfrm>
          </p:grpSpPr>
          <p:pic>
            <p:nvPicPr>
              <p:cNvPr id="4" name="Picture 3" descr="A yellow and red shell logo&#10;&#10;Description automatically generated">
                <a:extLst>
                  <a:ext uri="{FF2B5EF4-FFF2-40B4-BE49-F238E27FC236}">
                    <a16:creationId xmlns:a16="http://schemas.microsoft.com/office/drawing/2014/main" xmlns="" id="{1986FE6C-EE0D-DEAF-BC9D-15544E1A9F05}"/>
                  </a:ext>
                </a:extLst>
              </p:cNvPr>
              <p:cNvPicPr>
                <a:picLocks noChangeAspect="1"/>
              </p:cNvPicPr>
              <p:nvPr/>
            </p:nvPicPr>
            <p:blipFill>
              <a:blip r:embed="rId3"/>
              <a:stretch>
                <a:fillRect/>
              </a:stretch>
            </p:blipFill>
            <p:spPr>
              <a:xfrm>
                <a:off x="8442331" y="1006432"/>
                <a:ext cx="790159" cy="664378"/>
              </a:xfrm>
              <a:prstGeom prst="rect">
                <a:avLst/>
              </a:prstGeom>
            </p:spPr>
          </p:pic>
          <p:pic>
            <p:nvPicPr>
              <p:cNvPr id="6" name="Picture 5" descr="A close up of a logo&#10;&#10;Description automatically generated">
                <a:extLst>
                  <a:ext uri="{FF2B5EF4-FFF2-40B4-BE49-F238E27FC236}">
                    <a16:creationId xmlns:a16="http://schemas.microsoft.com/office/drawing/2014/main" xmlns="" id="{F2C37BF7-07DC-131E-824E-60B496C52DC3}"/>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411318" y="1133204"/>
                <a:ext cx="1263157" cy="410834"/>
              </a:xfrm>
              <a:prstGeom prst="rect">
                <a:avLst/>
              </a:prstGeom>
            </p:spPr>
          </p:pic>
        </p:grpSp>
      </p:grpSp>
      <p:sp>
        <p:nvSpPr>
          <p:cNvPr id="12" name="TextBox 11"/>
          <p:cNvSpPr txBox="1"/>
          <p:nvPr/>
        </p:nvSpPr>
        <p:spPr>
          <a:xfrm>
            <a:off x="4159045" y="1430594"/>
            <a:ext cx="3569110" cy="400110"/>
          </a:xfrm>
          <a:prstGeom prst="rect">
            <a:avLst/>
          </a:prstGeom>
          <a:noFill/>
        </p:spPr>
        <p:txBody>
          <a:bodyPr wrap="square" rtlCol="0">
            <a:spAutoFit/>
          </a:bodyPr>
          <a:lstStyle/>
          <a:p>
            <a:r>
              <a:rPr lang="en-IN" sz="2000" b="1" dirty="0" smtClean="0"/>
              <a:t>THERMAL POWER PLANT</a:t>
            </a:r>
            <a:endParaRPr lang="en-US" sz="2000" b="1" dirty="0"/>
          </a:p>
        </p:txBody>
      </p:sp>
      <p:sp>
        <p:nvSpPr>
          <p:cNvPr id="13" name="TextBox 12"/>
          <p:cNvSpPr txBox="1"/>
          <p:nvPr/>
        </p:nvSpPr>
        <p:spPr>
          <a:xfrm>
            <a:off x="4748981" y="2920181"/>
            <a:ext cx="2993922" cy="1816266"/>
          </a:xfrm>
          <a:prstGeom prst="rect">
            <a:avLst/>
          </a:prstGeom>
          <a:noFill/>
        </p:spPr>
        <p:txBody>
          <a:bodyPr wrap="square" rtlCol="0">
            <a:spAutoFit/>
          </a:bodyPr>
          <a:lstStyle/>
          <a:p>
            <a:r>
              <a:rPr lang="en-IN" dirty="0" smtClean="0"/>
              <a:t>P. ABISHEK</a:t>
            </a:r>
          </a:p>
          <a:p>
            <a:r>
              <a:rPr lang="en-IN" dirty="0" smtClean="0"/>
              <a:t>S. GNANASEKARAN</a:t>
            </a:r>
          </a:p>
          <a:p>
            <a:r>
              <a:rPr lang="en-IN" dirty="0" smtClean="0"/>
              <a:t>T. VEERABATHIRAN</a:t>
            </a:r>
          </a:p>
          <a:p>
            <a:r>
              <a:rPr lang="en-IN" dirty="0" smtClean="0"/>
              <a:t>C. AKASH</a:t>
            </a:r>
          </a:p>
          <a:p>
            <a:endParaRPr lang="en-IN" dirty="0" smtClean="0"/>
          </a:p>
          <a:p>
            <a:r>
              <a:rPr lang="en-IN" dirty="0" smtClean="0"/>
              <a:t>DATE: 27/03/2025</a:t>
            </a:r>
            <a:endParaRPr lang="en-US" dirty="0"/>
          </a:p>
        </p:txBody>
      </p:sp>
    </p:spTree>
    <p:extLst>
      <p:ext uri="{BB962C8B-B14F-4D97-AF65-F5344CB8AC3E}">
        <p14:creationId xmlns:p14="http://schemas.microsoft.com/office/powerpoint/2010/main" xmlns="" val="1479932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xmlns="" id="{5C3EB75A-1381-9290-D989-537039A180A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xmlns="" id="{99D9BA73-E801-796B-8A04-3ED25F98F9B5}"/>
              </a:ext>
            </a:extLst>
          </p:cNvPr>
          <p:cNvSpPr txBox="1"/>
          <p:nvPr/>
        </p:nvSpPr>
        <p:spPr>
          <a:xfrm>
            <a:off x="523568" y="1073617"/>
            <a:ext cx="6100916" cy="830997"/>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Appendices </a:t>
            </a:r>
          </a:p>
        </p:txBody>
      </p:sp>
      <p:sp>
        <p:nvSpPr>
          <p:cNvPr id="8" name="TextBox 7">
            <a:extLst>
              <a:ext uri="{FF2B5EF4-FFF2-40B4-BE49-F238E27FC236}">
                <a16:creationId xmlns:a16="http://schemas.microsoft.com/office/drawing/2014/main" xmlns="" id="{61B54C52-3874-0B44-ACCC-AD2FD756707F}"/>
              </a:ext>
            </a:extLst>
          </p:cNvPr>
          <p:cNvSpPr txBox="1"/>
          <p:nvPr/>
        </p:nvSpPr>
        <p:spPr>
          <a:xfrm>
            <a:off x="523568" y="2362282"/>
            <a:ext cx="10046109" cy="1569660"/>
          </a:xfrm>
          <a:prstGeom prst="rect">
            <a:avLst/>
          </a:prstGeom>
          <a:noFill/>
        </p:spPr>
        <p:txBody>
          <a:bodyPr wrap="square">
            <a:spAutoFit/>
          </a:bodyPr>
          <a:lstStyle/>
          <a:p>
            <a:r>
              <a:rPr lang="en-US" sz="3200" dirty="0">
                <a:latin typeface="+mj-lt"/>
                <a:ea typeface="Calibri" panose="020F0502020204030204" pitchFamily="34" charset="0"/>
                <a:cs typeface="Calibri" panose="020F0502020204030204" pitchFamily="34" charset="0"/>
              </a:rPr>
              <a:t>(Include supplementary materials such as code, detailed mathematical derivations, and extensive data tables)</a:t>
            </a:r>
            <a:endParaRPr lang="en-IN" sz="3200"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51206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xmlns="" id="{0672340E-CF4A-B8E7-2FC0-113BC5AA426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xmlns="" id="{6A57DED5-135C-5C0F-66C9-FAF11D8146AA}"/>
              </a:ext>
            </a:extLst>
          </p:cNvPr>
          <p:cNvSpPr txBox="1"/>
          <p:nvPr/>
        </p:nvSpPr>
        <p:spPr>
          <a:xfrm>
            <a:off x="302026" y="943896"/>
            <a:ext cx="2266967" cy="707886"/>
          </a:xfrm>
          <a:prstGeom prst="rect">
            <a:avLst/>
          </a:prstGeom>
          <a:noFill/>
        </p:spPr>
        <p:txBody>
          <a:bodyPr wrap="none" rtlCol="0">
            <a:spAutoFit/>
          </a:bodyPr>
          <a:lstStyle/>
          <a:p>
            <a:pPr algn="ctr"/>
            <a:r>
              <a:rPr lang="en-US" sz="4000" b="1" dirty="0">
                <a:latin typeface="+mj-lt"/>
                <a:ea typeface="Calibri" panose="020F0502020204030204" pitchFamily="34" charset="0"/>
                <a:cs typeface="Calibri" panose="020F0502020204030204" pitchFamily="34" charset="0"/>
              </a:rPr>
              <a:t>Abstract</a:t>
            </a:r>
            <a:endParaRPr lang="en-IN" sz="4000" b="1" dirty="0">
              <a:latin typeface="+mj-lt"/>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xmlns="" id="{FDC28B5B-34D8-CCA1-432E-3DB5CC4FA593}"/>
              </a:ext>
            </a:extLst>
          </p:cNvPr>
          <p:cNvSpPr txBox="1"/>
          <p:nvPr/>
        </p:nvSpPr>
        <p:spPr>
          <a:xfrm>
            <a:off x="387465" y="2115690"/>
            <a:ext cx="8445911" cy="2739211"/>
          </a:xfrm>
          <a:prstGeom prst="rect">
            <a:avLst/>
          </a:prstGeom>
          <a:noFill/>
        </p:spPr>
        <p:txBody>
          <a:bodyPr wrap="square" rtlCol="0">
            <a:spAutoFit/>
          </a:bodyPr>
          <a:lstStyle/>
          <a:p>
            <a:pPr algn="just"/>
            <a:r>
              <a:rPr lang="en-US" sz="1800" dirty="0" smtClean="0"/>
              <a:t>A thermal power plant generates electricity by converting heat energy, typically from burning fossil fuels, into electrical energy. The process begins with the combustion of fuel (coal, natural gas, or oil) in a boiler, producing steam that drives a steam turbine connected to a generator. The primary components of the plant include the boiler, steam turbine, generator, condenser, and cooling tower. The efficiency of the thermal power plant depends on the type of fuel used, the steam cycle, and the technologies implemented for heat recovery and waste management.</a:t>
            </a:r>
            <a:endParaRPr lang="en-US" sz="1800" dirty="0">
              <a:latin typeface="+mj-lt"/>
              <a:ea typeface="Calibri" panose="020F0502020204030204" pitchFamily="34" charset="0"/>
              <a:cs typeface="Calibri" panose="020F0502020204030204" pitchFamily="34" charset="0"/>
            </a:endParaRPr>
          </a:p>
          <a:p>
            <a:pPr lvl="2"/>
            <a:endParaRPr lang="en-IN" sz="2800"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428884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ED2CB39-E41A-D35D-27C3-2F9D75361CED}"/>
              </a:ext>
            </a:extLst>
          </p:cNvPr>
          <p:cNvSpPr txBox="1"/>
          <p:nvPr/>
        </p:nvSpPr>
        <p:spPr>
          <a:xfrm>
            <a:off x="0" y="696270"/>
            <a:ext cx="4562167" cy="769441"/>
          </a:xfrm>
          <a:prstGeom prst="rect">
            <a:avLst/>
          </a:prstGeom>
          <a:noFill/>
        </p:spPr>
        <p:txBody>
          <a:bodyPr wrap="square" rtlCol="0">
            <a:spAutoFit/>
          </a:bodyPr>
          <a:lstStyle/>
          <a:p>
            <a:pPr algn="ctr"/>
            <a:r>
              <a:rPr lang="en-US" sz="4400" b="1" dirty="0">
                <a:latin typeface="+mj-lt"/>
                <a:ea typeface="Calibri" panose="020F0502020204030204" pitchFamily="34" charset="0"/>
                <a:cs typeface="Calibri" panose="020F0502020204030204" pitchFamily="34" charset="0"/>
              </a:rPr>
              <a:t>Introduction</a:t>
            </a:r>
            <a:endParaRPr lang="en-IN" sz="4400" b="1" dirty="0">
              <a:latin typeface="+mj-lt"/>
              <a:ea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xmlns="" id="{A0EF213F-F42E-5DA4-DA8D-10B668A4C6BE}"/>
              </a:ext>
            </a:extLst>
          </p:cNvPr>
          <p:cNvSpPr>
            <a:spLocks noChangeArrowheads="1"/>
          </p:cNvSpPr>
          <p:nvPr/>
        </p:nvSpPr>
        <p:spPr bwMode="auto">
          <a:xfrm>
            <a:off x="766917" y="1634703"/>
            <a:ext cx="11392862" cy="48936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800" b="1" dirty="0">
                <a:latin typeface="+mj-lt"/>
                <a:ea typeface="Calibri" panose="020F0502020204030204" pitchFamily="34" charset="0"/>
                <a:cs typeface="Calibri" panose="020F0502020204030204" pitchFamily="34" charset="0"/>
              </a:rPr>
              <a:t>Background</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L="342900" lvl="2" indent="-342900" eaLnBrk="0" fontAlgn="base" hangingPunct="0">
              <a:spcBef>
                <a:spcPct val="0"/>
              </a:spcBef>
              <a:spcAft>
                <a:spcPct val="0"/>
              </a:spcAft>
              <a:buClrTx/>
              <a:buFont typeface="Wingdings" panose="05000000000000000000" pitchFamily="2" charset="2"/>
              <a:buChar char="q"/>
            </a:pPr>
            <a:r>
              <a:rPr lang="en-US" sz="1800" dirty="0" smtClean="0"/>
              <a:t>The basic principle of a thermal power plant revolves around the </a:t>
            </a:r>
            <a:r>
              <a:rPr lang="en-US" sz="1800" b="1" dirty="0" err="1" smtClean="0"/>
              <a:t>Rankine</a:t>
            </a:r>
            <a:r>
              <a:rPr lang="en-US" sz="1800" b="1" dirty="0" smtClean="0"/>
              <a:t> Cycle</a:t>
            </a:r>
            <a:r>
              <a:rPr lang="en-US" sz="1800" dirty="0" smtClean="0"/>
              <a:t>, a </a:t>
            </a:r>
            <a:r>
              <a:rPr lang="en-US" sz="1800" dirty="0" smtClean="0"/>
              <a:t>thermodynamic</a:t>
            </a:r>
          </a:p>
          <a:p>
            <a:pPr marL="342900" lvl="2" indent="-342900" eaLnBrk="0" fontAlgn="base" hangingPunct="0">
              <a:spcBef>
                <a:spcPct val="0"/>
              </a:spcBef>
              <a:spcAft>
                <a:spcPct val="0"/>
              </a:spcAft>
              <a:buClrTx/>
              <a:buFont typeface="Wingdings" panose="05000000000000000000" pitchFamily="2" charset="2"/>
              <a:buChar char="q"/>
            </a:pPr>
            <a:r>
              <a:rPr lang="en-US" sz="1800" dirty="0" smtClean="0"/>
              <a:t> </a:t>
            </a:r>
            <a:r>
              <a:rPr lang="en-US" sz="1800" dirty="0" smtClean="0"/>
              <a:t>cycle that uses heat to produce steam, which drives a turbine connected to a generator. Initially</a:t>
            </a:r>
            <a:r>
              <a:rPr lang="en-US" sz="1800" dirty="0" smtClean="0"/>
              <a:t>,</a:t>
            </a:r>
          </a:p>
          <a:p>
            <a:pPr marL="342900" lvl="2" indent="-342900" eaLnBrk="0" fontAlgn="base" hangingPunct="0">
              <a:spcBef>
                <a:spcPct val="0"/>
              </a:spcBef>
              <a:spcAft>
                <a:spcPct val="0"/>
              </a:spcAft>
              <a:buClrTx/>
              <a:buFont typeface="Wingdings" panose="05000000000000000000" pitchFamily="2" charset="2"/>
              <a:buChar char="q"/>
            </a:pPr>
            <a:r>
              <a:rPr lang="en-US" sz="1800" dirty="0" smtClean="0"/>
              <a:t> </a:t>
            </a:r>
            <a:r>
              <a:rPr lang="en-US" sz="1800" dirty="0" smtClean="0"/>
              <a:t>coal-fired plants dominated the energy landscape due to the widespread availability of coal and </a:t>
            </a:r>
            <a:r>
              <a:rPr lang="en-US" sz="1800" dirty="0" smtClean="0"/>
              <a:t>the</a:t>
            </a:r>
          </a:p>
          <a:p>
            <a:pPr marL="342900" lvl="2" indent="-342900" eaLnBrk="0" fontAlgn="base" hangingPunct="0">
              <a:spcBef>
                <a:spcPct val="0"/>
              </a:spcBef>
              <a:spcAft>
                <a:spcPct val="0"/>
              </a:spcAft>
              <a:buClrTx/>
              <a:buFont typeface="Wingdings" panose="05000000000000000000" pitchFamily="2" charset="2"/>
              <a:buChar char="q"/>
            </a:pPr>
            <a:r>
              <a:rPr lang="en-US" sz="1800" dirty="0" smtClean="0"/>
              <a:t> </a:t>
            </a:r>
            <a:r>
              <a:rPr lang="en-US" sz="1800" dirty="0" smtClean="0"/>
              <a:t>relatively low cost of construction. As global energy demand grew, these plants expanded in both number </a:t>
            </a:r>
            <a:endParaRPr lang="en-US" sz="1800" dirty="0" smtClean="0"/>
          </a:p>
          <a:p>
            <a:pPr marL="342900" lvl="2" indent="-342900" eaLnBrk="0" fontAlgn="base" hangingPunct="0">
              <a:spcBef>
                <a:spcPct val="0"/>
              </a:spcBef>
              <a:spcAft>
                <a:spcPct val="0"/>
              </a:spcAft>
              <a:buClrTx/>
              <a:buFont typeface="Wingdings" panose="05000000000000000000" pitchFamily="2" charset="2"/>
              <a:buChar char="q"/>
            </a:pPr>
            <a:r>
              <a:rPr lang="en-US" sz="1800" dirty="0" smtClean="0"/>
              <a:t>and </a:t>
            </a:r>
            <a:r>
              <a:rPr lang="en-US" sz="1800" dirty="0" smtClean="0"/>
              <a:t>capacity, becoming essential components of national power grids and industrial infrastructure</a:t>
            </a:r>
            <a:r>
              <a:rPr lang="en-US" sz="2800" dirty="0" smtClean="0"/>
              <a:t>.</a:t>
            </a: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IN" sz="2800" b="1" dirty="0">
                <a:latin typeface="+mj-lt"/>
                <a:ea typeface="Calibri" panose="020F0502020204030204" pitchFamily="34" charset="0"/>
                <a:cs typeface="Calibri" panose="020F0502020204030204" pitchFamily="34" charset="0"/>
              </a:rPr>
              <a:t>Problem Statement</a:t>
            </a:r>
          </a:p>
          <a:p>
            <a:pPr lvl="0" eaLnBrk="0" fontAlgn="base" hangingPunct="0">
              <a:spcBef>
                <a:spcPct val="0"/>
              </a:spcBef>
              <a:spcAft>
                <a:spcPct val="0"/>
              </a:spcAft>
              <a:buClrTx/>
            </a:pPr>
            <a:r>
              <a:rPr lang="en-US" sz="1800" dirty="0" smtClean="0"/>
              <a:t>Thermal power plants, while being one of the most established and reliable sources of electricity </a:t>
            </a:r>
            <a:r>
              <a:rPr lang="en-US" sz="1800" dirty="0" smtClean="0"/>
              <a:t>generation</a:t>
            </a:r>
          </a:p>
          <a:p>
            <a:pPr lvl="0" eaLnBrk="0" fontAlgn="base" hangingPunct="0">
              <a:spcBef>
                <a:spcPct val="0"/>
              </a:spcBef>
              <a:spcAft>
                <a:spcPct val="0"/>
              </a:spcAft>
              <a:buClrTx/>
            </a:pPr>
            <a:r>
              <a:rPr lang="en-US" sz="1800" dirty="0" smtClean="0"/>
              <a:t> </a:t>
            </a:r>
            <a:r>
              <a:rPr lang="en-US" sz="1800" dirty="0" smtClean="0"/>
              <a:t>worldwide, face significant challenges that impact both their efficiency and environmental sustainability. </a:t>
            </a:r>
            <a:endParaRPr lang="en-US" sz="1800" dirty="0" smtClean="0"/>
          </a:p>
          <a:p>
            <a:pPr lvl="0" eaLnBrk="0" fontAlgn="base" hangingPunct="0">
              <a:spcBef>
                <a:spcPct val="0"/>
              </a:spcBef>
              <a:spcAft>
                <a:spcPct val="0"/>
              </a:spcAft>
              <a:buClrTx/>
            </a:pPr>
            <a:r>
              <a:rPr lang="en-US" sz="1800" dirty="0" smtClean="0"/>
              <a:t>As </a:t>
            </a:r>
            <a:r>
              <a:rPr lang="en-US" sz="1800" dirty="0" smtClean="0"/>
              <a:t>the global demand for electricity continues to rise, so does the need for thermal power plants to evolve </a:t>
            </a:r>
            <a:r>
              <a:rPr lang="en-US" sz="1800" dirty="0" smtClean="0"/>
              <a:t>in</a:t>
            </a:r>
          </a:p>
          <a:p>
            <a:pPr lvl="0" eaLnBrk="0" fontAlgn="base" hangingPunct="0">
              <a:spcBef>
                <a:spcPct val="0"/>
              </a:spcBef>
              <a:spcAft>
                <a:spcPct val="0"/>
              </a:spcAft>
              <a:buClrTx/>
            </a:pPr>
            <a:r>
              <a:rPr lang="en-US" sz="1800" dirty="0" smtClean="0"/>
              <a:t> </a:t>
            </a:r>
            <a:r>
              <a:rPr lang="en-US" sz="1800" dirty="0" smtClean="0"/>
              <a:t>order to meet both energy needs and environmental goals.</a:t>
            </a:r>
            <a:endParaRPr lang="en-IN" sz="1800" b="1" dirty="0">
              <a:latin typeface="+mj-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1"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81132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671301F-418D-DF7E-3ED7-D52034B5F981}"/>
              </a:ext>
            </a:extLst>
          </p:cNvPr>
          <p:cNvSpPr txBox="1"/>
          <p:nvPr/>
        </p:nvSpPr>
        <p:spPr>
          <a:xfrm>
            <a:off x="562897" y="700854"/>
            <a:ext cx="6100916" cy="830997"/>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Methodology</a:t>
            </a:r>
          </a:p>
        </p:txBody>
      </p:sp>
      <p:sp>
        <p:nvSpPr>
          <p:cNvPr id="10" name="Rectangle 1">
            <a:extLst>
              <a:ext uri="{FF2B5EF4-FFF2-40B4-BE49-F238E27FC236}">
                <a16:creationId xmlns:a16="http://schemas.microsoft.com/office/drawing/2014/main" xmlns="" id="{31AC726A-B935-692B-B58C-DF63F50383BA}"/>
              </a:ext>
            </a:extLst>
          </p:cNvPr>
          <p:cNvSpPr>
            <a:spLocks noChangeArrowheads="1"/>
          </p:cNvSpPr>
          <p:nvPr/>
        </p:nvSpPr>
        <p:spPr bwMode="auto">
          <a:xfrm>
            <a:off x="462116" y="1900614"/>
            <a:ext cx="184731"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
        <p:nvSpPr>
          <p:cNvPr id="9" name="TextBox 8"/>
          <p:cNvSpPr txBox="1"/>
          <p:nvPr/>
        </p:nvSpPr>
        <p:spPr>
          <a:xfrm>
            <a:off x="840658" y="1932038"/>
            <a:ext cx="9822426" cy="1816266"/>
          </a:xfrm>
          <a:prstGeom prst="rect">
            <a:avLst/>
          </a:prstGeom>
          <a:noFill/>
        </p:spPr>
        <p:txBody>
          <a:bodyPr wrap="square" rtlCol="0">
            <a:spAutoFit/>
          </a:bodyPr>
          <a:lstStyle/>
          <a:p>
            <a:pPr algn="just"/>
            <a:r>
              <a:rPr lang="en-US" sz="1800" dirty="0" smtClean="0"/>
              <a:t>The methodology of a thermal power plant involves a series of well-defined processes and technologies aimed at converting heat energy, typically from the combustion of fossil fuels, into electrical power. These processes are based on thermodynamic principles and are designed to maximize energy efficiency while managing fuel consumption, emissions, and operational costs. The methodology includes various stages, from fuel preparation to energy conversion, waste heat management, and emissions control.</a:t>
            </a:r>
            <a:endParaRPr lang="en-US" sz="1800" dirty="0"/>
          </a:p>
        </p:txBody>
      </p:sp>
    </p:spTree>
    <p:extLst>
      <p:ext uri="{BB962C8B-B14F-4D97-AF65-F5344CB8AC3E}">
        <p14:creationId xmlns:p14="http://schemas.microsoft.com/office/powerpoint/2010/main" xmlns="" val="398702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7" name="TextBox 6">
            <a:extLst>
              <a:ext uri="{FF2B5EF4-FFF2-40B4-BE49-F238E27FC236}">
                <a16:creationId xmlns:a16="http://schemas.microsoft.com/office/drawing/2014/main" xmlns="" id="{E9BD5779-74A6-8DEE-FF11-29346671C139}"/>
              </a:ext>
            </a:extLst>
          </p:cNvPr>
          <p:cNvSpPr txBox="1"/>
          <p:nvPr/>
        </p:nvSpPr>
        <p:spPr>
          <a:xfrm>
            <a:off x="356418" y="896637"/>
            <a:ext cx="8036467" cy="707886"/>
          </a:xfrm>
          <a:prstGeom prst="rect">
            <a:avLst/>
          </a:prstGeom>
          <a:noFill/>
        </p:spPr>
        <p:txBody>
          <a:bodyPr wrap="square">
            <a:spAutoFit/>
          </a:bodyPr>
          <a:lstStyle/>
          <a:p>
            <a:r>
              <a:rPr lang="en-IN" sz="4000" b="1" dirty="0">
                <a:latin typeface="+mj-lt"/>
                <a:ea typeface="Calibri" panose="020F0502020204030204" pitchFamily="34" charset="0"/>
                <a:cs typeface="Calibri" panose="020F0502020204030204" pitchFamily="34" charset="0"/>
              </a:rPr>
              <a:t>Implementation and Results</a:t>
            </a:r>
          </a:p>
        </p:txBody>
      </p:sp>
      <p:sp>
        <p:nvSpPr>
          <p:cNvPr id="9" name="TextBox 8">
            <a:extLst>
              <a:ext uri="{FF2B5EF4-FFF2-40B4-BE49-F238E27FC236}">
                <a16:creationId xmlns:a16="http://schemas.microsoft.com/office/drawing/2014/main" xmlns="" id="{07D823DE-9832-8ACC-ED03-116F995F15F7}"/>
              </a:ext>
            </a:extLst>
          </p:cNvPr>
          <p:cNvSpPr txBox="1"/>
          <p:nvPr/>
        </p:nvSpPr>
        <p:spPr>
          <a:xfrm>
            <a:off x="356419" y="1742210"/>
            <a:ext cx="6100916" cy="461665"/>
          </a:xfrm>
          <a:prstGeom prst="rect">
            <a:avLst/>
          </a:prstGeom>
          <a:noFill/>
        </p:spPr>
        <p:txBody>
          <a:bodyPr wrap="square">
            <a:spAutoFit/>
          </a:bodyPr>
          <a:lstStyle/>
          <a:p>
            <a:r>
              <a:rPr lang="en-IN" sz="2400" b="1" dirty="0">
                <a:latin typeface="+mj-lt"/>
                <a:ea typeface="Calibri" panose="020F0502020204030204" pitchFamily="34" charset="0"/>
                <a:cs typeface="Calibri" panose="020F0502020204030204" pitchFamily="34" charset="0"/>
              </a:rPr>
              <a:t>Implementation Details</a:t>
            </a:r>
          </a:p>
        </p:txBody>
      </p:sp>
      <p:sp>
        <p:nvSpPr>
          <p:cNvPr id="10" name="Rectangle 1">
            <a:extLst>
              <a:ext uri="{FF2B5EF4-FFF2-40B4-BE49-F238E27FC236}">
                <a16:creationId xmlns:a16="http://schemas.microsoft.com/office/drawing/2014/main" xmlns="" id="{4523911F-22B8-B24A-05E8-BEC25E6F8A32}"/>
              </a:ext>
            </a:extLst>
          </p:cNvPr>
          <p:cNvSpPr>
            <a:spLocks noChangeArrowheads="1"/>
          </p:cNvSpPr>
          <p:nvPr/>
        </p:nvSpPr>
        <p:spPr bwMode="auto">
          <a:xfrm>
            <a:off x="548148" y="1681937"/>
            <a:ext cx="11751935" cy="38779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algn="just"/>
            <a:r>
              <a:rPr lang="en-US" sz="1800" b="1" dirty="0" smtClean="0"/>
              <a:t>Implementation of Thermal Power Plant</a:t>
            </a:r>
          </a:p>
          <a:p>
            <a:pPr algn="just"/>
            <a:r>
              <a:rPr lang="en-US" sz="1800" b="1" dirty="0" smtClean="0"/>
              <a:t>Planning and Design</a:t>
            </a:r>
            <a:r>
              <a:rPr lang="en-US" sz="1800" dirty="0" smtClean="0"/>
              <a:t>: Involves selecting fuel type (coal, gas, biomass), designing plant capacity, </a:t>
            </a:r>
            <a:r>
              <a:rPr lang="en-US" sz="1800" dirty="0" smtClean="0"/>
              <a:t>and</a:t>
            </a:r>
          </a:p>
          <a:p>
            <a:pPr algn="just"/>
            <a:r>
              <a:rPr lang="en-US" sz="1800" dirty="0" smtClean="0"/>
              <a:t> </a:t>
            </a:r>
            <a:r>
              <a:rPr lang="en-US" sz="1800" dirty="0" smtClean="0"/>
              <a:t>ensuring environmental compliance with emission control systems.</a:t>
            </a:r>
          </a:p>
          <a:p>
            <a:pPr algn="just"/>
            <a:r>
              <a:rPr lang="en-US" sz="1800" b="1" dirty="0" smtClean="0"/>
              <a:t>Construction</a:t>
            </a:r>
            <a:r>
              <a:rPr lang="en-US" sz="1800" dirty="0" smtClean="0"/>
              <a:t>: Includes building plant infrastructure (boilers, turbines, generators), installing emission </a:t>
            </a:r>
            <a:r>
              <a:rPr lang="en-US" sz="1800" dirty="0" smtClean="0"/>
              <a:t>control</a:t>
            </a:r>
          </a:p>
          <a:p>
            <a:pPr algn="just"/>
            <a:r>
              <a:rPr lang="en-US" sz="1800" dirty="0" smtClean="0"/>
              <a:t> </a:t>
            </a:r>
            <a:r>
              <a:rPr lang="en-US" sz="1800" dirty="0" smtClean="0"/>
              <a:t>technologies, and ensuring safe grid integration.</a:t>
            </a:r>
          </a:p>
          <a:p>
            <a:pPr algn="just"/>
            <a:r>
              <a:rPr lang="en-US" sz="1800" b="1" dirty="0" smtClean="0"/>
              <a:t>Operation</a:t>
            </a:r>
            <a:r>
              <a:rPr lang="en-US" sz="1800" dirty="0" smtClean="0"/>
              <a:t>: Focuses on monitoring performance, controlling fuel use, managing emissions, and </a:t>
            </a:r>
            <a:r>
              <a:rPr lang="en-US" sz="1800" dirty="0" smtClean="0"/>
              <a:t>maintaining</a:t>
            </a:r>
          </a:p>
          <a:p>
            <a:pPr algn="just"/>
            <a:r>
              <a:rPr lang="en-US" sz="1800" dirty="0" smtClean="0"/>
              <a:t> </a:t>
            </a:r>
            <a:r>
              <a:rPr lang="en-US" sz="1800" dirty="0" smtClean="0"/>
              <a:t>optimal efficiency through constant monitoring and adjustments.</a:t>
            </a:r>
          </a:p>
          <a:p>
            <a:pPr algn="just"/>
            <a:r>
              <a:rPr lang="en-US" sz="1800" b="1" dirty="0" smtClean="0"/>
              <a:t>Maintenance and Upgrades</a:t>
            </a:r>
            <a:r>
              <a:rPr lang="en-US" sz="1800" dirty="0" smtClean="0"/>
              <a:t>: Regular maintenance and technological upgrades (e.g., supercritical steam cycles</a:t>
            </a:r>
            <a:r>
              <a:rPr lang="en-US" sz="1800" dirty="0" smtClean="0"/>
              <a:t>)</a:t>
            </a:r>
          </a:p>
          <a:p>
            <a:pPr algn="just"/>
            <a:r>
              <a:rPr lang="en-US" sz="1800" dirty="0" smtClean="0"/>
              <a:t> </a:t>
            </a:r>
            <a:r>
              <a:rPr lang="en-US" sz="1800" dirty="0" smtClean="0"/>
              <a:t>ensure the plant operates efficiently and sustainably.</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rPr>
              <a:t>	</a:t>
            </a:r>
          </a:p>
          <a:p>
            <a:pPr marR="0" lvl="0" algn="l" defTabSz="914400" rtl="0" eaLnBrk="0" fontAlgn="base" latinLnBrk="0" hangingPunct="0">
              <a:lnSpc>
                <a:spcPct val="100000"/>
              </a:lnSpc>
              <a:spcBef>
                <a:spcPct val="0"/>
              </a:spcBef>
              <a:spcAft>
                <a:spcPct val="0"/>
              </a:spcAft>
              <a:buClrTx/>
              <a:buSzTx/>
              <a:tabLst/>
            </a:pPr>
            <a:r>
              <a:rPr lang="en-US" altLang="en-US" sz="2800" dirty="0">
                <a:solidFill>
                  <a:schemeClr val="tx1"/>
                </a:solidFill>
                <a:latin typeface="+mj-lt"/>
                <a:ea typeface="Calibri" panose="020F0502020204030204" pitchFamily="34" charset="0"/>
                <a:cs typeface="Calibri" panose="020F0502020204030204" pitchFamily="34" charset="0"/>
              </a:rPr>
              <a:t>	</a:t>
            </a: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
        <p:nvSpPr>
          <p:cNvPr id="13" name="Rectangle 2">
            <a:extLst>
              <a:ext uri="{FF2B5EF4-FFF2-40B4-BE49-F238E27FC236}">
                <a16:creationId xmlns:a16="http://schemas.microsoft.com/office/drawing/2014/main" xmlns="" id="{A6AF5F4E-19A4-CADA-F121-0E6A997F8938}"/>
              </a:ext>
            </a:extLst>
          </p:cNvPr>
          <p:cNvSpPr>
            <a:spLocks noChangeArrowheads="1"/>
          </p:cNvSpPr>
          <p:nvPr/>
        </p:nvSpPr>
        <p:spPr bwMode="auto">
          <a:xfrm>
            <a:off x="356418" y="4117553"/>
            <a:ext cx="184731"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
        <p:nvSpPr>
          <p:cNvPr id="11" name="TextBox 10"/>
          <p:cNvSpPr txBox="1"/>
          <p:nvPr/>
        </p:nvSpPr>
        <p:spPr>
          <a:xfrm>
            <a:off x="1009934" y="5104263"/>
            <a:ext cx="10768084" cy="2390911"/>
          </a:xfrm>
          <a:prstGeom prst="rect">
            <a:avLst/>
          </a:prstGeom>
          <a:noFill/>
        </p:spPr>
        <p:txBody>
          <a:bodyPr wrap="square" rtlCol="0">
            <a:spAutoFit/>
          </a:bodyPr>
          <a:lstStyle/>
          <a:p>
            <a:r>
              <a:rPr lang="en-US" b="1" dirty="0" smtClean="0"/>
              <a:t>Results of Thermal Power Plant Implementation</a:t>
            </a:r>
          </a:p>
          <a:p>
            <a:r>
              <a:rPr lang="en-US" b="1" dirty="0" smtClean="0"/>
              <a:t>Energy Efficiency</a:t>
            </a:r>
            <a:r>
              <a:rPr lang="en-US" dirty="0" smtClean="0"/>
              <a:t>: Thermal efficiency typically </a:t>
            </a:r>
            <a:r>
              <a:rPr lang="en-US" dirty="0" err="1" smtClean="0"/>
              <a:t>rangesfrom</a:t>
            </a:r>
            <a:r>
              <a:rPr lang="en-US" dirty="0" smtClean="0"/>
              <a:t> </a:t>
            </a:r>
            <a:r>
              <a:rPr lang="en-US" dirty="0" smtClean="0"/>
              <a:t>30-45% for conventional plants, with combined-cycle plants reaching up to 60-65% efficiency.</a:t>
            </a:r>
          </a:p>
          <a:p>
            <a:r>
              <a:rPr lang="en-US" b="1" dirty="0" smtClean="0"/>
              <a:t>Environmental Impact</a:t>
            </a:r>
            <a:r>
              <a:rPr lang="en-US" dirty="0" smtClean="0"/>
              <a:t>: Emission control technologies reduce pollutants like CO₂, SO₂, and NOₓ. However, coal-fired plants still contribute significantly to carbon emissions, though technologies like </a:t>
            </a:r>
            <a:r>
              <a:rPr lang="en-US" b="1" dirty="0" smtClean="0"/>
              <a:t>carbon capture</a:t>
            </a:r>
            <a:r>
              <a:rPr lang="en-US" dirty="0" smtClean="0"/>
              <a:t> help mitigate this.</a:t>
            </a:r>
          </a:p>
          <a:p>
            <a:r>
              <a:rPr lang="en-US" dirty="0" smtClean="0"/>
              <a:t>.</a:t>
            </a:r>
            <a:endParaRPr lang="en-US" dirty="0" smtClean="0"/>
          </a:p>
          <a:p>
            <a:endParaRPr lang="en-US" dirty="0"/>
          </a:p>
        </p:txBody>
      </p:sp>
    </p:spTree>
    <p:extLst>
      <p:ext uri="{BB962C8B-B14F-4D97-AF65-F5344CB8AC3E}">
        <p14:creationId xmlns:p14="http://schemas.microsoft.com/office/powerpoint/2010/main" xmlns="" val="1085522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xmlns="" id="{FA376BD5-1C88-1656-DACF-45535BEEF95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xmlns="" id="{A0FC3330-0C70-C024-3855-AB3602B89DB0}"/>
              </a:ext>
            </a:extLst>
          </p:cNvPr>
          <p:cNvSpPr txBox="1"/>
          <p:nvPr/>
        </p:nvSpPr>
        <p:spPr>
          <a:xfrm>
            <a:off x="474407" y="955631"/>
            <a:ext cx="6100916" cy="830997"/>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Discussion</a:t>
            </a:r>
          </a:p>
        </p:txBody>
      </p:sp>
      <p:sp>
        <p:nvSpPr>
          <p:cNvPr id="7" name="TextBox 6">
            <a:extLst>
              <a:ext uri="{FF2B5EF4-FFF2-40B4-BE49-F238E27FC236}">
                <a16:creationId xmlns:a16="http://schemas.microsoft.com/office/drawing/2014/main" xmlns="" id="{A3CADF2D-2810-8E53-D77A-873BFB5937A5}"/>
              </a:ext>
            </a:extLst>
          </p:cNvPr>
          <p:cNvSpPr txBox="1"/>
          <p:nvPr/>
        </p:nvSpPr>
        <p:spPr>
          <a:xfrm>
            <a:off x="543233" y="1771707"/>
            <a:ext cx="6100916" cy="523220"/>
          </a:xfrm>
          <a:prstGeom prst="rect">
            <a:avLst/>
          </a:prstGeom>
          <a:noFill/>
        </p:spPr>
        <p:txBody>
          <a:bodyPr wrap="square">
            <a:spAutoFit/>
          </a:bodyPr>
          <a:lstStyle/>
          <a:p>
            <a:r>
              <a:rPr lang="en-IN" sz="2800" b="1" dirty="0">
                <a:latin typeface="+mj-lt"/>
                <a:ea typeface="Calibri" panose="020F0502020204030204" pitchFamily="34" charset="0"/>
                <a:cs typeface="Calibri" panose="020F0502020204030204" pitchFamily="34" charset="0"/>
              </a:rPr>
              <a:t>Limitations</a:t>
            </a:r>
          </a:p>
        </p:txBody>
      </p:sp>
      <p:sp>
        <p:nvSpPr>
          <p:cNvPr id="9" name="TextBox 8">
            <a:extLst>
              <a:ext uri="{FF2B5EF4-FFF2-40B4-BE49-F238E27FC236}">
                <a16:creationId xmlns:a16="http://schemas.microsoft.com/office/drawing/2014/main" xmlns="" id="{B9A573A5-0379-03F9-C3A5-6A297FD4423D}"/>
              </a:ext>
            </a:extLst>
          </p:cNvPr>
          <p:cNvSpPr txBox="1"/>
          <p:nvPr/>
        </p:nvSpPr>
        <p:spPr>
          <a:xfrm>
            <a:off x="543232" y="2382665"/>
            <a:ext cx="9672483" cy="1816266"/>
          </a:xfrm>
          <a:prstGeom prst="rect">
            <a:avLst/>
          </a:prstGeom>
          <a:noFill/>
        </p:spPr>
        <p:txBody>
          <a:bodyPr wrap="square">
            <a:spAutoFit/>
          </a:bodyPr>
          <a:lstStyle/>
          <a:p>
            <a:r>
              <a:rPr lang="en-US" sz="1800" dirty="0" smtClean="0"/>
              <a:t>A </a:t>
            </a:r>
            <a:r>
              <a:rPr lang="en-US" sz="1800" b="1" dirty="0" smtClean="0"/>
              <a:t>thermal power plant</a:t>
            </a:r>
            <a:r>
              <a:rPr lang="en-US" sz="1800" dirty="0" smtClean="0"/>
              <a:t> is a facility that converts thermal energy into electrical energy through the process of burning fossil fuels like coal, natural gas, or oil. This process generates heat that is used to produce steam, which in turn drives turbines connected to electricity generators. While thermal power plants are a key part of the global energy infrastructure, they come with both advantages and disadvantages, which need to be discussed in the context of their role in energy generation.</a:t>
            </a:r>
            <a:endParaRPr lang="en-IN" sz="1800" dirty="0">
              <a:latin typeface="+mj-lt"/>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xmlns="" id="{54BC5C0C-7D13-0DF7-133E-E19B79E78629}"/>
              </a:ext>
            </a:extLst>
          </p:cNvPr>
          <p:cNvSpPr txBox="1"/>
          <p:nvPr/>
        </p:nvSpPr>
        <p:spPr>
          <a:xfrm>
            <a:off x="543232" y="4401824"/>
            <a:ext cx="9672483" cy="523220"/>
          </a:xfrm>
          <a:prstGeom prst="rect">
            <a:avLst/>
          </a:prstGeom>
          <a:noFill/>
        </p:spPr>
        <p:txBody>
          <a:bodyPr wrap="square">
            <a:spAutoFit/>
          </a:bodyPr>
          <a:lstStyle/>
          <a:p>
            <a:r>
              <a:rPr lang="en-IN" sz="2800" b="1" dirty="0" smtClean="0">
                <a:ea typeface="Calibri" panose="020F0502020204030204" pitchFamily="34" charset="0"/>
                <a:cs typeface="Calibri" panose="020F0502020204030204" pitchFamily="34" charset="0"/>
              </a:rPr>
              <a:t>Future Work</a:t>
            </a:r>
            <a:endParaRPr lang="en-IN" sz="2800" dirty="0">
              <a:latin typeface="+mj-lt"/>
              <a:ea typeface="Calibri" panose="020F0502020204030204" pitchFamily="34" charset="0"/>
              <a:cs typeface="Calibri" panose="020F0502020204030204" pitchFamily="34" charset="0"/>
            </a:endParaRPr>
          </a:p>
        </p:txBody>
      </p:sp>
      <p:sp>
        <p:nvSpPr>
          <p:cNvPr id="8" name="TextBox 7"/>
          <p:cNvSpPr txBox="1"/>
          <p:nvPr/>
        </p:nvSpPr>
        <p:spPr>
          <a:xfrm>
            <a:off x="1037230" y="4940491"/>
            <a:ext cx="10713492" cy="2390911"/>
          </a:xfrm>
          <a:prstGeom prst="rect">
            <a:avLst/>
          </a:prstGeom>
          <a:noFill/>
        </p:spPr>
        <p:txBody>
          <a:bodyPr wrap="square" rtlCol="0">
            <a:spAutoFit/>
          </a:bodyPr>
          <a:lstStyle/>
          <a:p>
            <a:r>
              <a:rPr lang="en-US" sz="1800" b="1" dirty="0" smtClean="0"/>
              <a:t>Thermal Power Plant Future Work</a:t>
            </a:r>
            <a:endParaRPr lang="en-US" sz="1800" dirty="0" smtClean="0"/>
          </a:p>
          <a:p>
            <a:r>
              <a:rPr lang="en-US" sz="1800" dirty="0" smtClean="0"/>
              <a:t>As global energy needs continue to grow, thermal power plants will remain an essential part of the energy mix for many countries. However, to address environmental concerns, improve efficiency, and meet future energy demands, significant changes and advancements are needed. The </a:t>
            </a:r>
            <a:r>
              <a:rPr lang="en-US" sz="1800" b="1" dirty="0" smtClean="0"/>
              <a:t>future work</a:t>
            </a:r>
            <a:r>
              <a:rPr lang="en-US" sz="1800" dirty="0" smtClean="0"/>
              <a:t> for thermal power plants involves adopting new technologies, improving operational efficiency, reducing environmental impact, and integrating with renewable energy sources. Here are some key areas of focus for the future development of thermal power plants:</a:t>
            </a:r>
          </a:p>
          <a:p>
            <a:endParaRPr lang="en-US" sz="1800" dirty="0"/>
          </a:p>
        </p:txBody>
      </p:sp>
    </p:spTree>
    <p:extLst>
      <p:ext uri="{BB962C8B-B14F-4D97-AF65-F5344CB8AC3E}">
        <p14:creationId xmlns:p14="http://schemas.microsoft.com/office/powerpoint/2010/main" xmlns="" val="2085342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F8B5F0A-F924-40DD-4CA9-D3590B7CD1E3}"/>
              </a:ext>
            </a:extLst>
          </p:cNvPr>
          <p:cNvSpPr txBox="1"/>
          <p:nvPr/>
        </p:nvSpPr>
        <p:spPr>
          <a:xfrm>
            <a:off x="543233" y="1053558"/>
            <a:ext cx="6100916" cy="769441"/>
          </a:xfrm>
          <a:prstGeom prst="rect">
            <a:avLst/>
          </a:prstGeom>
          <a:noFill/>
        </p:spPr>
        <p:txBody>
          <a:bodyPr wrap="square">
            <a:spAutoFit/>
          </a:bodyPr>
          <a:lstStyle/>
          <a:p>
            <a:r>
              <a:rPr lang="en-US" sz="4400" b="1" i="0" u="none" strike="noStrike" dirty="0">
                <a:solidFill>
                  <a:srgbClr val="000000"/>
                </a:solidFill>
                <a:effectLst/>
                <a:latin typeface="+mj-lt"/>
                <a:ea typeface="Calibri" panose="020F0502020204030204" pitchFamily="34" charset="0"/>
                <a:cs typeface="Calibri" panose="020F0502020204030204" pitchFamily="34" charset="0"/>
              </a:rPr>
              <a:t>Solution Impact</a:t>
            </a:r>
            <a:r>
              <a:rPr lang="en-US" sz="4400" b="1" i="0" dirty="0">
                <a:solidFill>
                  <a:srgbClr val="000000"/>
                </a:solidFill>
                <a:effectLst/>
                <a:latin typeface="+mj-lt"/>
                <a:ea typeface="Calibri" panose="020F0502020204030204" pitchFamily="34" charset="0"/>
                <a:cs typeface="Calibri" panose="020F0502020204030204" pitchFamily="34" charset="0"/>
              </a:rPr>
              <a:t>​</a:t>
            </a:r>
            <a:endParaRPr lang="en-IN" sz="4000" b="1" dirty="0">
              <a:latin typeface="+mj-lt"/>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xmlns="" id="{F787F1F0-5929-C0EC-7987-A034BF06E5E0}"/>
              </a:ext>
            </a:extLst>
          </p:cNvPr>
          <p:cNvSpPr txBox="1"/>
          <p:nvPr/>
        </p:nvSpPr>
        <p:spPr>
          <a:xfrm>
            <a:off x="612059" y="1928629"/>
            <a:ext cx="6100916" cy="523220"/>
          </a:xfrm>
          <a:prstGeom prst="rect">
            <a:avLst/>
          </a:prstGeom>
          <a:noFill/>
        </p:spPr>
        <p:txBody>
          <a:bodyPr wrap="square">
            <a:spAutoFit/>
          </a:bodyPr>
          <a:lstStyle/>
          <a:p>
            <a:r>
              <a:rPr lang="en-US" sz="2800" b="1" i="0" u="none" strike="noStrike" dirty="0">
                <a:solidFill>
                  <a:srgbClr val="000000"/>
                </a:solidFill>
                <a:effectLst/>
                <a:latin typeface="+mj-lt"/>
                <a:ea typeface="Calibri" panose="020F0502020204030204" pitchFamily="34" charset="0"/>
                <a:cs typeface="Calibri" panose="020F0502020204030204" pitchFamily="34" charset="0"/>
              </a:rPr>
              <a:t>Sustainability Impact</a:t>
            </a:r>
            <a:endParaRPr lang="en-IN" sz="2400" b="1" dirty="0">
              <a:latin typeface="+mj-lt"/>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xmlns="" id="{C806F62D-42E1-4DB4-F5D1-5AF0E0DF09D7}"/>
              </a:ext>
            </a:extLst>
          </p:cNvPr>
          <p:cNvSpPr txBox="1"/>
          <p:nvPr/>
        </p:nvSpPr>
        <p:spPr>
          <a:xfrm>
            <a:off x="501845" y="4513457"/>
            <a:ext cx="8630265" cy="2677656"/>
          </a:xfrm>
          <a:prstGeom prst="rect">
            <a:avLst/>
          </a:prstGeom>
          <a:noFill/>
        </p:spPr>
        <p:txBody>
          <a:bodyPr wrap="square">
            <a:spAutoFit/>
          </a:bodyPr>
          <a:lstStyle/>
          <a:p>
            <a:r>
              <a:rPr lang="en-US" sz="1800" b="1" dirty="0" smtClean="0"/>
              <a:t>Practical Implications of Thermal Power Plants</a:t>
            </a:r>
            <a:endParaRPr lang="en-US" sz="1800" dirty="0" smtClean="0"/>
          </a:p>
          <a:p>
            <a:r>
              <a:rPr lang="en-US" sz="1800" dirty="0" smtClean="0"/>
              <a:t>Thermal power plants, despite their importance in global energy systems, come with several practical implications that affect the environment, economy, and society. The operation, maintenance, and expansion of these plants require addressing a range of challenges related to efficiency, sustainability, and resource management. Here, we discuss the practical implications of thermal power plants from various perspectives, including environmental, economic, technological, and societal aspects.</a:t>
            </a:r>
          </a:p>
          <a:p>
            <a:endParaRPr lang="en-IN" sz="2400" dirty="0">
              <a:latin typeface="+mj-lt"/>
              <a:ea typeface="Calibri" panose="020F0502020204030204" pitchFamily="34" charset="0"/>
              <a:cs typeface="Calibri" panose="020F0502020204030204" pitchFamily="34" charset="0"/>
            </a:endParaRPr>
          </a:p>
        </p:txBody>
      </p:sp>
      <p:sp>
        <p:nvSpPr>
          <p:cNvPr id="8" name="TextBox 7"/>
          <p:cNvSpPr txBox="1"/>
          <p:nvPr/>
        </p:nvSpPr>
        <p:spPr>
          <a:xfrm>
            <a:off x="873457" y="2620370"/>
            <a:ext cx="10863618" cy="1816266"/>
          </a:xfrm>
          <a:prstGeom prst="rect">
            <a:avLst/>
          </a:prstGeom>
          <a:noFill/>
        </p:spPr>
        <p:txBody>
          <a:bodyPr wrap="square" rtlCol="0">
            <a:spAutoFit/>
          </a:bodyPr>
          <a:lstStyle/>
          <a:p>
            <a:r>
              <a:rPr lang="en-US" b="1" dirty="0" smtClean="0"/>
              <a:t>Sustainability Impact of Thermal Power Plants</a:t>
            </a:r>
            <a:endParaRPr lang="en-US" dirty="0" smtClean="0"/>
          </a:p>
          <a:p>
            <a:r>
              <a:rPr lang="en-US" dirty="0" smtClean="0"/>
              <a:t>Thermal power plants, which primarily burn fossil fuels such as coal, natural gas, and oil to generate electricity, play a significant role in global energy production. However, they have profound sustainability implications due to their environmental, economic, and social impacts. As the world transitions toward a more sustainable energy future, understanding these impacts is essential for balancing energy needs with environmental protection and resource management.</a:t>
            </a:r>
            <a:endParaRPr lang="en-US" dirty="0"/>
          </a:p>
        </p:txBody>
      </p:sp>
    </p:spTree>
    <p:extLst>
      <p:ext uri="{BB962C8B-B14F-4D97-AF65-F5344CB8AC3E}">
        <p14:creationId xmlns:p14="http://schemas.microsoft.com/office/powerpoint/2010/main" xmlns="" val="361891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xmlns="" id="{5DC31116-19D9-63A8-ACDD-215B285F629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xmlns="" id="{B65FBAAC-4072-6836-424B-19CC05EB49D5}"/>
              </a:ext>
            </a:extLst>
          </p:cNvPr>
          <p:cNvSpPr txBox="1"/>
          <p:nvPr/>
        </p:nvSpPr>
        <p:spPr>
          <a:xfrm>
            <a:off x="602226" y="1112947"/>
            <a:ext cx="6100916" cy="830997"/>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Conclusion</a:t>
            </a:r>
          </a:p>
        </p:txBody>
      </p:sp>
      <p:sp>
        <p:nvSpPr>
          <p:cNvPr id="6" name="Rectangle 1">
            <a:extLst>
              <a:ext uri="{FF2B5EF4-FFF2-40B4-BE49-F238E27FC236}">
                <a16:creationId xmlns:a16="http://schemas.microsoft.com/office/drawing/2014/main" xmlns="" id="{FE4DCDAF-B32F-65EF-518D-C687CA00D2BE}"/>
              </a:ext>
            </a:extLst>
          </p:cNvPr>
          <p:cNvSpPr>
            <a:spLocks noChangeArrowheads="1"/>
          </p:cNvSpPr>
          <p:nvPr/>
        </p:nvSpPr>
        <p:spPr bwMode="auto">
          <a:xfrm>
            <a:off x="602226" y="2216987"/>
            <a:ext cx="28405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800" i="0" u="none" strike="noStrike" cap="none" normalizeH="0" baseline="0" dirty="0" smtClean="0">
                <a:ln>
                  <a:noFill/>
                </a:ln>
                <a:solidFill>
                  <a:schemeClr val="tx1"/>
                </a:solidFill>
                <a:effectLst/>
                <a:latin typeface="+mj-lt"/>
                <a:ea typeface="Calibri" panose="020F0502020204030204" pitchFamily="34" charset="0"/>
                <a:cs typeface="Calibri" panose="020F0502020204030204" pitchFamily="34" charset="0"/>
              </a:rPr>
              <a:t> </a:t>
            </a:r>
            <a:endParaRPr kumimoji="0" lang="en-US" altLang="en-US" sz="280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
        <p:nvSpPr>
          <p:cNvPr id="4" name="TextBox 3"/>
          <p:cNvSpPr txBox="1"/>
          <p:nvPr/>
        </p:nvSpPr>
        <p:spPr>
          <a:xfrm>
            <a:off x="928048" y="2292824"/>
            <a:ext cx="9949218" cy="1152495"/>
          </a:xfrm>
          <a:prstGeom prst="rect">
            <a:avLst/>
          </a:prstGeom>
          <a:noFill/>
        </p:spPr>
        <p:txBody>
          <a:bodyPr wrap="square" rtlCol="0">
            <a:spAutoFit/>
          </a:bodyPr>
          <a:lstStyle/>
          <a:p>
            <a:pPr algn="just">
              <a:lnSpc>
                <a:spcPct val="200000"/>
              </a:lnSpc>
            </a:pPr>
            <a:r>
              <a:rPr lang="en-US" dirty="0" smtClean="0"/>
              <a:t>Key takeaways highlight the balance between the indispensable role of thermal plants in power generation and the need for environmentally sustainable practices.</a:t>
            </a:r>
            <a:endParaRPr lang="en-US" dirty="0"/>
          </a:p>
        </p:txBody>
      </p:sp>
    </p:spTree>
    <p:extLst>
      <p:ext uri="{BB962C8B-B14F-4D97-AF65-F5344CB8AC3E}">
        <p14:creationId xmlns:p14="http://schemas.microsoft.com/office/powerpoint/2010/main" xmlns="" val="3867214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xmlns="" id="{12EACBED-1CC2-B25B-A6C1-517EB2552ED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xmlns="" id="{87EA9518-C121-D01C-B4CB-CE6731FEB324}"/>
              </a:ext>
            </a:extLst>
          </p:cNvPr>
          <p:cNvSpPr txBox="1"/>
          <p:nvPr/>
        </p:nvSpPr>
        <p:spPr>
          <a:xfrm>
            <a:off x="425245" y="1103114"/>
            <a:ext cx="6100916" cy="923330"/>
          </a:xfrm>
          <a:prstGeom prst="rect">
            <a:avLst/>
          </a:prstGeom>
          <a:noFill/>
        </p:spPr>
        <p:txBody>
          <a:bodyPr wrap="square">
            <a:spAutoFit/>
          </a:bodyPr>
          <a:lstStyle/>
          <a:p>
            <a:r>
              <a:rPr lang="en-IN" sz="5400" b="1" dirty="0">
                <a:latin typeface="+mj-lt"/>
              </a:rPr>
              <a:t>References</a:t>
            </a:r>
          </a:p>
        </p:txBody>
      </p:sp>
      <p:sp>
        <p:nvSpPr>
          <p:cNvPr id="8" name="TextBox 7">
            <a:extLst>
              <a:ext uri="{FF2B5EF4-FFF2-40B4-BE49-F238E27FC236}">
                <a16:creationId xmlns:a16="http://schemas.microsoft.com/office/drawing/2014/main" xmlns="" id="{45B80B4F-35EA-0081-C4EE-9D7887B600E1}"/>
              </a:ext>
            </a:extLst>
          </p:cNvPr>
          <p:cNvSpPr txBox="1"/>
          <p:nvPr/>
        </p:nvSpPr>
        <p:spPr>
          <a:xfrm>
            <a:off x="425245" y="2006221"/>
            <a:ext cx="7216526" cy="3728649"/>
          </a:xfrm>
          <a:prstGeom prst="rect">
            <a:avLst/>
          </a:prstGeom>
          <a:noFill/>
        </p:spPr>
        <p:txBody>
          <a:bodyPr wrap="square">
            <a:spAutoFit/>
          </a:bodyPr>
          <a:lstStyle/>
          <a:p>
            <a:pPr marL="514350" indent="-514350">
              <a:lnSpc>
                <a:spcPct val="150000"/>
              </a:lnSpc>
              <a:buAutoNum type="arabicPeriod"/>
            </a:pPr>
            <a:r>
              <a:rPr lang="en-US" sz="2000" dirty="0" smtClean="0">
                <a:latin typeface="+mj-lt"/>
              </a:rPr>
              <a:t>Smith</a:t>
            </a:r>
            <a:r>
              <a:rPr lang="en-US" sz="2000" dirty="0" smtClean="0">
                <a:latin typeface="+mj-lt"/>
              </a:rPr>
              <a:t>, J. (2021). Thermal Power Plant Operations and Efficiency. Energy Journal Publications</a:t>
            </a:r>
            <a:r>
              <a:rPr lang="en-US" sz="2000" dirty="0" smtClean="0">
                <a:latin typeface="+mj-lt"/>
              </a:rPr>
              <a:t>.</a:t>
            </a:r>
          </a:p>
          <a:p>
            <a:pPr marL="514350" indent="-514350">
              <a:lnSpc>
                <a:spcPct val="150000"/>
              </a:lnSpc>
              <a:buAutoNum type="arabicPeriod"/>
            </a:pPr>
            <a:r>
              <a:rPr lang="en-US" sz="2000" dirty="0" smtClean="0">
                <a:latin typeface="+mj-lt"/>
              </a:rPr>
              <a:t> </a:t>
            </a:r>
            <a:r>
              <a:rPr lang="en-US" sz="2000" dirty="0" smtClean="0">
                <a:latin typeface="+mj-lt"/>
              </a:rPr>
              <a:t>Brown, A., &amp; Green, L. (2020). Environmental Impacts of Fossil Fuels. Sustainable Energy Press</a:t>
            </a:r>
            <a:r>
              <a:rPr lang="en-US" sz="2000" dirty="0" smtClean="0">
                <a:latin typeface="+mj-lt"/>
              </a:rPr>
              <a:t>.</a:t>
            </a:r>
          </a:p>
          <a:p>
            <a:pPr marL="514350" indent="-514350">
              <a:lnSpc>
                <a:spcPct val="150000"/>
              </a:lnSpc>
              <a:buAutoNum type="arabicPeriod"/>
            </a:pPr>
            <a:r>
              <a:rPr lang="en-US" sz="2000" dirty="0" smtClean="0">
                <a:latin typeface="+mj-lt"/>
              </a:rPr>
              <a:t> </a:t>
            </a:r>
            <a:r>
              <a:rPr lang="en-US" sz="2000" dirty="0" smtClean="0">
                <a:latin typeface="+mj-lt"/>
              </a:rPr>
              <a:t>International Energy Agency (IEA). (2022). World Energy Outlook. IEA Publications</a:t>
            </a:r>
            <a:r>
              <a:rPr lang="en-US" sz="2000" dirty="0" smtClean="0">
                <a:latin typeface="+mj-lt"/>
              </a:rPr>
              <a:t>.</a:t>
            </a:r>
          </a:p>
          <a:p>
            <a:pPr marL="514350" indent="-514350">
              <a:lnSpc>
                <a:spcPct val="150000"/>
              </a:lnSpc>
              <a:buAutoNum type="arabicPeriod"/>
            </a:pPr>
            <a:r>
              <a:rPr lang="en-US" sz="2000" dirty="0" smtClean="0">
                <a:latin typeface="+mj-lt"/>
              </a:rPr>
              <a:t> </a:t>
            </a:r>
            <a:r>
              <a:rPr lang="en-US" sz="2000" dirty="0" smtClean="0">
                <a:latin typeface="+mj-lt"/>
              </a:rPr>
              <a:t>Gupta, R. (2019). Advancements in Power Plant Technology. Academic Press.</a:t>
            </a:r>
            <a:endParaRPr lang="en-IN" sz="2000" dirty="0">
              <a:latin typeface="+mj-lt"/>
            </a:endParaRPr>
          </a:p>
        </p:txBody>
      </p:sp>
    </p:spTree>
    <p:extLst>
      <p:ext uri="{BB962C8B-B14F-4D97-AF65-F5344CB8AC3E}">
        <p14:creationId xmlns:p14="http://schemas.microsoft.com/office/powerpoint/2010/main" xmlns="" val="135960081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4160</TotalTime>
  <Words>2596</Words>
  <Application>Microsoft Office PowerPoint</Application>
  <PresentationFormat>Custom</PresentationFormat>
  <Paragraphs>135</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ELCOT</cp:lastModifiedBy>
  <cp:revision>366</cp:revision>
  <dcterms:modified xsi:type="dcterms:W3CDTF">2025-03-27T06:19:50Z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