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p:cViewPr>
        <p:scale>
          <a:sx n="66" d="100"/>
          <a:sy n="66" d="100"/>
        </p:scale>
        <p:origin x="-103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set%2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(3).xlsx]Sheet3!PivotTable1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s>
    <c:plotArea>
      <c:layout>
        <c:manualLayout>
          <c:layoutTarget val="inner"/>
          <c:xMode val="edge"/>
          <c:yMode val="edge"/>
          <c:x val="3.8326645467393491E-2"/>
          <c:y val="3.7274351122776314E-2"/>
          <c:w val="0.83150552695336155"/>
          <c:h val="0.7414563283756197"/>
        </c:manualLayout>
      </c:layout>
      <c:barChart>
        <c:barDir val="col"/>
        <c:grouping val="clustered"/>
        <c:varyColors val="0"/>
        <c:ser>
          <c:idx val="0"/>
          <c:order val="0"/>
          <c:tx>
            <c:strRef>
              <c:f>Sheet3!$B$3:$B$4</c:f>
              <c:strCache>
                <c:ptCount val="1"/>
                <c:pt idx="0">
                  <c:v>Fixed Term</c:v>
                </c:pt>
              </c:strCache>
            </c:strRef>
          </c:tx>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Sheet3!$B$5:$B$18</c:f>
              <c:numCache>
                <c:formatCode>General</c:formatCode>
                <c:ptCount val="13"/>
                <c:pt idx="0">
                  <c:v>3</c:v>
                </c:pt>
                <c:pt idx="1">
                  <c:v>4</c:v>
                </c:pt>
                <c:pt idx="2">
                  <c:v>3</c:v>
                </c:pt>
                <c:pt idx="3">
                  <c:v>4</c:v>
                </c:pt>
                <c:pt idx="4">
                  <c:v>2</c:v>
                </c:pt>
                <c:pt idx="5">
                  <c:v>1</c:v>
                </c:pt>
                <c:pt idx="6">
                  <c:v>1</c:v>
                </c:pt>
                <c:pt idx="7">
                  <c:v>3</c:v>
                </c:pt>
                <c:pt idx="8">
                  <c:v>1</c:v>
                </c:pt>
                <c:pt idx="9">
                  <c:v>1</c:v>
                </c:pt>
                <c:pt idx="10">
                  <c:v>3</c:v>
                </c:pt>
                <c:pt idx="11">
                  <c:v>3</c:v>
                </c:pt>
                <c:pt idx="12">
                  <c:v>5</c:v>
                </c:pt>
              </c:numCache>
            </c:numRef>
          </c:val>
        </c:ser>
        <c:ser>
          <c:idx val="1"/>
          <c:order val="1"/>
          <c:tx>
            <c:strRef>
              <c:f>Sheet3!$C$3:$C$4</c:f>
              <c:strCache>
                <c:ptCount val="1"/>
                <c:pt idx="0">
                  <c:v>Permanent</c:v>
                </c:pt>
              </c:strCache>
            </c:strRef>
          </c:tx>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Sheet3!$C$5:$C$18</c:f>
              <c:numCache>
                <c:formatCode>General</c:formatCode>
                <c:ptCount val="13"/>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ser>
        <c:ser>
          <c:idx val="2"/>
          <c:order val="2"/>
          <c:tx>
            <c:strRef>
              <c:f>Sheet3!$D$3:$D$4</c:f>
              <c:strCache>
                <c:ptCount val="1"/>
                <c:pt idx="0">
                  <c:v>Temporary</c:v>
                </c:pt>
              </c:strCache>
            </c:strRef>
          </c:tx>
          <c:invertIfNegative val="0"/>
          <c:cat>
            <c:strRef>
              <c:f>Sheet3!$A$5:$A$18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ser>
        <c:dLbls>
          <c:showLegendKey val="0"/>
          <c:showVal val="0"/>
          <c:showCatName val="0"/>
          <c:showSerName val="0"/>
          <c:showPercent val="0"/>
          <c:showBubbleSize val="0"/>
        </c:dLbls>
        <c:gapWidth val="150"/>
        <c:axId val="126690304"/>
        <c:axId val="14443648"/>
      </c:barChart>
      <c:catAx>
        <c:axId val="126690304"/>
        <c:scaling>
          <c:orientation val="minMax"/>
        </c:scaling>
        <c:delete val="0"/>
        <c:axPos val="b"/>
        <c:majorTickMark val="out"/>
        <c:minorTickMark val="none"/>
        <c:tickLblPos val="nextTo"/>
        <c:crossAx val="14443648"/>
        <c:crosses val="autoZero"/>
        <c:auto val="1"/>
        <c:lblAlgn val="ctr"/>
        <c:lblOffset val="100"/>
        <c:noMultiLvlLbl val="0"/>
      </c:catAx>
      <c:valAx>
        <c:axId val="14443648"/>
        <c:scaling>
          <c:orientation val="minMax"/>
        </c:scaling>
        <c:delete val="0"/>
        <c:axPos val="l"/>
        <c:majorGridlines/>
        <c:numFmt formatCode="General" sourceLinked="1"/>
        <c:majorTickMark val="out"/>
        <c:minorTickMark val="none"/>
        <c:tickLblPos val="nextTo"/>
        <c:crossAx val="12669030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58067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5669" y="457200"/>
            <a:ext cx="11039474"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3" y="3314150"/>
            <a:ext cx="8610600" cy="3046988"/>
          </a:xfrm>
          <a:prstGeom prst="rect">
            <a:avLst/>
          </a:prstGeom>
          <a:noFill/>
        </p:spPr>
        <p:txBody>
          <a:bodyPr wrap="square" rtlCol="0">
            <a:spAutoFit/>
          </a:bodyPr>
          <a:lstStyle/>
          <a:p>
            <a:r>
              <a:rPr lang="en-US" sz="2400" dirty="0"/>
              <a:t>STUDENT </a:t>
            </a:r>
            <a:r>
              <a:rPr lang="en-US" sz="2400" dirty="0" smtClean="0"/>
              <a:t>NAME: V. ABITHA</a:t>
            </a:r>
            <a:endParaRPr lang="en-US" sz="2400" dirty="0"/>
          </a:p>
          <a:p>
            <a:r>
              <a:rPr lang="en-US" sz="2400" dirty="0"/>
              <a:t>REGISTER </a:t>
            </a:r>
            <a:r>
              <a:rPr lang="en-US" sz="2400" dirty="0"/>
              <a:t>NO:312220605/695E25B72A7C1C7B90640DCA1DFAE79A</a:t>
            </a:r>
            <a:endParaRPr lang="en-US" sz="2400" dirty="0"/>
          </a:p>
          <a:p>
            <a:r>
              <a:rPr lang="en-US" sz="2400" dirty="0" smtClean="0"/>
              <a:t>DEPARTMENT:B.COM(ACCOUNTING AND FINANCE)</a:t>
            </a:r>
            <a:endParaRPr lang="en-US" sz="2400" dirty="0"/>
          </a:p>
          <a:p>
            <a:r>
              <a:rPr lang="en-US" sz="2400" dirty="0" smtClean="0"/>
              <a:t>COLLEGE: VALLAL P.T. LEE CHENGALVARAYA NAICKER ARTS AND SCIENCE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04800" y="228600"/>
            <a:ext cx="3738879"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itle 9"/>
          <p:cNvSpPr>
            <a:spLocks noGrp="1"/>
          </p:cNvSpPr>
          <p:nvPr>
            <p:ph type="title"/>
          </p:nvPr>
        </p:nvSpPr>
        <p:spPr>
          <a:xfrm>
            <a:off x="14630400" y="-914401"/>
            <a:ext cx="1759267" cy="674039"/>
          </a:xfrm>
          <a:ln>
            <a:noFill/>
          </a:ln>
        </p:spPr>
        <p:txBody>
          <a:bodyPr>
            <a:noAutofit/>
          </a:bodyPr>
          <a:lstStyle/>
          <a:p>
            <a:endParaRPr lang="en-IN" dirty="0"/>
          </a:p>
        </p:txBody>
      </p:sp>
      <p:sp>
        <p:nvSpPr>
          <p:cNvPr id="11" name="Text Placeholder 10"/>
          <p:cNvSpPr>
            <a:spLocks noGrp="1"/>
          </p:cNvSpPr>
          <p:nvPr>
            <p:ph type="body" idx="1"/>
          </p:nvPr>
        </p:nvSpPr>
        <p:spPr>
          <a:xfrm>
            <a:off x="304800" y="1261006"/>
            <a:ext cx="11277600" cy="4985980"/>
          </a:xfrm>
        </p:spPr>
        <p:txBody>
          <a:bodyPr/>
          <a:lstStyle/>
          <a:p>
            <a:r>
              <a:rPr lang="en-US" sz="3600" dirty="0">
                <a:solidFill>
                  <a:srgbClr val="C00000"/>
                </a:solidFill>
              </a:rPr>
              <a:t>Step-by-Step procedure for managing employee salary sheet in </a:t>
            </a:r>
            <a:r>
              <a:rPr lang="en-US" sz="3600" dirty="0" smtClean="0">
                <a:solidFill>
                  <a:srgbClr val="C00000"/>
                </a:solidFill>
              </a:rPr>
              <a:t>Excel</a:t>
            </a:r>
          </a:p>
          <a:p>
            <a:r>
              <a:rPr lang="en-US" sz="3600" dirty="0" smtClean="0">
                <a:solidFill>
                  <a:srgbClr val="0070C0"/>
                </a:solidFill>
              </a:rPr>
              <a:t>      Launch </a:t>
            </a:r>
            <a:r>
              <a:rPr lang="en-US" sz="3600" dirty="0">
                <a:solidFill>
                  <a:srgbClr val="0070C0"/>
                </a:solidFill>
              </a:rPr>
              <a:t>MS Excel on your computer. </a:t>
            </a:r>
            <a:r>
              <a:rPr lang="en-US" sz="3600" dirty="0" smtClean="0">
                <a:solidFill>
                  <a:srgbClr val="0070C0"/>
                </a:solidFill>
              </a:rPr>
              <a:t>Open </a:t>
            </a:r>
            <a:r>
              <a:rPr lang="en-US" sz="3600" dirty="0">
                <a:solidFill>
                  <a:srgbClr val="0070C0"/>
                </a:solidFill>
              </a:rPr>
              <a:t>a new Excel template and save the file in your desired location. </a:t>
            </a:r>
            <a:endParaRPr lang="en-US" sz="3600" dirty="0" smtClean="0">
              <a:solidFill>
                <a:srgbClr val="0070C0"/>
              </a:solidFill>
            </a:endParaRPr>
          </a:p>
          <a:p>
            <a:r>
              <a:rPr lang="en-US" sz="3600" dirty="0" smtClean="0">
                <a:solidFill>
                  <a:srgbClr val="0070C0"/>
                </a:solidFill>
              </a:rPr>
              <a:t>     Create </a:t>
            </a:r>
            <a:r>
              <a:rPr lang="en-US" sz="3600" dirty="0">
                <a:solidFill>
                  <a:srgbClr val="0070C0"/>
                </a:solidFill>
              </a:rPr>
              <a:t>various columns in your employee salary sheet in Excel . </a:t>
            </a:r>
            <a:endParaRPr lang="en-US" sz="3600" dirty="0" smtClean="0">
              <a:solidFill>
                <a:srgbClr val="0070C0"/>
              </a:solidFill>
            </a:endParaRPr>
          </a:p>
          <a:p>
            <a:r>
              <a:rPr lang="en-US" sz="3600" dirty="0" smtClean="0">
                <a:solidFill>
                  <a:srgbClr val="0070C0"/>
                </a:solidFill>
              </a:rPr>
              <a:t>     Now </a:t>
            </a:r>
            <a:r>
              <a:rPr lang="en-US" sz="3600" dirty="0">
                <a:solidFill>
                  <a:srgbClr val="0070C0"/>
                </a:solidFill>
              </a:rPr>
              <a:t>that you have marked the columns, put in the details</a:t>
            </a:r>
            <a:r>
              <a:rPr lang="en-US" sz="3600" dirty="0" smtClean="0">
                <a:solidFill>
                  <a:srgbClr val="0070C0"/>
                </a:solidFill>
              </a:rPr>
              <a:t>.</a:t>
            </a:r>
          </a:p>
          <a:p>
            <a:r>
              <a:rPr lang="en-US" sz="3600" dirty="0">
                <a:solidFill>
                  <a:srgbClr val="0070C0"/>
                </a:solidFill>
              </a:rPr>
              <a:t> </a:t>
            </a:r>
            <a:r>
              <a:rPr lang="en-US" sz="3600" dirty="0" smtClean="0">
                <a:solidFill>
                  <a:srgbClr val="0070C0"/>
                </a:solidFill>
              </a:rPr>
              <a:t>    It's </a:t>
            </a:r>
            <a:r>
              <a:rPr lang="en-US" sz="3600" dirty="0">
                <a:solidFill>
                  <a:srgbClr val="0070C0"/>
                </a:solidFill>
              </a:rPr>
              <a:t>time to input </a:t>
            </a:r>
            <a:r>
              <a:rPr lang="en-US" sz="3600" dirty="0" smtClean="0">
                <a:solidFill>
                  <a:srgbClr val="0070C0"/>
                </a:solidFill>
              </a:rPr>
              <a:t>formulas.</a:t>
            </a:r>
            <a:endParaRPr lang="en-IN" sz="3600" dirty="0">
              <a:solidFill>
                <a:srgbClr val="0070C0"/>
              </a:solidFill>
            </a:endParaRPr>
          </a:p>
        </p:txBody>
      </p:sp>
      <p:sp>
        <p:nvSpPr>
          <p:cNvPr id="13" name="Title 9"/>
          <p:cNvSpPr txBox="1">
            <a:spLocks/>
          </p:cNvSpPr>
          <p:nvPr/>
        </p:nvSpPr>
        <p:spPr>
          <a:xfrm flipV="1">
            <a:off x="907732" y="1296034"/>
            <a:ext cx="10681335" cy="380366"/>
          </a:xfrm>
          <a:prstGeom prst="rect">
            <a:avLst/>
          </a:prstGeom>
        </p:spPr>
        <p:txBody>
          <a:bodyPr wrap="square" lIns="0" tIns="0" rIns="0" bIns="0">
            <a:spAutoFit/>
          </a:bodyPr>
          <a:lstStyle>
            <a:lvl1pPr>
              <a:defRPr sz="4800" b="1" i="0">
                <a:solidFill>
                  <a:schemeClr val="tx1"/>
                </a:solidFill>
                <a:latin typeface="Trebuchet MS"/>
                <a:ea typeface="+mj-ea"/>
                <a:cs typeface="Trebuchet MS"/>
              </a:defRPr>
            </a:lvl1pPr>
          </a:lstStyle>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442339"/>
            <a:ext cx="2437131" cy="64440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979318860"/>
              </p:ext>
            </p:extLst>
          </p:nvPr>
        </p:nvGraphicFramePr>
        <p:xfrm>
          <a:off x="914400" y="1404257"/>
          <a:ext cx="7924800" cy="5486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685800" y="1600200"/>
            <a:ext cx="10972800" cy="3323987"/>
          </a:xfrm>
        </p:spPr>
        <p:txBody>
          <a:bodyPr/>
          <a:lstStyle/>
          <a:p>
            <a:r>
              <a:rPr lang="en-US" sz="3600" dirty="0"/>
              <a:t>I</a:t>
            </a:r>
            <a:r>
              <a:rPr lang="en-US" sz="3600" dirty="0" smtClean="0"/>
              <a:t>n </a:t>
            </a:r>
            <a:r>
              <a:rPr lang="en-US" sz="3600" dirty="0"/>
              <a:t>conclusion, mastering your pay structure with Excel is an efficient and practical approach to comprehensive compensation management. From gathering and organizing employee data, automating calculations, and integrating market pay data from providers like </a:t>
            </a:r>
            <a:r>
              <a:rPr lang="en-US" sz="3600" dirty="0" err="1"/>
              <a:t>SalaryCube</a:t>
            </a:r>
            <a:r>
              <a:rPr lang="en-US" sz="3600" dirty="0"/>
              <a:t>, Excel proves to be a powerful tool</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33369"/>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02283"/>
            <a:ext cx="2357120" cy="644407"/>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1231106"/>
          </a:xfrm>
        </p:spPr>
        <p:txBody>
          <a:bodyPr/>
          <a:lstStyle/>
          <a:p>
            <a:r>
              <a:rPr lang="en-IN" sz="4000" dirty="0" smtClean="0">
                <a:solidFill>
                  <a:srgbClr val="C00000"/>
                </a:solidFill>
              </a:rPr>
              <a:t>                            It Identifies the </a:t>
            </a:r>
            <a:r>
              <a:rPr lang="en-IN" sz="4000" dirty="0">
                <a:solidFill>
                  <a:srgbClr val="C00000"/>
                </a:solidFill>
              </a:rPr>
              <a:t>e</a:t>
            </a:r>
            <a:r>
              <a:rPr lang="en-IN" sz="4000" dirty="0" smtClean="0">
                <a:solidFill>
                  <a:srgbClr val="C00000"/>
                </a:solidFill>
              </a:rPr>
              <a:t>mployee’s salary overall the company, which saves the company time.</a:t>
            </a:r>
            <a:endParaRPr lang="en-IN" sz="4000" dirty="0">
              <a:solidFill>
                <a:srgbClr val="C00000"/>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9"/>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1" y="179346"/>
            <a:ext cx="77724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2"/>
            <a:ext cx="7924800" cy="3046988"/>
          </a:xfrm>
          <a:prstGeom prst="rect">
            <a:avLst/>
          </a:prstGeom>
          <a:noFill/>
        </p:spPr>
        <p:txBody>
          <a:bodyPr wrap="square" rtlCol="0">
            <a:spAutoFit/>
          </a:bodyPr>
          <a:lstStyle/>
          <a:p>
            <a:pPr>
              <a:buFont typeface="Arial" panose="020B0604020202020204" pitchFamily="34" charset="0"/>
              <a:buChar char="•"/>
            </a:pPr>
            <a:r>
              <a:rPr lang="en-US" sz="3200" dirty="0">
                <a:solidFill>
                  <a:srgbClr val="0D0D0D"/>
                </a:solidFill>
                <a:latin typeface="Times New Roman" panose="02020603050405020304" pitchFamily="18" charset="0"/>
                <a:cs typeface="Times New Roman" panose="02020603050405020304" pitchFamily="18" charset="0"/>
              </a:rPr>
              <a:t>what you are guaranteed to be paid as an employee for a specific time period. Salary is quoted in an amount per year; however, you should calculate how much you will receive per week or month, since that is how you will receive your income</a:t>
            </a:r>
            <a:r>
              <a:rPr lang="en-US" sz="2400" dirty="0">
                <a:solidFill>
                  <a:srgbClr val="0D0D0D"/>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85800" y="1695450"/>
            <a:ext cx="11953876" cy="3077766"/>
          </a:xfrm>
        </p:spPr>
        <p:txBody>
          <a:bodyPr/>
          <a:lstStyle/>
          <a:p>
            <a:r>
              <a:rPr lang="en-IN" sz="3600" dirty="0" smtClean="0"/>
              <a:t>                                             </a:t>
            </a:r>
            <a:r>
              <a:rPr lang="en-IN" sz="4000" dirty="0" smtClean="0"/>
              <a:t>EMPLOYEE</a:t>
            </a:r>
          </a:p>
          <a:p>
            <a:r>
              <a:rPr lang="en-IN" sz="4000" dirty="0"/>
              <a:t> </a:t>
            </a:r>
            <a:r>
              <a:rPr lang="en-IN" sz="4000" dirty="0" smtClean="0"/>
              <a:t>                                       SHARE HOLDERS</a:t>
            </a:r>
          </a:p>
          <a:p>
            <a:r>
              <a:rPr lang="en-IN" sz="4000" dirty="0"/>
              <a:t> </a:t>
            </a:r>
            <a:r>
              <a:rPr lang="en-IN" sz="4000" dirty="0" smtClean="0"/>
              <a:t>                                       MANAGERS</a:t>
            </a:r>
          </a:p>
          <a:p>
            <a:r>
              <a:rPr lang="en-IN" sz="4000" dirty="0"/>
              <a:t> </a:t>
            </a:r>
            <a:r>
              <a:rPr lang="en-IN" sz="4000" dirty="0" smtClean="0"/>
              <a:t>                                       DEPARTMENT MANAGER</a:t>
            </a:r>
          </a:p>
          <a:p>
            <a:pPr>
              <a:tabLst>
                <a:tab pos="2867025" algn="l"/>
              </a:tabLst>
            </a:pPr>
            <a:r>
              <a:rPr lang="en-IN" sz="4000" dirty="0"/>
              <a:t> </a:t>
            </a:r>
            <a:r>
              <a:rPr lang="en-IN" sz="4000" dirty="0" smtClean="0"/>
              <a:t>                                       Chief Executive Officer</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819398" cy="3886196"/>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533400" y="1635125"/>
            <a:ext cx="10972800" cy="1661993"/>
          </a:xfrm>
        </p:spPr>
        <p:txBody>
          <a:bodyPr/>
          <a:lstStyle/>
          <a:p>
            <a:r>
              <a:rPr lang="en-IN" sz="3600" dirty="0" smtClean="0"/>
              <a:t>                          FILTERING : Remove Missing Values</a:t>
            </a:r>
          </a:p>
          <a:p>
            <a:r>
              <a:rPr lang="en-IN" sz="3600" dirty="0"/>
              <a:t> </a:t>
            </a:r>
            <a:r>
              <a:rPr lang="en-IN" sz="3600" dirty="0" smtClean="0"/>
              <a:t>                         Pivot Table: Summary Of Employee Salaries</a:t>
            </a:r>
          </a:p>
          <a:p>
            <a:r>
              <a:rPr lang="en-IN" sz="3600" dirty="0"/>
              <a:t> </a:t>
            </a:r>
            <a:r>
              <a:rPr lang="en-IN" sz="3600" dirty="0" smtClean="0"/>
              <a:t>                         Graphs : Final Report</a:t>
            </a:r>
            <a:endParaRPr lang="en-IN"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457200" y="1371600"/>
            <a:ext cx="10972800" cy="4216539"/>
          </a:xfrm>
        </p:spPr>
        <p:txBody>
          <a:bodyPr/>
          <a:lstStyle/>
          <a:p>
            <a:r>
              <a:rPr lang="en-IN" sz="2000" dirty="0" smtClean="0"/>
              <a:t>                                   </a:t>
            </a:r>
            <a:r>
              <a:rPr lang="en-IN" sz="3200" dirty="0" smtClean="0"/>
              <a:t>.</a:t>
            </a:r>
            <a:r>
              <a:rPr lang="en-IN" sz="3200" dirty="0" err="1" smtClean="0"/>
              <a:t>Naan</a:t>
            </a:r>
            <a:r>
              <a:rPr lang="en-IN" sz="3200" dirty="0" smtClean="0"/>
              <a:t> </a:t>
            </a:r>
            <a:r>
              <a:rPr lang="en-IN" sz="3200" dirty="0" err="1" smtClean="0"/>
              <a:t>Mudhalvan</a:t>
            </a:r>
            <a:r>
              <a:rPr lang="en-IN" sz="3200" dirty="0" smtClean="0"/>
              <a:t> Dashboard taking Employee Dataset</a:t>
            </a:r>
          </a:p>
          <a:p>
            <a:r>
              <a:rPr lang="en-IN" sz="3200" dirty="0"/>
              <a:t> </a:t>
            </a:r>
            <a:r>
              <a:rPr lang="en-IN" sz="3200" dirty="0" smtClean="0"/>
              <a:t>                      9 Features</a:t>
            </a:r>
          </a:p>
          <a:p>
            <a:r>
              <a:rPr lang="en-IN" sz="3200" dirty="0"/>
              <a:t> </a:t>
            </a:r>
            <a:r>
              <a:rPr lang="en-IN" sz="3200" dirty="0" smtClean="0"/>
              <a:t>                      4 Features</a:t>
            </a:r>
          </a:p>
          <a:p>
            <a:r>
              <a:rPr lang="en-IN" sz="3200" dirty="0"/>
              <a:t> </a:t>
            </a:r>
            <a:r>
              <a:rPr lang="en-IN" sz="3200" dirty="0" smtClean="0"/>
              <a:t>                      Gender – Male, Female</a:t>
            </a:r>
          </a:p>
          <a:p>
            <a:r>
              <a:rPr lang="en-IN" sz="3200" dirty="0"/>
              <a:t> </a:t>
            </a:r>
            <a:r>
              <a:rPr lang="en-IN" sz="3200" dirty="0" smtClean="0"/>
              <a:t>                      Salary – Number</a:t>
            </a:r>
          </a:p>
          <a:p>
            <a:r>
              <a:rPr lang="en-IN" sz="3200" dirty="0"/>
              <a:t> </a:t>
            </a:r>
            <a:r>
              <a:rPr lang="en-IN" sz="3200" dirty="0" smtClean="0"/>
              <a:t>                      Employee Type – Text</a:t>
            </a:r>
          </a:p>
          <a:p>
            <a:r>
              <a:rPr lang="en-IN" sz="3200" dirty="0"/>
              <a:t> </a:t>
            </a:r>
            <a:r>
              <a:rPr lang="en-IN" sz="3200" dirty="0" smtClean="0"/>
              <a:t>                      Department – Text</a:t>
            </a:r>
          </a:p>
          <a:p>
            <a:r>
              <a:rPr lang="en-IN" sz="2000" dirty="0"/>
              <a:t> </a:t>
            </a:r>
            <a:r>
              <a:rPr lang="en-IN" sz="2000" dirty="0" smtClean="0"/>
              <a:t>                         </a:t>
            </a:r>
            <a:endParaRPr lang="en-IN" sz="2000"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362200" y="1371600"/>
            <a:ext cx="9794651" cy="4062651"/>
          </a:xfrm>
        </p:spPr>
        <p:txBody>
          <a:bodyPr/>
          <a:lstStyle/>
          <a:p>
            <a:r>
              <a:rPr lang="en-US" sz="4400" dirty="0"/>
              <a:t>Drag the Year column in the row field, and </a:t>
            </a:r>
            <a:r>
              <a:rPr lang="en-US" sz="4400" dirty="0" err="1"/>
              <a:t>Performace</a:t>
            </a:r>
            <a:r>
              <a:rPr lang="en-US" sz="4400" dirty="0"/>
              <a:t> Score in the values field. Select the pivot table, Insert a Column Chart, and then Select any cell of the pivot table after that go to the Analyze tab in the ribbon and then Insert </a:t>
            </a:r>
            <a:r>
              <a:rPr lang="en-US" sz="4400" dirty="0" smtClean="0"/>
              <a:t>slicer.</a:t>
            </a:r>
            <a:endParaRPr lang="en-IN" sz="440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278</TotalTime>
  <Words>396</Words>
  <Application>Microsoft Office PowerPoint</Application>
  <PresentationFormat>Custom</PresentationFormat>
  <Paragraphs>66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21</cp:revision>
  <dcterms:created xsi:type="dcterms:W3CDTF">2024-03-29T15:07:22Z</dcterms:created>
  <dcterms:modified xsi:type="dcterms:W3CDTF">2024-08-27T06:57:35Z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