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72" r:id="rId6"/>
    <p:sldId id="273" r:id="rId7"/>
    <p:sldId id="274" r:id="rId8"/>
    <p:sldId id="275" r:id="rId9"/>
    <p:sldId id="264" r:id="rId10"/>
    <p:sldId id="268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2416"/>
  </p:normalViewPr>
  <p:slideViewPr>
    <p:cSldViewPr snapToGrid="0" snapToObjects="1">
      <p:cViewPr varScale="1"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4000" dirty="0"/>
            <a:t>Uczeń</a:t>
          </a:r>
          <a:endParaRPr lang="pl-PL" sz="3400" dirty="0"/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4000" dirty="0"/>
            <a:t>Dyrektor</a:t>
          </a:r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4000" dirty="0"/>
            <a:t>Prezydent</a:t>
          </a:r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28698" custLinFactNeighborY="-128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dyrektor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33225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76203" custLinFactNeighborX="34658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woźny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55869" custLinFactNeighborX="22125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dyrektor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1800" dirty="0"/>
            <a:t>Andrzej - prezydent</a:t>
          </a:r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33225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76203" custLinFactNeighborX="34658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73619" custLinFactNeighborX="33494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woźny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2000" dirty="0"/>
            <a:t>Andrzej - radny</a:t>
          </a:r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55869" custLinFactNeighborX="22125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835825" y="714647"/>
          <a:ext cx="4917359" cy="4917359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2075305" y="1954127"/>
          <a:ext cx="2438400" cy="2438400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2888105" y="2766927"/>
          <a:ext cx="812800" cy="8128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6003838" y="-213339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Uczeń</a:t>
          </a:r>
          <a:endParaRPr lang="pl-PL" sz="3400" kern="1200" dirty="0"/>
        </a:p>
      </dsp:txBody>
      <dsp:txXfrm>
        <a:off x="6003838" y="-213339"/>
        <a:ext cx="2032000" cy="1185333"/>
      </dsp:txXfrm>
    </dsp:sp>
    <dsp:sp modelId="{E19A1401-D1F8-46B9-8AEF-28DE6C09CD5C}">
      <dsp:nvSpPr>
        <dsp:cNvPr id="0" name=""/>
        <dsp:cNvSpPr/>
      </dsp:nvSpPr>
      <dsp:spPr>
        <a:xfrm>
          <a:off x="5495838" y="379327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997494" y="677015"/>
          <a:ext cx="2793322" cy="2199301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5934730" y="971993"/>
          <a:ext cx="261876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Dyrektor</a:t>
          </a:r>
          <a:endParaRPr lang="pl-PL" sz="3400" kern="1200" dirty="0"/>
        </a:p>
      </dsp:txBody>
      <dsp:txXfrm>
        <a:off x="5934730" y="971993"/>
        <a:ext cx="2618760" cy="1185333"/>
      </dsp:txXfrm>
    </dsp:sp>
    <dsp:sp modelId="{4F922B4E-84D3-4DDB-BDE1-19C8EB9D8B05}">
      <dsp:nvSpPr>
        <dsp:cNvPr id="0" name=""/>
        <dsp:cNvSpPr/>
      </dsp:nvSpPr>
      <dsp:spPr>
        <a:xfrm>
          <a:off x="5495838" y="1564660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3597069" y="1843857"/>
          <a:ext cx="2176678" cy="1616794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5934710" y="2157327"/>
          <a:ext cx="2877637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Prezydent</a:t>
          </a:r>
          <a:endParaRPr lang="pl-PL" sz="3400" kern="1200" dirty="0"/>
        </a:p>
      </dsp:txBody>
      <dsp:txXfrm>
        <a:off x="5934710" y="2157327"/>
        <a:ext cx="2877637" cy="1185333"/>
      </dsp:txXfrm>
    </dsp:sp>
    <dsp:sp modelId="{E5D21801-60B7-49D1-9429-66B3BBC2117F}">
      <dsp:nvSpPr>
        <dsp:cNvPr id="0" name=""/>
        <dsp:cNvSpPr/>
      </dsp:nvSpPr>
      <dsp:spPr>
        <a:xfrm>
          <a:off x="5495838" y="2749993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4197390" y="3009751"/>
          <a:ext cx="1555157" cy="1034288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40837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25406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9894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04308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04308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90544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9136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8355" y="615255"/>
          <a:ext cx="165762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8355" y="615255"/>
        <a:ext cx="1657629" cy="750295"/>
      </dsp:txXfrm>
    </dsp:sp>
    <dsp:sp modelId="{4F922B4E-84D3-4DDB-BDE1-19C8EB9D8B05}">
      <dsp:nvSpPr>
        <dsp:cNvPr id="0" name=""/>
        <dsp:cNvSpPr/>
      </dsp:nvSpPr>
      <dsp:spPr>
        <a:xfrm>
          <a:off x="3590544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8657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8342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8342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90544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8649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83108" y="615255"/>
          <a:ext cx="165762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108" y="615255"/>
        <a:ext cx="165762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34258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18827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3315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55956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55956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83965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2557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1230" y="615255"/>
          <a:ext cx="226635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dyrektor</a:t>
          </a:r>
        </a:p>
      </dsp:txBody>
      <dsp:txXfrm>
        <a:off x="3861230" y="615255"/>
        <a:ext cx="2266359" cy="750295"/>
      </dsp:txXfrm>
    </dsp:sp>
    <dsp:sp modelId="{4F922B4E-84D3-4DDB-BDE1-19C8EB9D8B05}">
      <dsp:nvSpPr>
        <dsp:cNvPr id="0" name=""/>
        <dsp:cNvSpPr/>
      </dsp:nvSpPr>
      <dsp:spPr>
        <a:xfrm>
          <a:off x="3583965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2078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1763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1763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83965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2070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52129" y="615255"/>
          <a:ext cx="200481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woźny</a:t>
          </a:r>
        </a:p>
      </dsp:txBody>
      <dsp:txXfrm>
        <a:off x="3752129" y="615255"/>
        <a:ext cx="200481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34258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18827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3315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55956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55956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83965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2557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1230" y="615255"/>
          <a:ext cx="226635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dyrektor</a:t>
          </a:r>
        </a:p>
      </dsp:txBody>
      <dsp:txXfrm>
        <a:off x="3861230" y="615255"/>
        <a:ext cx="2266359" cy="750295"/>
      </dsp:txXfrm>
    </dsp:sp>
    <dsp:sp modelId="{4F922B4E-84D3-4DDB-BDE1-19C8EB9D8B05}">
      <dsp:nvSpPr>
        <dsp:cNvPr id="0" name=""/>
        <dsp:cNvSpPr/>
      </dsp:nvSpPr>
      <dsp:spPr>
        <a:xfrm>
          <a:off x="3583965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2078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2876" y="1365550"/>
          <a:ext cx="223312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Andrzej - prezydent</a:t>
          </a:r>
        </a:p>
      </dsp:txBody>
      <dsp:txXfrm>
        <a:off x="3862876" y="1365550"/>
        <a:ext cx="2233123" cy="750295"/>
      </dsp:txXfrm>
    </dsp:sp>
    <dsp:sp modelId="{E5D21801-60B7-49D1-9429-66B3BBC2117F}">
      <dsp:nvSpPr>
        <dsp:cNvPr id="0" name=""/>
        <dsp:cNvSpPr/>
      </dsp:nvSpPr>
      <dsp:spPr>
        <a:xfrm>
          <a:off x="3583965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2070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52129" y="615255"/>
          <a:ext cx="200481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woźny</a:t>
          </a:r>
        </a:p>
      </dsp:txBody>
      <dsp:txXfrm>
        <a:off x="3752129" y="615255"/>
        <a:ext cx="200481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radny</a:t>
          </a:r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5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7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School_icons" TargetMode="External"/><Relationship Id="rId2" Type="http://schemas.openxmlformats.org/officeDocument/2006/relationships/hyperlink" Target="https://commons.wikimedia.org/wiki/File:Classroom_icon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panorama-new-york-united-states-94049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Globalność i lokalność zmiennych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147986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525417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77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1024841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677811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06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3035496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921194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60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2"/>
            <a:ext cx="597366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funkcja f1():</a:t>
            </a:r>
          </a:p>
          <a:p>
            <a:pPr marL="0" indent="0">
              <a:buNone/>
            </a:pPr>
            <a:r>
              <a:rPr lang="pl-PL" sz="2000" dirty="0"/>
              <a:t>	zmienna x = 5 </a:t>
            </a:r>
            <a:r>
              <a:rPr lang="pl-PL" sz="2000" dirty="0">
                <a:solidFill>
                  <a:schemeClr val="accent1"/>
                </a:solidFill>
              </a:rPr>
              <a:t>– utworzenie zmiennej lokalnej x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wypisz x </a:t>
            </a:r>
            <a:r>
              <a:rPr lang="pl-PL" sz="2000" dirty="0">
                <a:solidFill>
                  <a:schemeClr val="accent1"/>
                </a:solidFill>
              </a:rPr>
              <a:t>– program wypisze 5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3B633EA-E9F7-4DE3-9F38-33967AE8CFA3}"/>
              </a:ext>
            </a:extLst>
          </p:cNvPr>
          <p:cNvSpPr txBox="1">
            <a:spLocks/>
          </p:cNvSpPr>
          <p:nvPr/>
        </p:nvSpPr>
        <p:spPr>
          <a:xfrm>
            <a:off x="838199" y="3706813"/>
            <a:ext cx="615821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funkcja f2():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	zmienna x = 10 </a:t>
            </a:r>
            <a:r>
              <a:rPr lang="pl-PL" sz="2000" dirty="0">
                <a:solidFill>
                  <a:schemeClr val="accent1"/>
                </a:solidFill>
              </a:rPr>
              <a:t>– utworzenie zmiennej lokalnej x</a:t>
            </a:r>
            <a:endParaRPr lang="pl-P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	wypisz x </a:t>
            </a:r>
            <a:r>
              <a:rPr lang="pl-PL" sz="2000" dirty="0">
                <a:solidFill>
                  <a:schemeClr val="accent1"/>
                </a:solidFill>
              </a:rPr>
              <a:t>– program wypisze 10</a:t>
            </a:r>
          </a:p>
        </p:txBody>
      </p:sp>
    </p:spTree>
    <p:extLst>
      <p:ext uri="{BB962C8B-B14F-4D97-AF65-F5344CB8AC3E}">
        <p14:creationId xmlns:p14="http://schemas.microsoft.com/office/powerpoint/2010/main" val="338116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BD9D-FBCA-46A2-B8C0-45EE84A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7B09F6-9015-4D07-B433-191E59D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hlinkClick r:id="rId2"/>
              </a:rPr>
              <a:t>https</a:t>
            </a:r>
            <a:r>
              <a:rPr lang="pl-PL" dirty="0">
                <a:hlinkClick r:id="rId2"/>
              </a:rPr>
              <a:t>://commons.wikimedia.org/wiki/File:Classroom_icon.svg</a:t>
            </a:r>
            <a:endParaRPr lang="pl-PL" dirty="0"/>
          </a:p>
          <a:p>
            <a:r>
              <a:rPr lang="pl-PL" dirty="0">
                <a:hlinkClick r:id="rId3"/>
              </a:rPr>
              <a:t>https://commons.wikimedia.org/wiki/Category:School_icons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https://pixabay.com/en/panorama-new-york-united-states-940490/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743FC-6B3A-804B-826B-3D63F0E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88F76-07A6-B144-92D6-4CA1C44B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klasy przychodzi nauczyciel i pyta o </a:t>
            </a:r>
            <a:r>
              <a:rPr lang="pl-PL" b="1" dirty="0"/>
              <a:t>Andrzeja</a:t>
            </a:r>
            <a:r>
              <a:rPr lang="pl-PL" dirty="0"/>
              <a:t> – wiadomo, że chodzi o Andrzeja Kowalskiego, ucznia klasy IE</a:t>
            </a:r>
          </a:p>
          <a:p>
            <a:r>
              <a:rPr lang="pl-PL" dirty="0"/>
              <a:t>Do sekretariatu przychodzi osoba i pyta o </a:t>
            </a:r>
            <a:r>
              <a:rPr lang="pl-PL" b="1" dirty="0"/>
              <a:t>Andrzeja</a:t>
            </a:r>
            <a:r>
              <a:rPr lang="pl-PL" dirty="0"/>
              <a:t> – ma na myśli dyrektora szkoły, Andrzeja Rurykowicza</a:t>
            </a:r>
          </a:p>
          <a:p>
            <a:r>
              <a:rPr lang="pl-PL" dirty="0"/>
              <a:t>Do urzędu miasta przychodzi petent i pyta o </a:t>
            </a:r>
            <a:r>
              <a:rPr lang="pl-PL" b="1" dirty="0"/>
              <a:t>Andrzeja</a:t>
            </a:r>
            <a:r>
              <a:rPr lang="pl-PL" dirty="0"/>
              <a:t> – chodzi mu o prezydenta miasta, Andrzeja Arpada</a:t>
            </a:r>
          </a:p>
          <a:p>
            <a:r>
              <a:rPr lang="pl-PL" dirty="0"/>
              <a:t>W każdej z tych sytuacji </a:t>
            </a:r>
            <a:r>
              <a:rPr lang="pl-PL" dirty="0">
                <a:solidFill>
                  <a:srgbClr val="FF0000"/>
                </a:solidFill>
              </a:rPr>
              <a:t>odczytanie</a:t>
            </a:r>
            <a:r>
              <a:rPr lang="pl-PL" dirty="0"/>
              <a:t>, kto kryje się pod imieniem </a:t>
            </a:r>
            <a:r>
              <a:rPr lang="pl-PL" b="1" dirty="0"/>
              <a:t>Andrzej</a:t>
            </a:r>
            <a:r>
              <a:rPr lang="pl-PL" dirty="0"/>
              <a:t> zależy od miejsca, w którym się znajdujemy</a:t>
            </a:r>
          </a:p>
        </p:txBody>
      </p:sp>
    </p:spTree>
    <p:extLst>
      <p:ext uri="{BB962C8B-B14F-4D97-AF65-F5344CB8AC3E}">
        <p14:creationId xmlns:p14="http://schemas.microsoft.com/office/powerpoint/2010/main" val="17333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ED00FF-B86B-425E-82A9-7ED59B5DA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636241"/>
              </p:ext>
            </p:extLst>
          </p:nvPr>
        </p:nvGraphicFramePr>
        <p:xfrm>
          <a:off x="1448758" y="697460"/>
          <a:ext cx="92944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 descr="Obraz zawierający tekst, znak&#10;&#10;Opis wygenerowany przy wysokim poziomie pewności">
            <a:extLst>
              <a:ext uri="{FF2B5EF4-FFF2-40B4-BE49-F238E27FC236}">
                <a16:creationId xmlns:a16="http://schemas.microsoft.com/office/drawing/2014/main" id="{190FEC0B-3EBA-493F-B215-68D613439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51051" y="3604225"/>
            <a:ext cx="553708" cy="55370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6E9D325-8C9E-4248-BECA-9E604544B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58335" y="4242163"/>
            <a:ext cx="739140" cy="739140"/>
          </a:xfrm>
          <a:prstGeom prst="rect">
            <a:avLst/>
          </a:prstGeom>
        </p:spPr>
      </p:pic>
      <p:pic>
        <p:nvPicPr>
          <p:cNvPr id="16" name="Obraz 15" descr="Obraz zawierający niebo, zewnętrzne&#10;&#10;Opis wygenerowany przy wysokim poziomie pewności">
            <a:extLst>
              <a:ext uri="{FF2B5EF4-FFF2-40B4-BE49-F238E27FC236}">
                <a16:creationId xmlns:a16="http://schemas.microsoft.com/office/drawing/2014/main" id="{823C9FEB-1172-44FE-8A3D-2868D5C233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425" y="4523150"/>
            <a:ext cx="3108960" cy="12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988B55-0245-E944-9815-4934D71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6218E-90E7-4B4D-BD16-750CD030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Podobnie w programowaniu, możemy mieć kilka zmiennych o tej samej nazwie, znajdujących się w różnych blokach kodu</a:t>
            </a:r>
          </a:p>
          <a:p>
            <a:r>
              <a:rPr lang="pl-PL" dirty="0"/>
              <a:t>Odwołując się do zmiennej to, której tak naprawdę użyjemy, zależy od </a:t>
            </a:r>
            <a:r>
              <a:rPr lang="pl-PL" b="1" dirty="0"/>
              <a:t>najbliższego kontekstu</a:t>
            </a:r>
          </a:p>
          <a:p>
            <a:r>
              <a:rPr lang="pl-PL" dirty="0"/>
              <a:t>W ten sposób wyróżniamy zmienne </a:t>
            </a:r>
            <a:r>
              <a:rPr lang="pl-PL" b="1" dirty="0"/>
              <a:t>globalne</a:t>
            </a:r>
            <a:r>
              <a:rPr lang="pl-PL" dirty="0"/>
              <a:t> i </a:t>
            </a:r>
            <a:r>
              <a:rPr lang="pl-PL" b="1" dirty="0"/>
              <a:t>lokalne</a:t>
            </a:r>
          </a:p>
          <a:p>
            <a:r>
              <a:rPr lang="pl-PL" dirty="0"/>
              <a:t>Mając </a:t>
            </a:r>
            <a:r>
              <a:rPr lang="pl-PL" b="1" dirty="0"/>
              <a:t>zmienną globalną x </a:t>
            </a:r>
            <a:r>
              <a:rPr lang="pl-PL" dirty="0"/>
              <a:t>w programie i </a:t>
            </a:r>
            <a:r>
              <a:rPr lang="pl-PL" b="1" dirty="0"/>
              <a:t>zmienną lokalną x </a:t>
            </a:r>
            <a:r>
              <a:rPr lang="pl-PL" dirty="0"/>
              <a:t>w funkcji, podczas użycia niej odwołamy się do najbliższej dostępnej</a:t>
            </a:r>
          </a:p>
          <a:p>
            <a:r>
              <a:rPr lang="pl-PL" dirty="0"/>
              <a:t>Jeżeli utworzymy zmienną x w funkcji to </a:t>
            </a:r>
            <a:r>
              <a:rPr lang="pl-PL" b="1" dirty="0">
                <a:solidFill>
                  <a:srgbClr val="FF0000"/>
                </a:solidFill>
              </a:rPr>
              <a:t>nadpisze</a:t>
            </a:r>
            <a:r>
              <a:rPr lang="pl-PL" dirty="0"/>
              <a:t> ona zmienną globalną, ale tylko w kontekście tej funkcji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76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x = 5</a:t>
            </a:r>
          </a:p>
          <a:p>
            <a:pPr marL="0" indent="0">
              <a:buNone/>
            </a:pPr>
            <a:r>
              <a:rPr lang="pl-PL" dirty="0"/>
              <a:t>	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wywołaj f()</a:t>
            </a: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  <a:r>
              <a:rPr lang="pl-PL" dirty="0">
                <a:solidFill>
                  <a:schemeClr val="accent1"/>
                </a:solidFill>
              </a:rPr>
              <a:t> – utworzenie zmiennej globalnej x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x = 5 </a:t>
            </a:r>
            <a:r>
              <a:rPr lang="pl-PL" dirty="0">
                <a:solidFill>
                  <a:schemeClr val="accent1"/>
                </a:solidFill>
              </a:rPr>
              <a:t>– utworzenie zmiennej lokalnej x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wypisz x </a:t>
            </a:r>
            <a:r>
              <a:rPr lang="pl-PL" dirty="0">
                <a:solidFill>
                  <a:schemeClr val="accent1"/>
                </a:solidFill>
              </a:rPr>
              <a:t>– program wypisze 5</a:t>
            </a: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wypisz x </a:t>
            </a:r>
            <a:r>
              <a:rPr lang="pl-PL" dirty="0">
                <a:solidFill>
                  <a:schemeClr val="accent1"/>
                </a:solidFill>
              </a:rPr>
              <a:t>– program wypisze 10</a:t>
            </a:r>
          </a:p>
          <a:p>
            <a:pPr marL="0" indent="0">
              <a:buNone/>
            </a:pPr>
            <a:r>
              <a:rPr lang="pl-PL" dirty="0"/>
              <a:t>wywołaj f() </a:t>
            </a:r>
            <a:r>
              <a:rPr lang="pl-PL" dirty="0">
                <a:solidFill>
                  <a:schemeClr val="accent1"/>
                </a:solidFill>
              </a:rPr>
              <a:t>– program wypisze 5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wypisz x </a:t>
            </a:r>
            <a:r>
              <a:rPr lang="pl-PL" dirty="0">
                <a:solidFill>
                  <a:schemeClr val="accent1"/>
                </a:solidFill>
              </a:rPr>
              <a:t>– program wypisze 10</a:t>
            </a: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x = 5</a:t>
            </a:r>
          </a:p>
          <a:p>
            <a:pPr marL="0" indent="0">
              <a:buNone/>
            </a:pPr>
            <a:r>
              <a:rPr lang="pl-PL" dirty="0"/>
              <a:t>	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wywołaj f()</a:t>
            </a: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252E8FEE-55C7-224C-9CCD-3375AB56A314}"/>
              </a:ext>
            </a:extLst>
          </p:cNvPr>
          <p:cNvSpPr/>
          <p:nvPr/>
        </p:nvSpPr>
        <p:spPr>
          <a:xfrm>
            <a:off x="6939828" y="1690688"/>
            <a:ext cx="1119883" cy="430487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FC287B2-4463-B54B-8E83-8E1B59C5DBA9}"/>
              </a:ext>
            </a:extLst>
          </p:cNvPr>
          <p:cNvSpPr/>
          <p:nvPr/>
        </p:nvSpPr>
        <p:spPr>
          <a:xfrm>
            <a:off x="8059711" y="2965960"/>
            <a:ext cx="29469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Kontekst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programu</a:t>
            </a:r>
          </a:p>
        </p:txBody>
      </p:sp>
      <p:sp>
        <p:nvSpPr>
          <p:cNvPr id="7" name="Nawias klamrowy zamykający 6">
            <a:extLst>
              <a:ext uri="{FF2B5EF4-FFF2-40B4-BE49-F238E27FC236}">
                <a16:creationId xmlns:a16="http://schemas.microsoft.com/office/drawing/2014/main" id="{2657FB27-777C-0445-9AFE-4B5F947DBB02}"/>
              </a:ext>
            </a:extLst>
          </p:cNvPr>
          <p:cNvSpPr/>
          <p:nvPr/>
        </p:nvSpPr>
        <p:spPr>
          <a:xfrm>
            <a:off x="3738081" y="3113070"/>
            <a:ext cx="1119883" cy="11404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D14F948-6FC5-6C48-9114-84D2C197DDB4}"/>
              </a:ext>
            </a:extLst>
          </p:cNvPr>
          <p:cNvSpPr/>
          <p:nvPr/>
        </p:nvSpPr>
        <p:spPr>
          <a:xfrm>
            <a:off x="4780794" y="3113070"/>
            <a:ext cx="18119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Kontekst</a:t>
            </a:r>
            <a:b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funkcji</a:t>
            </a:r>
          </a:p>
        </p:txBody>
      </p:sp>
    </p:spTree>
    <p:extLst>
      <p:ext uri="{BB962C8B-B14F-4D97-AF65-F5344CB8AC3E}">
        <p14:creationId xmlns:p14="http://schemas.microsoft.com/office/powerpoint/2010/main" val="24676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C4D3C8-DA8D-3146-B76E-BFEFABE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2AB40F-A207-2F4B-A1F5-296FC150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[Poszukiwanie zmiennej w różnych kontekstach]</a:t>
            </a:r>
          </a:p>
          <a:p>
            <a:r>
              <a:rPr lang="pl-PL" dirty="0"/>
              <a:t>[Np. zmienna x – globalna, zmienna y – lokalna wewnątrz funkcji]</a:t>
            </a:r>
          </a:p>
        </p:txBody>
      </p:sp>
    </p:spTree>
    <p:extLst>
      <p:ext uri="{BB962C8B-B14F-4D97-AF65-F5344CB8AC3E}">
        <p14:creationId xmlns:p14="http://schemas.microsoft.com/office/powerpoint/2010/main" val="76636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03DDE-517F-774D-AFFE-615E5A57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1A104-0357-8645-B51B-0A2D03CF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nazywamy globalnymi, jeżeli są zdefiniowane dla całego programu</a:t>
            </a:r>
          </a:p>
          <a:p>
            <a:r>
              <a:rPr lang="pl-PL" dirty="0"/>
              <a:t>Zmienne nazywamy lokalnymi, jeżeli są zdefiniowane w mniejszym kontekście (bloku), np. wewnątrz funkcji</a:t>
            </a:r>
          </a:p>
          <a:p>
            <a:r>
              <a:rPr lang="pl-PL" dirty="0"/>
              <a:t>Zmienne lokalne utworzone w kontekstach nie zagnieżdżonych ze sobą nawzajem, są od siebie niezależne i mogą reprezentować zupełnie inne dane</a:t>
            </a:r>
          </a:p>
        </p:txBody>
      </p:sp>
    </p:spTree>
    <p:extLst>
      <p:ext uri="{BB962C8B-B14F-4D97-AF65-F5344CB8AC3E}">
        <p14:creationId xmlns:p14="http://schemas.microsoft.com/office/powerpoint/2010/main" val="3347700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360</Words>
  <Application>Microsoft Macintosh PowerPoint</Application>
  <PresentationFormat>Panoramiczny</PresentationFormat>
  <Paragraphs>84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 Globalność i lokalność zmiennych</vt:lpstr>
      <vt:lpstr>Globalność i lokalność</vt:lpstr>
      <vt:lpstr>Prezentacja programu PowerPoint</vt:lpstr>
      <vt:lpstr>Globalność i lokalność</vt:lpstr>
      <vt:lpstr>Przykład</vt:lpstr>
      <vt:lpstr>Przykład</vt:lpstr>
      <vt:lpstr>Przykład</vt:lpstr>
      <vt:lpstr>Przykład</vt:lpstr>
      <vt:lpstr>Globalność i lokalność</vt:lpstr>
      <vt:lpstr>Przykład</vt:lpstr>
      <vt:lpstr>Przykład</vt:lpstr>
      <vt:lpstr>Przykład</vt:lpstr>
      <vt:lpstr>Przykład 2</vt:lpstr>
      <vt:lpstr>Źródła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18</cp:revision>
  <dcterms:created xsi:type="dcterms:W3CDTF">2018-06-04T18:42:26Z</dcterms:created>
  <dcterms:modified xsi:type="dcterms:W3CDTF">2018-08-23T11:09:29Z</dcterms:modified>
</cp:coreProperties>
</file>