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8" r:id="rId8"/>
    <p:sldId id="269" r:id="rId9"/>
    <p:sldId id="270" r:id="rId10"/>
    <p:sldId id="271" r:id="rId11"/>
    <p:sldId id="267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2416"/>
  </p:normalViewPr>
  <p:slideViewPr>
    <p:cSldViewPr snapToGrid="0" snapToObjects="1">
      <p:cViewPr varScale="1">
        <p:scale>
          <a:sx n="114" d="100"/>
          <a:sy n="114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4000" dirty="0"/>
            <a:t>Uczeń</a:t>
          </a:r>
          <a:endParaRPr lang="pl-PL" sz="3400" dirty="0"/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4000" dirty="0"/>
            <a:t>Dyrektor</a:t>
          </a:r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4000" dirty="0"/>
            <a:t>Prezydent</a:t>
          </a:r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uczeń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174157" custLinFactNeighborX="28698" custLinFactNeighborY="-128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chomik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200668" custLinFactNeighborX="43196" custLinFactNeighborY="-92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uczeń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dyrektor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174157" custLinFactNeighborX="33225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76203" custLinFactNeighborX="34658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chomik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woźny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200668" custLinFactNeighborX="43196" custLinFactNeighborY="-92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55869" custLinFactNeighborX="22125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uczeń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dyrektor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1800" dirty="0"/>
            <a:t>Andrzej - prezydent</a:t>
          </a:r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174157" custLinFactNeighborX="33225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76203" custLinFactNeighborX="34658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73619" custLinFactNeighborX="33494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chomik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woźny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2000" dirty="0"/>
            <a:t>Andrzej - radny</a:t>
          </a:r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200668" custLinFactNeighborX="43196" custLinFactNeighborY="-92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55869" custLinFactNeighborX="22125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835825" y="714647"/>
          <a:ext cx="4917359" cy="4917359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2075305" y="1954127"/>
          <a:ext cx="2438400" cy="2438400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2888105" y="2766927"/>
          <a:ext cx="812800" cy="8128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6003838" y="-213339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Uczeń</a:t>
          </a:r>
          <a:endParaRPr lang="pl-PL" sz="3400" kern="1200" dirty="0"/>
        </a:p>
      </dsp:txBody>
      <dsp:txXfrm>
        <a:off x="6003838" y="-213339"/>
        <a:ext cx="2032000" cy="1185333"/>
      </dsp:txXfrm>
    </dsp:sp>
    <dsp:sp modelId="{E19A1401-D1F8-46B9-8AEF-28DE6C09CD5C}">
      <dsp:nvSpPr>
        <dsp:cNvPr id="0" name=""/>
        <dsp:cNvSpPr/>
      </dsp:nvSpPr>
      <dsp:spPr>
        <a:xfrm>
          <a:off x="5495838" y="379327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997494" y="677015"/>
          <a:ext cx="2793322" cy="2199301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5934730" y="971993"/>
          <a:ext cx="261876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Dyrektor</a:t>
          </a:r>
          <a:endParaRPr lang="pl-PL" sz="3400" kern="1200" dirty="0"/>
        </a:p>
      </dsp:txBody>
      <dsp:txXfrm>
        <a:off x="5934730" y="971993"/>
        <a:ext cx="2618760" cy="1185333"/>
      </dsp:txXfrm>
    </dsp:sp>
    <dsp:sp modelId="{4F922B4E-84D3-4DDB-BDE1-19C8EB9D8B05}">
      <dsp:nvSpPr>
        <dsp:cNvPr id="0" name=""/>
        <dsp:cNvSpPr/>
      </dsp:nvSpPr>
      <dsp:spPr>
        <a:xfrm>
          <a:off x="5495838" y="1564660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3597069" y="1843857"/>
          <a:ext cx="2176678" cy="1616794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5934710" y="2157327"/>
          <a:ext cx="2877637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Prezydent</a:t>
          </a:r>
          <a:endParaRPr lang="pl-PL" sz="3400" kern="1200" dirty="0"/>
        </a:p>
      </dsp:txBody>
      <dsp:txXfrm>
        <a:off x="5934710" y="2157327"/>
        <a:ext cx="2877637" cy="1185333"/>
      </dsp:txXfrm>
    </dsp:sp>
    <dsp:sp modelId="{E5D21801-60B7-49D1-9429-66B3BBC2117F}">
      <dsp:nvSpPr>
        <dsp:cNvPr id="0" name=""/>
        <dsp:cNvSpPr/>
      </dsp:nvSpPr>
      <dsp:spPr>
        <a:xfrm>
          <a:off x="5495838" y="2749993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4197390" y="3009751"/>
          <a:ext cx="1555157" cy="1034288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640837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425406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939894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804308" y="-135040"/>
          <a:ext cx="224004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uczeń</a:t>
          </a:r>
        </a:p>
      </dsp:txBody>
      <dsp:txXfrm>
        <a:off x="3804308" y="-135040"/>
        <a:ext cx="2240043" cy="750295"/>
      </dsp:txXfrm>
    </dsp:sp>
    <dsp:sp modelId="{E19A1401-D1F8-46B9-8AEF-28DE6C09CD5C}">
      <dsp:nvSpPr>
        <dsp:cNvPr id="0" name=""/>
        <dsp:cNvSpPr/>
      </dsp:nvSpPr>
      <dsp:spPr>
        <a:xfrm>
          <a:off x="3590544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009136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868355" y="615255"/>
          <a:ext cx="165762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868355" y="615255"/>
        <a:ext cx="1657629" cy="750295"/>
      </dsp:txXfrm>
    </dsp:sp>
    <dsp:sp modelId="{4F922B4E-84D3-4DDB-BDE1-19C8EB9D8B05}">
      <dsp:nvSpPr>
        <dsp:cNvPr id="0" name=""/>
        <dsp:cNvSpPr/>
      </dsp:nvSpPr>
      <dsp:spPr>
        <a:xfrm>
          <a:off x="3590544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88657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868342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868342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90544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768649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555590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340159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854647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735036" y="-135040"/>
          <a:ext cx="258103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chomik</a:t>
          </a:r>
        </a:p>
      </dsp:txBody>
      <dsp:txXfrm>
        <a:off x="3735036" y="-135040"/>
        <a:ext cx="2581033" cy="750295"/>
      </dsp:txXfrm>
    </dsp:sp>
    <dsp:sp modelId="{E19A1401-D1F8-46B9-8AEF-28DE6C09CD5C}">
      <dsp:nvSpPr>
        <dsp:cNvPr id="0" name=""/>
        <dsp:cNvSpPr/>
      </dsp:nvSpPr>
      <dsp:spPr>
        <a:xfrm>
          <a:off x="3505297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1923889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783108" y="615255"/>
          <a:ext cx="165762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783108" y="615255"/>
        <a:ext cx="1657629" cy="750295"/>
      </dsp:txXfrm>
    </dsp:sp>
    <dsp:sp modelId="{4F922B4E-84D3-4DDB-BDE1-19C8EB9D8B05}">
      <dsp:nvSpPr>
        <dsp:cNvPr id="0" name=""/>
        <dsp:cNvSpPr/>
      </dsp:nvSpPr>
      <dsp:spPr>
        <a:xfrm>
          <a:off x="3505297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03409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783095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783095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05297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683402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634258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418827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933315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855956" y="-135040"/>
          <a:ext cx="224004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uczeń</a:t>
          </a:r>
        </a:p>
      </dsp:txBody>
      <dsp:txXfrm>
        <a:off x="3855956" y="-135040"/>
        <a:ext cx="2240043" cy="750295"/>
      </dsp:txXfrm>
    </dsp:sp>
    <dsp:sp modelId="{E19A1401-D1F8-46B9-8AEF-28DE6C09CD5C}">
      <dsp:nvSpPr>
        <dsp:cNvPr id="0" name=""/>
        <dsp:cNvSpPr/>
      </dsp:nvSpPr>
      <dsp:spPr>
        <a:xfrm>
          <a:off x="3583965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002557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861230" y="615255"/>
          <a:ext cx="226635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dyrektor</a:t>
          </a:r>
        </a:p>
      </dsp:txBody>
      <dsp:txXfrm>
        <a:off x="3861230" y="615255"/>
        <a:ext cx="2266359" cy="750295"/>
      </dsp:txXfrm>
    </dsp:sp>
    <dsp:sp modelId="{4F922B4E-84D3-4DDB-BDE1-19C8EB9D8B05}">
      <dsp:nvSpPr>
        <dsp:cNvPr id="0" name=""/>
        <dsp:cNvSpPr/>
      </dsp:nvSpPr>
      <dsp:spPr>
        <a:xfrm>
          <a:off x="3583965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82078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861763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861763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83965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762070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555590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340159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854647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735036" y="-135040"/>
          <a:ext cx="258103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chomik</a:t>
          </a:r>
        </a:p>
      </dsp:txBody>
      <dsp:txXfrm>
        <a:off x="3735036" y="-135040"/>
        <a:ext cx="2581033" cy="750295"/>
      </dsp:txXfrm>
    </dsp:sp>
    <dsp:sp modelId="{E19A1401-D1F8-46B9-8AEF-28DE6C09CD5C}">
      <dsp:nvSpPr>
        <dsp:cNvPr id="0" name=""/>
        <dsp:cNvSpPr/>
      </dsp:nvSpPr>
      <dsp:spPr>
        <a:xfrm>
          <a:off x="3505297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1923889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752129" y="615255"/>
          <a:ext cx="200481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woźny</a:t>
          </a:r>
        </a:p>
      </dsp:txBody>
      <dsp:txXfrm>
        <a:off x="3752129" y="615255"/>
        <a:ext cx="2004819" cy="750295"/>
      </dsp:txXfrm>
    </dsp:sp>
    <dsp:sp modelId="{4F922B4E-84D3-4DDB-BDE1-19C8EB9D8B05}">
      <dsp:nvSpPr>
        <dsp:cNvPr id="0" name=""/>
        <dsp:cNvSpPr/>
      </dsp:nvSpPr>
      <dsp:spPr>
        <a:xfrm>
          <a:off x="3505297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03409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783095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783095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05297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683402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634258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418827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933315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855956" y="-135040"/>
          <a:ext cx="224004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uczeń</a:t>
          </a:r>
        </a:p>
      </dsp:txBody>
      <dsp:txXfrm>
        <a:off x="3855956" y="-135040"/>
        <a:ext cx="2240043" cy="750295"/>
      </dsp:txXfrm>
    </dsp:sp>
    <dsp:sp modelId="{E19A1401-D1F8-46B9-8AEF-28DE6C09CD5C}">
      <dsp:nvSpPr>
        <dsp:cNvPr id="0" name=""/>
        <dsp:cNvSpPr/>
      </dsp:nvSpPr>
      <dsp:spPr>
        <a:xfrm>
          <a:off x="3583965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002557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861230" y="615255"/>
          <a:ext cx="226635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dyrektor</a:t>
          </a:r>
        </a:p>
      </dsp:txBody>
      <dsp:txXfrm>
        <a:off x="3861230" y="615255"/>
        <a:ext cx="2266359" cy="750295"/>
      </dsp:txXfrm>
    </dsp:sp>
    <dsp:sp modelId="{4F922B4E-84D3-4DDB-BDE1-19C8EB9D8B05}">
      <dsp:nvSpPr>
        <dsp:cNvPr id="0" name=""/>
        <dsp:cNvSpPr/>
      </dsp:nvSpPr>
      <dsp:spPr>
        <a:xfrm>
          <a:off x="3583965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82078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862876" y="1365550"/>
          <a:ext cx="223312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Andrzej - prezydent</a:t>
          </a:r>
        </a:p>
      </dsp:txBody>
      <dsp:txXfrm>
        <a:off x="3862876" y="1365550"/>
        <a:ext cx="2233123" cy="750295"/>
      </dsp:txXfrm>
    </dsp:sp>
    <dsp:sp modelId="{E5D21801-60B7-49D1-9429-66B3BBC2117F}">
      <dsp:nvSpPr>
        <dsp:cNvPr id="0" name=""/>
        <dsp:cNvSpPr/>
      </dsp:nvSpPr>
      <dsp:spPr>
        <a:xfrm>
          <a:off x="3583965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762070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555590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340159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854647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735036" y="-135040"/>
          <a:ext cx="258103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chomik</a:t>
          </a:r>
        </a:p>
      </dsp:txBody>
      <dsp:txXfrm>
        <a:off x="3735036" y="-135040"/>
        <a:ext cx="2581033" cy="750295"/>
      </dsp:txXfrm>
    </dsp:sp>
    <dsp:sp modelId="{E19A1401-D1F8-46B9-8AEF-28DE6C09CD5C}">
      <dsp:nvSpPr>
        <dsp:cNvPr id="0" name=""/>
        <dsp:cNvSpPr/>
      </dsp:nvSpPr>
      <dsp:spPr>
        <a:xfrm>
          <a:off x="3505297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1923889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752129" y="615255"/>
          <a:ext cx="200481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woźny</a:t>
          </a:r>
        </a:p>
      </dsp:txBody>
      <dsp:txXfrm>
        <a:off x="3752129" y="615255"/>
        <a:ext cx="2004819" cy="750295"/>
      </dsp:txXfrm>
    </dsp:sp>
    <dsp:sp modelId="{4F922B4E-84D3-4DDB-BDE1-19C8EB9D8B05}">
      <dsp:nvSpPr>
        <dsp:cNvPr id="0" name=""/>
        <dsp:cNvSpPr/>
      </dsp:nvSpPr>
      <dsp:spPr>
        <a:xfrm>
          <a:off x="3505297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03409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783095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radny</a:t>
          </a:r>
        </a:p>
      </dsp:txBody>
      <dsp:txXfrm>
        <a:off x="3783095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05297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683402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5090D-CF45-3641-A3E7-97155F9B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77EED4-E24C-D545-A354-BE4F012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637B18-DC4C-6C4E-8270-2A738CF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3E3F7-6820-9E42-A9CB-E423C2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E8FB1-F454-0747-9740-4E89603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FFBA7-ABEB-AF42-B49E-954E39B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ADC0E8-FD0C-D24D-A6C1-78C34328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9CD924-19C6-D84D-AA91-DDC102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255A6-7A0E-A240-A904-C5A40E4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ABA8-998A-A14C-A09B-EFD15D1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EB98F14-D31C-134E-8FE6-DD677D82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F7CE1A-C4CA-8844-8727-1B64491A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221E9-444B-314D-AAA3-AF0CBF5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57955-DEEA-0648-AF10-B57B2F51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4B92A0-8CD6-D748-B7CD-45DB1C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D149C-41D3-C04D-97C0-D234075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3F64D-C1BD-2D41-B84A-CC91E5C8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62F6D-D9F9-844D-B05A-634B75B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3CA00-8E79-E44C-8701-7BAE190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D00CB3-870A-4848-89CE-0E6FD1A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2E723-4DD1-724F-A9BC-38DE2F2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7BEF62-36D5-2347-8C41-FAC71528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78B5D-EFC4-B343-B081-C99EC756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43CDE5-BB8A-7E48-AC14-F419279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5AB190-5775-F44E-A838-5E0211C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99FA-8B59-5C4C-BD59-CE888838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5E83E-08F6-874D-A8A6-806D21A5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6EA18-A787-4542-9720-200B69B8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618D23-1DD6-B34D-8FD1-9D46D79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10873-F946-0D4E-9F24-7D84D7AD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ADE6E3-3AF5-AE4F-86CE-3E83F22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E0EE2-CA58-5F40-B6EA-A91979A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5CB081-5337-B042-8DCF-732C16DF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DD4B76-3057-3041-876C-6835B47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0959E5-9541-9B48-9A4D-7AC93C9D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069B8-C2BD-CD47-83D0-EB42C17A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ABB30B-CEED-F94C-A969-0A273967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D31090-EA42-F34F-8AF5-5BEE26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566617-860A-544F-98F9-22571794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F1098-7E40-064C-8B52-2AA6AFB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D59547-D304-4941-B610-E65EED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94EBE3-3279-194F-B250-78D38BB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146D3E-7E49-E744-8E51-C0551D3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34FAC2-99D8-C049-BE10-53BEDC1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BEEB6-0BC7-6043-9B01-01EF92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CEBD8D-B32C-AC4D-8B8B-BCDEAC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0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3D2E8-6087-2E47-B2E1-753DCF63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C40F2-A069-3144-A8E1-2584EA2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D6E7DE-8B03-0642-82C1-7F7AC098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B58CED-7963-2F43-AD88-AE173322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420-753E-FC4E-A4F4-7A3E30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5BC213-DA92-AB47-94D8-988FCF4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9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BBBA1-9E43-0948-842D-9511D114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B1E805-90F8-104C-9F55-B4A8DED7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A19D17-FAC6-0B46-AC82-3772C73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8990C-F558-4B4D-885E-DE482D6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948ECD-830E-2D4D-9194-EA2AA12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7824C3-C196-2D41-8E4C-8A5CE0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5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37A46B-F279-8349-96F6-3F971D39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BCA1-AED5-0A44-8244-97132A9E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8C3614-9906-E24E-A370-953BE1CB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1D95-A4D9-8143-B5F6-E64779D4B9CD}" type="datetimeFigureOut">
              <a:rPr lang="pl-PL" smtClean="0"/>
              <a:t>23.08.2018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365FC0-9968-6E4F-9BB3-DACD08D58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0AC289-1587-BC42-94A0-CB0966B2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School_icons" TargetMode="External"/><Relationship Id="rId2" Type="http://schemas.openxmlformats.org/officeDocument/2006/relationships/hyperlink" Target="https://commons.wikimedia.org/wiki/File:Classroom_icon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panorama-new-york-united-states-94049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5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7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png"/><Relationship Id="rId1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53974-9054-454F-83CC-29958D08E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/>
              <a:t>Globalność i lokalność zmiennych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46D51-63E1-0B4A-9B30-D3F11DF51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25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82"/>
            <a:ext cx="597366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funkcja f1():</a:t>
            </a:r>
          </a:p>
          <a:p>
            <a:pPr marL="0" indent="0">
              <a:buNone/>
            </a:pPr>
            <a:r>
              <a:rPr lang="pl-PL" sz="2000" dirty="0"/>
              <a:t>	zmienna x = 5 </a:t>
            </a:r>
            <a:r>
              <a:rPr lang="pl-PL" sz="2000" dirty="0">
                <a:solidFill>
                  <a:schemeClr val="accent1"/>
                </a:solidFill>
              </a:rPr>
              <a:t>– utworzenie zmiennej lokalnej x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wypisz x </a:t>
            </a:r>
            <a:r>
              <a:rPr lang="pl-PL" sz="2000" dirty="0">
                <a:solidFill>
                  <a:schemeClr val="accent1"/>
                </a:solidFill>
              </a:rPr>
              <a:t>– program wypisze 5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3B633EA-E9F7-4DE3-9F38-33967AE8CFA3}"/>
              </a:ext>
            </a:extLst>
          </p:cNvPr>
          <p:cNvSpPr txBox="1">
            <a:spLocks/>
          </p:cNvSpPr>
          <p:nvPr/>
        </p:nvSpPr>
        <p:spPr>
          <a:xfrm>
            <a:off x="838199" y="3706813"/>
            <a:ext cx="615821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funkcja f2():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	zmienna x = 10 </a:t>
            </a:r>
            <a:r>
              <a:rPr lang="pl-PL" sz="2000" dirty="0">
                <a:solidFill>
                  <a:schemeClr val="accent1"/>
                </a:solidFill>
              </a:rPr>
              <a:t>– utworzenie zmiennej lokalnej x</a:t>
            </a:r>
            <a:endParaRPr lang="pl-P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	wypisz x </a:t>
            </a:r>
            <a:r>
              <a:rPr lang="pl-PL" sz="2000" dirty="0">
                <a:solidFill>
                  <a:schemeClr val="accent1"/>
                </a:solidFill>
              </a:rPr>
              <a:t>– program wypisze 10</a:t>
            </a:r>
          </a:p>
        </p:txBody>
      </p:sp>
    </p:spTree>
    <p:extLst>
      <p:ext uri="{BB962C8B-B14F-4D97-AF65-F5344CB8AC3E}">
        <p14:creationId xmlns:p14="http://schemas.microsoft.com/office/powerpoint/2010/main" val="338116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CBD9D-FBCA-46A2-B8C0-45EE84A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7B09F6-9015-4D07-B433-191E59D4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hlinkClick r:id="rId2"/>
              </a:rPr>
              <a:t>https</a:t>
            </a:r>
            <a:r>
              <a:rPr lang="pl-PL" dirty="0">
                <a:hlinkClick r:id="rId2"/>
              </a:rPr>
              <a:t>://commons.wikimedia.org/wiki/File:Classroom_icon.svg</a:t>
            </a:r>
            <a:endParaRPr lang="pl-PL" dirty="0"/>
          </a:p>
          <a:p>
            <a:r>
              <a:rPr lang="pl-PL" dirty="0">
                <a:hlinkClick r:id="rId3"/>
              </a:rPr>
              <a:t>https://commons.wikimedia.org/wiki/Category:School_icons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https://pixabay.com/en/panorama-new-york-united-states-940490/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70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743FC-6B3A-804B-826B-3D63F0E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88F76-07A6-B144-92D6-4CA1C44B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klasy przychodzi nauczyciel i pyta o </a:t>
            </a:r>
            <a:r>
              <a:rPr lang="pl-PL" b="1" dirty="0"/>
              <a:t>Andrzeja</a:t>
            </a:r>
            <a:r>
              <a:rPr lang="pl-PL" dirty="0"/>
              <a:t> – wiadomo, że chodzi o Andrzeja Kowalskiego, ucznia klasy IE</a:t>
            </a:r>
          </a:p>
          <a:p>
            <a:r>
              <a:rPr lang="pl-PL" dirty="0"/>
              <a:t>Do sekretariatu przychodzi osoba i pyta o </a:t>
            </a:r>
            <a:r>
              <a:rPr lang="pl-PL" b="1" dirty="0"/>
              <a:t>Andrzeja</a:t>
            </a:r>
            <a:r>
              <a:rPr lang="pl-PL" dirty="0"/>
              <a:t> – ma na myśli dyrektora szkoły, Andrzeja Rurykowicza</a:t>
            </a:r>
          </a:p>
          <a:p>
            <a:r>
              <a:rPr lang="pl-PL" dirty="0"/>
              <a:t>Do urzędu miasta przychodzi petent i pyta o </a:t>
            </a:r>
            <a:r>
              <a:rPr lang="pl-PL" b="1" dirty="0"/>
              <a:t>Andrzeja</a:t>
            </a:r>
            <a:r>
              <a:rPr lang="pl-PL" dirty="0"/>
              <a:t> – chodzi mu o prezydenta miasta, Andrzeja Arpada</a:t>
            </a:r>
          </a:p>
          <a:p>
            <a:r>
              <a:rPr lang="pl-PL" dirty="0"/>
              <a:t>W każdej z tych sytuacji </a:t>
            </a:r>
            <a:r>
              <a:rPr lang="pl-PL" dirty="0">
                <a:solidFill>
                  <a:srgbClr val="FF0000"/>
                </a:solidFill>
              </a:rPr>
              <a:t>odczytanie</a:t>
            </a:r>
            <a:r>
              <a:rPr lang="pl-PL" dirty="0"/>
              <a:t>, kto kryje się pod imieniem </a:t>
            </a:r>
            <a:r>
              <a:rPr lang="pl-PL" b="1" dirty="0"/>
              <a:t>Andrzej</a:t>
            </a:r>
            <a:r>
              <a:rPr lang="pl-PL" dirty="0"/>
              <a:t> zależy od miejsca, w którym się znajdujemy</a:t>
            </a:r>
          </a:p>
        </p:txBody>
      </p:sp>
    </p:spTree>
    <p:extLst>
      <p:ext uri="{BB962C8B-B14F-4D97-AF65-F5344CB8AC3E}">
        <p14:creationId xmlns:p14="http://schemas.microsoft.com/office/powerpoint/2010/main" val="17333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ED00FF-B86B-425E-82A9-7ED59B5DA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636241"/>
              </p:ext>
            </p:extLst>
          </p:nvPr>
        </p:nvGraphicFramePr>
        <p:xfrm>
          <a:off x="1448758" y="697460"/>
          <a:ext cx="92944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Obraz 9" descr="Obraz zawierający tekst, znak&#10;&#10;Opis wygenerowany przy wysokim poziomie pewności">
            <a:extLst>
              <a:ext uri="{FF2B5EF4-FFF2-40B4-BE49-F238E27FC236}">
                <a16:creationId xmlns:a16="http://schemas.microsoft.com/office/drawing/2014/main" id="{190FEC0B-3EBA-493F-B215-68D613439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51051" y="3604225"/>
            <a:ext cx="553708" cy="55370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6E9D325-8C9E-4248-BECA-9E604544B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58335" y="4242163"/>
            <a:ext cx="739140" cy="739140"/>
          </a:xfrm>
          <a:prstGeom prst="rect">
            <a:avLst/>
          </a:prstGeom>
        </p:spPr>
      </p:pic>
      <p:pic>
        <p:nvPicPr>
          <p:cNvPr id="16" name="Obraz 15" descr="Obraz zawierający niebo, zewnętrzne&#10;&#10;Opis wygenerowany przy wysokim poziomie pewności">
            <a:extLst>
              <a:ext uri="{FF2B5EF4-FFF2-40B4-BE49-F238E27FC236}">
                <a16:creationId xmlns:a16="http://schemas.microsoft.com/office/drawing/2014/main" id="{823C9FEB-1172-44FE-8A3D-2868D5C233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425" y="4523150"/>
            <a:ext cx="3108960" cy="12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988B55-0245-E944-9815-4934D71F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6218E-90E7-4B4D-BD16-750CD030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Podobnie w programowaniu, możemy mieć kilka zmiennych o tej samej nazwie, znajdujących się w różnych blokach kodu</a:t>
            </a:r>
          </a:p>
          <a:p>
            <a:r>
              <a:rPr lang="pl-PL" dirty="0"/>
              <a:t>Odwołując się do zmiennej to, której tak naprawdę użyjemy, zależy od </a:t>
            </a:r>
            <a:r>
              <a:rPr lang="pl-PL" b="1" dirty="0"/>
              <a:t>najbliższego kontekstu</a:t>
            </a:r>
          </a:p>
          <a:p>
            <a:r>
              <a:rPr lang="pl-PL" dirty="0"/>
              <a:t>W ten sposób wyróżniamy zmienne </a:t>
            </a:r>
            <a:r>
              <a:rPr lang="pl-PL" b="1" dirty="0"/>
              <a:t>globalne</a:t>
            </a:r>
            <a:r>
              <a:rPr lang="pl-PL" dirty="0"/>
              <a:t> i </a:t>
            </a:r>
            <a:r>
              <a:rPr lang="pl-PL" b="1" dirty="0"/>
              <a:t>lokalne</a:t>
            </a:r>
          </a:p>
          <a:p>
            <a:r>
              <a:rPr lang="pl-PL" dirty="0"/>
              <a:t>Mając </a:t>
            </a:r>
            <a:r>
              <a:rPr lang="pl-PL" b="1" dirty="0"/>
              <a:t>zmienną globalną x </a:t>
            </a:r>
            <a:r>
              <a:rPr lang="pl-PL" dirty="0"/>
              <a:t>w programie i </a:t>
            </a:r>
            <a:r>
              <a:rPr lang="pl-PL" b="1" dirty="0"/>
              <a:t>zmienną lokalną x </a:t>
            </a:r>
            <a:r>
              <a:rPr lang="pl-PL" dirty="0"/>
              <a:t>w funkcji, podczas użycia niej odwołamy się do najbliższej dostępnej</a:t>
            </a:r>
          </a:p>
          <a:p>
            <a:r>
              <a:rPr lang="pl-PL" dirty="0"/>
              <a:t>Jeżeli utworzymy zmienną x w funkcji to </a:t>
            </a:r>
            <a:r>
              <a:rPr lang="pl-PL" dirty="0">
                <a:solidFill>
                  <a:srgbClr val="FF0000"/>
                </a:solidFill>
              </a:rPr>
              <a:t>nadpisze</a:t>
            </a:r>
            <a:r>
              <a:rPr lang="pl-PL" dirty="0"/>
              <a:t> ona zmienną globalną, ale tylko w kontekście tej funkcji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76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zmienna x = 10</a:t>
            </a:r>
            <a:r>
              <a:rPr lang="pl-PL" dirty="0">
                <a:solidFill>
                  <a:schemeClr val="accent1"/>
                </a:solidFill>
              </a:rPr>
              <a:t> – utworzenie zmiennej globalnej x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wypisz x </a:t>
            </a:r>
            <a:r>
              <a:rPr lang="pl-PL" dirty="0">
                <a:solidFill>
                  <a:schemeClr val="accent1"/>
                </a:solidFill>
              </a:rPr>
              <a:t>– program wypisze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x = 5 </a:t>
            </a:r>
            <a:r>
              <a:rPr lang="pl-PL" dirty="0">
                <a:solidFill>
                  <a:schemeClr val="accent1"/>
                </a:solidFill>
              </a:rPr>
              <a:t>– utworzenie zmiennej lokalnej x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wypisz x </a:t>
            </a:r>
            <a:r>
              <a:rPr lang="pl-PL" dirty="0">
                <a:solidFill>
                  <a:schemeClr val="accent1"/>
                </a:solidFill>
              </a:rPr>
              <a:t>– program wypisze 5</a:t>
            </a:r>
          </a:p>
        </p:txBody>
      </p:sp>
    </p:spTree>
    <p:extLst>
      <p:ext uri="{BB962C8B-B14F-4D97-AF65-F5344CB8AC3E}">
        <p14:creationId xmlns:p14="http://schemas.microsoft.com/office/powerpoint/2010/main" val="358552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03DDE-517F-774D-AFFE-615E5A57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1A104-0357-8645-B51B-0A2D03CF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Zmienne nazywamy globalnymi, jeżeli są zdefiniowane dla całego programu</a:t>
            </a:r>
          </a:p>
          <a:p>
            <a:r>
              <a:rPr lang="pl-PL" dirty="0"/>
              <a:t>Zmienne nazywamy lokalnymi, jeżeli są zdefiniowane w mniejszym kontekście (bloku), np. wewnątrz funkcji</a:t>
            </a:r>
          </a:p>
          <a:p>
            <a:r>
              <a:rPr lang="pl-PL" dirty="0"/>
              <a:t>Zmienne lokalne utworzone w kontekstach nie zagnieżdżonych ze sobą nawzajem, są od siebie niezależne i mogą reprezentować zupełnie inne dane</a:t>
            </a:r>
          </a:p>
        </p:txBody>
      </p:sp>
    </p:spTree>
    <p:extLst>
      <p:ext uri="{BB962C8B-B14F-4D97-AF65-F5344CB8AC3E}">
        <p14:creationId xmlns:p14="http://schemas.microsoft.com/office/powerpoint/2010/main" val="33477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53672-EF4B-4831-9E38-12951B1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1FDE43D-B8A5-4B93-9EE3-2ED73D1D903B}"/>
              </a:ext>
            </a:extLst>
          </p:cNvPr>
          <p:cNvGrpSpPr/>
          <p:nvPr/>
        </p:nvGrpSpPr>
        <p:grpSpPr>
          <a:xfrm>
            <a:off x="0" y="1892182"/>
            <a:ext cx="6316070" cy="3429922"/>
            <a:chOff x="0" y="1892182"/>
            <a:chExt cx="6316070" cy="342992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D11AEF-FB9A-4BD3-ABC4-0314E8D30E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147986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Obraz 4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8475C1EA-C10C-46AC-B2ED-21E16000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97397" y="3762595"/>
              <a:ext cx="376272" cy="376272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67DD1412-5BB4-413D-B915-E4F0F766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966412" y="4152225"/>
              <a:ext cx="438242" cy="438242"/>
            </a:xfrm>
            <a:prstGeom prst="rect">
              <a:avLst/>
            </a:prstGeom>
          </p:spPr>
        </p:pic>
        <p:pic>
          <p:nvPicPr>
            <p:cNvPr id="7" name="Obraz 6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B03B6076-4E2B-4170-9D2A-44DEB55D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3795" y="4530286"/>
              <a:ext cx="1685446" cy="666278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86586E8-A692-40A3-AAA2-89430CF42645}"/>
              </a:ext>
            </a:extLst>
          </p:cNvPr>
          <p:cNvGrpSpPr/>
          <p:nvPr/>
        </p:nvGrpSpPr>
        <p:grpSpPr>
          <a:xfrm>
            <a:off x="5739468" y="1892182"/>
            <a:ext cx="6316070" cy="3429922"/>
            <a:chOff x="0" y="1892182"/>
            <a:chExt cx="6316070" cy="3429922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4C87CF-B829-442E-8344-46F3882E34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525417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pic>
          <p:nvPicPr>
            <p:cNvPr id="21" name="Obraz 20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1800C2A6-D8A6-4293-8186-C6C34AE7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32832" y="3762595"/>
              <a:ext cx="376272" cy="376272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593AD937-1EA8-41D0-B54E-A5DA7BFB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895820" y="4152225"/>
              <a:ext cx="438242" cy="438242"/>
            </a:xfrm>
            <a:prstGeom prst="rect">
              <a:avLst/>
            </a:prstGeom>
          </p:spPr>
        </p:pic>
        <p:pic>
          <p:nvPicPr>
            <p:cNvPr id="23" name="Obraz 22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92167F14-F089-4F24-981A-2919931C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245" y="4530286"/>
              <a:ext cx="1685446" cy="66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77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53672-EF4B-4831-9E38-12951B1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1FDE43D-B8A5-4B93-9EE3-2ED73D1D903B}"/>
              </a:ext>
            </a:extLst>
          </p:cNvPr>
          <p:cNvGrpSpPr/>
          <p:nvPr/>
        </p:nvGrpSpPr>
        <p:grpSpPr>
          <a:xfrm>
            <a:off x="0" y="1892182"/>
            <a:ext cx="6316070" cy="3429922"/>
            <a:chOff x="0" y="1892182"/>
            <a:chExt cx="6316070" cy="342992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D11AEF-FB9A-4BD3-ABC4-0314E8D30E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1024841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Obraz 4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8475C1EA-C10C-46AC-B2ED-21E16000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97397" y="3762595"/>
              <a:ext cx="376272" cy="376272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67DD1412-5BB4-413D-B915-E4F0F766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966412" y="4152225"/>
              <a:ext cx="438242" cy="438242"/>
            </a:xfrm>
            <a:prstGeom prst="rect">
              <a:avLst/>
            </a:prstGeom>
          </p:spPr>
        </p:pic>
        <p:pic>
          <p:nvPicPr>
            <p:cNvPr id="7" name="Obraz 6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B03B6076-4E2B-4170-9D2A-44DEB55D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3795" y="4530286"/>
              <a:ext cx="1685446" cy="666278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86586E8-A692-40A3-AAA2-89430CF42645}"/>
              </a:ext>
            </a:extLst>
          </p:cNvPr>
          <p:cNvGrpSpPr/>
          <p:nvPr/>
        </p:nvGrpSpPr>
        <p:grpSpPr>
          <a:xfrm>
            <a:off x="5739468" y="1892182"/>
            <a:ext cx="6316070" cy="3429922"/>
            <a:chOff x="0" y="1892182"/>
            <a:chExt cx="6316070" cy="3429922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4C87CF-B829-442E-8344-46F3882E34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677811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pic>
          <p:nvPicPr>
            <p:cNvPr id="21" name="Obraz 20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1800C2A6-D8A6-4293-8186-C6C34AE7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32832" y="3762595"/>
              <a:ext cx="376272" cy="376272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593AD937-1EA8-41D0-B54E-A5DA7BFB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895820" y="4152225"/>
              <a:ext cx="438242" cy="438242"/>
            </a:xfrm>
            <a:prstGeom prst="rect">
              <a:avLst/>
            </a:prstGeom>
          </p:spPr>
        </p:pic>
        <p:pic>
          <p:nvPicPr>
            <p:cNvPr id="23" name="Obraz 22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92167F14-F089-4F24-981A-2919931C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245" y="4530286"/>
              <a:ext cx="1685446" cy="66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06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53672-EF4B-4831-9E38-12951B1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1FDE43D-B8A5-4B93-9EE3-2ED73D1D903B}"/>
              </a:ext>
            </a:extLst>
          </p:cNvPr>
          <p:cNvGrpSpPr/>
          <p:nvPr/>
        </p:nvGrpSpPr>
        <p:grpSpPr>
          <a:xfrm>
            <a:off x="0" y="1892182"/>
            <a:ext cx="6316070" cy="3429922"/>
            <a:chOff x="0" y="1892182"/>
            <a:chExt cx="6316070" cy="342992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D11AEF-FB9A-4BD3-ABC4-0314E8D30E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3035496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Obraz 4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8475C1EA-C10C-46AC-B2ED-21E16000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97397" y="3762595"/>
              <a:ext cx="376272" cy="376272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67DD1412-5BB4-413D-B915-E4F0F766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966412" y="4152225"/>
              <a:ext cx="438242" cy="438242"/>
            </a:xfrm>
            <a:prstGeom prst="rect">
              <a:avLst/>
            </a:prstGeom>
          </p:spPr>
        </p:pic>
        <p:pic>
          <p:nvPicPr>
            <p:cNvPr id="7" name="Obraz 6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B03B6076-4E2B-4170-9D2A-44DEB55D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3795" y="4530286"/>
              <a:ext cx="1685446" cy="666278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86586E8-A692-40A3-AAA2-89430CF42645}"/>
              </a:ext>
            </a:extLst>
          </p:cNvPr>
          <p:cNvGrpSpPr/>
          <p:nvPr/>
        </p:nvGrpSpPr>
        <p:grpSpPr>
          <a:xfrm>
            <a:off x="5739468" y="1892182"/>
            <a:ext cx="6316070" cy="3429922"/>
            <a:chOff x="0" y="1892182"/>
            <a:chExt cx="6316070" cy="3429922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4C87CF-B829-442E-8344-46F3882E34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921194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pic>
          <p:nvPicPr>
            <p:cNvPr id="21" name="Obraz 20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1800C2A6-D8A6-4293-8186-C6C34AE7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32832" y="3762595"/>
              <a:ext cx="376272" cy="376272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593AD937-1EA8-41D0-B54E-A5DA7BFB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895820" y="4152225"/>
              <a:ext cx="438242" cy="438242"/>
            </a:xfrm>
            <a:prstGeom prst="rect">
              <a:avLst/>
            </a:prstGeom>
          </p:spPr>
        </p:pic>
        <p:pic>
          <p:nvPicPr>
            <p:cNvPr id="23" name="Obraz 22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92167F14-F089-4F24-981A-2919931C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245" y="4530286"/>
              <a:ext cx="1685446" cy="66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16067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325</Words>
  <Application>Microsoft Office PowerPoint</Application>
  <PresentationFormat>Panoramiczny</PresentationFormat>
  <Paragraphs>56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 Globalność i lokalność zmiennych</vt:lpstr>
      <vt:lpstr>Globalność i lokalność</vt:lpstr>
      <vt:lpstr>Prezentacja programu PowerPoint</vt:lpstr>
      <vt:lpstr>Globalność i lokalność</vt:lpstr>
      <vt:lpstr>Przykład</vt:lpstr>
      <vt:lpstr>Globalność i lokalność</vt:lpstr>
      <vt:lpstr>Przykład</vt:lpstr>
      <vt:lpstr>Przykład</vt:lpstr>
      <vt:lpstr>Przykład</vt:lpstr>
      <vt:lpstr>Przykład 2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Kurpiewski</dc:creator>
  <cp:lastModifiedBy>Damian Kurpiewski</cp:lastModifiedBy>
  <cp:revision>15</cp:revision>
  <dcterms:created xsi:type="dcterms:W3CDTF">2018-06-04T18:42:26Z</dcterms:created>
  <dcterms:modified xsi:type="dcterms:W3CDTF">2018-08-23T07:50:50Z</dcterms:modified>
</cp:coreProperties>
</file>