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67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2" r:id="rId37"/>
    <p:sldId id="291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FBFEB98-EDB0-46AD-B8C7-53E609A71E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310442B9-61EF-4CCF-8DFC-CC8DF89CA5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67731C9-20DF-4AFD-A14F-755399094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0B8DD-EEC7-4934-8128-EBAE09AE5CAF}" type="datetimeFigureOut">
              <a:rPr lang="pl-PL" smtClean="0"/>
              <a:t>18.09.2018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9BE0C7D-5CAB-427D-8A0C-1AF5D19BF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D8A6368-5FB7-4A06-B67E-369B9874B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EC3A9-E191-428F-93F8-4F1C45E4E69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9365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3387A46-D964-4F70-967B-D6DEA97D6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6A9E2F35-3D25-4008-BFFA-9A2E43EE24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2301E5C-93A6-422D-B217-0470CF329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0B8DD-EEC7-4934-8128-EBAE09AE5CAF}" type="datetimeFigureOut">
              <a:rPr lang="pl-PL" smtClean="0"/>
              <a:t>18.09.2018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502F91A-2D52-4D07-8B7C-5E09D6A99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CE330A6-F936-4221-A31E-614EEF82C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EC3A9-E191-428F-93F8-4F1C45E4E69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0387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242F9F1F-8CE9-4B87-AF40-ECAE72540C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36E2025E-A696-4FCE-838D-7608E01072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7287DCC-2488-423A-ABA5-61E1BB879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0B8DD-EEC7-4934-8128-EBAE09AE5CAF}" type="datetimeFigureOut">
              <a:rPr lang="pl-PL" smtClean="0"/>
              <a:t>18.09.2018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875D62C-D32D-4383-83AE-BE1147A30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41243AF-E474-4879-8C83-FE0161377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EC3A9-E191-428F-93F8-4F1C45E4E69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65340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9D465F9-6E02-4832-8829-64820CF5A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5E740DC-E3EF-4D87-BFFE-F64A10F20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4AA35C2-A517-4F96-87D8-E74B2F843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0B8DD-EEC7-4934-8128-EBAE09AE5CAF}" type="datetimeFigureOut">
              <a:rPr lang="pl-PL" smtClean="0"/>
              <a:t>18.09.2018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578599E-3AF7-4674-B59F-CF211F5C3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296EA19-468D-485F-8BF6-A4092CDE6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EC3A9-E191-428F-93F8-4F1C45E4E69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978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E03130C-6C19-45CB-B852-7B7454A5A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1D2BB5A3-77E5-4C0D-A303-846491BAE1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F67D97E-2D5E-484D-A291-14B2F443A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0B8DD-EEC7-4934-8128-EBAE09AE5CAF}" type="datetimeFigureOut">
              <a:rPr lang="pl-PL" smtClean="0"/>
              <a:t>18.09.2018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4CA918C-CED2-4707-BB55-AD7C87541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EF0D663-8378-48BF-BCCC-9A1919ADA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EC3A9-E191-428F-93F8-4F1C45E4E69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45863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A7F47C8-3AB4-41B4-A1C2-979A9C1FA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EE850E8-16FF-4215-AB3C-86396F6B42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8389D1DF-082E-4E55-94ED-0CCCFCD5D6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2E0EF712-8E45-484A-BCAD-9A6C64CDB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0B8DD-EEC7-4934-8128-EBAE09AE5CAF}" type="datetimeFigureOut">
              <a:rPr lang="pl-PL" smtClean="0"/>
              <a:t>18.09.2018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829D20D9-BC35-4EA8-83D3-5DBFCC370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0C0F6542-7D00-4C57-A7B7-7256FED90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EC3A9-E191-428F-93F8-4F1C45E4E69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41417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94290F3-B499-40D1-B4EC-67A24DB8F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FB07856C-AB93-4D1A-98E1-ADC40FE60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F283863F-8963-4C4D-A447-6B8124D2E6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DAA88F4C-E24B-411E-B4F6-B154F17687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726CF1FC-B22F-43E1-A13B-5BC5640A12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8575A8FE-3879-4936-974B-3AFC9F228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0B8DD-EEC7-4934-8128-EBAE09AE5CAF}" type="datetimeFigureOut">
              <a:rPr lang="pl-PL" smtClean="0"/>
              <a:t>18.09.2018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1913CADB-2803-4E05-A5C3-7C3112D85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D2B4C213-03C9-4750-94F5-6C8382887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EC3A9-E191-428F-93F8-4F1C45E4E69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67955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94C3F25-3375-4277-82A2-9CCF9739F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827CD4EC-FEA9-47EA-AA5C-C9C435CF3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0B8DD-EEC7-4934-8128-EBAE09AE5CAF}" type="datetimeFigureOut">
              <a:rPr lang="pl-PL" smtClean="0"/>
              <a:t>18.09.2018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BA5001B3-FF15-494D-8AB8-79814F028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38DE0F19-31FC-480B-822B-B4F77428C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EC3A9-E191-428F-93F8-4F1C45E4E69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90676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3BAEE891-7998-46B9-AE44-5578C706B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0B8DD-EEC7-4934-8128-EBAE09AE5CAF}" type="datetimeFigureOut">
              <a:rPr lang="pl-PL" smtClean="0"/>
              <a:t>18.09.2018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7FD1DA2D-D005-45B8-97B3-BCAA76DFC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E959741B-263F-46A1-AFD2-67EDC222E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EC3A9-E191-428F-93F8-4F1C45E4E69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95620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6212DDB-4D51-4218-9D6E-47688805E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AB58353-AC28-4E14-A340-2502E860ED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CC1B18F2-0433-495F-B814-68CE5437AA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AA93F2CB-4778-4B83-B31E-BABDED284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0B8DD-EEC7-4934-8128-EBAE09AE5CAF}" type="datetimeFigureOut">
              <a:rPr lang="pl-PL" smtClean="0"/>
              <a:t>18.09.2018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68DAFA07-1B34-4993-A616-50FFB22FC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AA85E130-4229-4766-A8B6-B71B0FAD8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EC3A9-E191-428F-93F8-4F1C45E4E69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22331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55038D0-B599-4003-A523-A52ADB7AC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2AC318ED-FD69-4CEB-8EF6-837D7AFCF2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F10566A1-0197-4906-A14E-D950A93CA9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F794F300-8D74-4FAC-91E2-D77572CF9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0B8DD-EEC7-4934-8128-EBAE09AE5CAF}" type="datetimeFigureOut">
              <a:rPr lang="pl-PL" smtClean="0"/>
              <a:t>18.09.2018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1B64E8BE-0BC2-4916-AC0F-9E21BAB76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F648155F-FAF5-4FF8-A6D9-75867B801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EC3A9-E191-428F-93F8-4F1C45E4E69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78022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51910FEF-751A-4195-A927-83F61E8C9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F004C916-E38D-4FBB-809E-FA639EF9F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366F113-E0A3-432C-83E9-EDAE9D38CB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0B8DD-EEC7-4934-8128-EBAE09AE5CAF}" type="datetimeFigureOut">
              <a:rPr lang="pl-PL" smtClean="0"/>
              <a:t>18.09.2018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425884F-DB40-42C9-B55C-7DFC2E618C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731F066-41FB-42C6-985E-ADC2C94CF0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EC3A9-E191-428F-93F8-4F1C45E4E69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67584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80F8567-4C4F-4ACF-8306-C7408A5A8F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Sortowanie Szybkie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C24B9705-E97B-4EBA-ADF3-8EC483D077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err="1"/>
              <a:t>QuickSort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53867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5821047"/>
              </p:ext>
            </p:extLst>
          </p:nvPr>
        </p:nvGraphicFramePr>
        <p:xfrm>
          <a:off x="1428000" y="1618369"/>
          <a:ext cx="9336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000">
                  <a:extLst>
                    <a:ext uri="{9D8B030D-6E8A-4147-A177-3AD203B41FA5}">
                      <a16:colId xmlns:a16="http://schemas.microsoft.com/office/drawing/2014/main" val="21040768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Indeksy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accent6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6017846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Wartości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7030A0"/>
                          </a:solidFill>
                        </a:rPr>
                        <a:t>4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6" name="pole tekstowe 5">
            <a:extLst>
              <a:ext uri="{FF2B5EF4-FFF2-40B4-BE49-F238E27FC236}">
                <a16:creationId xmlns:a16="http://schemas.microsoft.com/office/drawing/2014/main" id="{C5EB0A69-EA54-4671-9BCC-D58163447611}"/>
              </a:ext>
            </a:extLst>
          </p:cNvPr>
          <p:cNvSpPr txBox="1"/>
          <p:nvPr/>
        </p:nvSpPr>
        <p:spPr>
          <a:xfrm>
            <a:off x="9050069" y="5239631"/>
            <a:ext cx="22188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>
                <a:latin typeface="Consolas" panose="020B0609020204030204" pitchFamily="49" charset="0"/>
              </a:rPr>
              <a:t>lewy = 1</a:t>
            </a:r>
          </a:p>
          <a:p>
            <a:r>
              <a:rPr lang="pl-PL" sz="2400" dirty="0">
                <a:latin typeface="Consolas" panose="020B0609020204030204" pitchFamily="49" charset="0"/>
              </a:rPr>
              <a:t>prawy = 8</a:t>
            </a:r>
          </a:p>
          <a:p>
            <a:r>
              <a:rPr lang="pl-PL" sz="3200" b="1" dirty="0" err="1">
                <a:latin typeface="Consolas" panose="020B0609020204030204" pitchFamily="49" charset="0"/>
              </a:rPr>
              <a:t>pivot</a:t>
            </a:r>
            <a:r>
              <a:rPr lang="pl-PL" sz="3200" b="1" dirty="0">
                <a:latin typeface="Consolas" panose="020B0609020204030204" pitchFamily="49" charset="0"/>
              </a:rPr>
              <a:t> = 5</a:t>
            </a: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CFFFD793-5693-4353-854A-410C0D1EE0C8}"/>
              </a:ext>
            </a:extLst>
          </p:cNvPr>
          <p:cNvSpPr/>
          <p:nvPr/>
        </p:nvSpPr>
        <p:spPr>
          <a:xfrm>
            <a:off x="3420815" y="695039"/>
            <a:ext cx="3433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DEC6E6F6-974D-4277-AD11-6E8C47C4542A}"/>
              </a:ext>
            </a:extLst>
          </p:cNvPr>
          <p:cNvSpPr/>
          <p:nvPr/>
        </p:nvSpPr>
        <p:spPr>
          <a:xfrm>
            <a:off x="10103974" y="644369"/>
            <a:ext cx="3497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3B3C6175-5507-4746-B681-E6731F2062B2}"/>
              </a:ext>
            </a:extLst>
          </p:cNvPr>
          <p:cNvSpPr txBox="1"/>
          <p:nvPr/>
        </p:nvSpPr>
        <p:spPr>
          <a:xfrm>
            <a:off x="1428000" y="4517033"/>
            <a:ext cx="69910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i&lt;=j</a:t>
            </a:r>
            <a:r>
              <a:rPr lang="pl-PL" dirty="0">
                <a:latin typeface="Consolas" panose="020B0609020204030204" pitchFamily="49" charset="0"/>
              </a:rPr>
              <a:t>, wykonuj: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tablica[i] &lt; </a:t>
            </a:r>
            <a:r>
              <a:rPr lang="pl-PL" b="1" dirty="0" err="1">
                <a:latin typeface="Consolas" panose="020B0609020204030204" pitchFamily="49" charset="0"/>
              </a:rPr>
              <a:t>pivot</a:t>
            </a:r>
            <a:r>
              <a:rPr lang="pl-PL" dirty="0">
                <a:latin typeface="Consolas" panose="020B0609020204030204" pitchFamily="49" charset="0"/>
              </a:rPr>
              <a:t>, wykonuj: </a:t>
            </a:r>
            <a:r>
              <a:rPr lang="pl-PL" b="1" dirty="0">
                <a:latin typeface="Consolas" panose="020B0609020204030204" pitchFamily="49" charset="0"/>
              </a:rPr>
              <a:t>i := i + 1</a:t>
            </a:r>
          </a:p>
          <a:p>
            <a:pPr marL="514350" indent="-514350">
              <a:buFont typeface="+mj-lt"/>
              <a:buAutoNum type="arabicPeriod" startAt="5"/>
            </a:pPr>
            <a:endParaRPr lang="pl-PL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0877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0305543"/>
              </p:ext>
            </p:extLst>
          </p:nvPr>
        </p:nvGraphicFramePr>
        <p:xfrm>
          <a:off x="1428000" y="1618369"/>
          <a:ext cx="9336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000">
                  <a:extLst>
                    <a:ext uri="{9D8B030D-6E8A-4147-A177-3AD203B41FA5}">
                      <a16:colId xmlns:a16="http://schemas.microsoft.com/office/drawing/2014/main" val="21040768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Indeksy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accent6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6017846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Wartości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4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7030A0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6" name="pole tekstowe 5">
            <a:extLst>
              <a:ext uri="{FF2B5EF4-FFF2-40B4-BE49-F238E27FC236}">
                <a16:creationId xmlns:a16="http://schemas.microsoft.com/office/drawing/2014/main" id="{C5EB0A69-EA54-4671-9BCC-D58163447611}"/>
              </a:ext>
            </a:extLst>
          </p:cNvPr>
          <p:cNvSpPr txBox="1"/>
          <p:nvPr/>
        </p:nvSpPr>
        <p:spPr>
          <a:xfrm>
            <a:off x="9050069" y="5239631"/>
            <a:ext cx="22188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>
                <a:latin typeface="Consolas" panose="020B0609020204030204" pitchFamily="49" charset="0"/>
              </a:rPr>
              <a:t>lewy = 1</a:t>
            </a:r>
          </a:p>
          <a:p>
            <a:r>
              <a:rPr lang="pl-PL" sz="2400" dirty="0">
                <a:latin typeface="Consolas" panose="020B0609020204030204" pitchFamily="49" charset="0"/>
              </a:rPr>
              <a:t>prawy = 8</a:t>
            </a:r>
          </a:p>
          <a:p>
            <a:r>
              <a:rPr lang="pl-PL" sz="3200" b="1" dirty="0" err="1">
                <a:latin typeface="Consolas" panose="020B0609020204030204" pitchFamily="49" charset="0"/>
              </a:rPr>
              <a:t>pivot</a:t>
            </a:r>
            <a:r>
              <a:rPr lang="pl-PL" sz="3200" b="1" dirty="0">
                <a:latin typeface="Consolas" panose="020B0609020204030204" pitchFamily="49" charset="0"/>
              </a:rPr>
              <a:t> = 5</a:t>
            </a: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CFFFD793-5693-4353-854A-410C0D1EE0C8}"/>
              </a:ext>
            </a:extLst>
          </p:cNvPr>
          <p:cNvSpPr/>
          <p:nvPr/>
        </p:nvSpPr>
        <p:spPr>
          <a:xfrm>
            <a:off x="4361848" y="695039"/>
            <a:ext cx="3433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DEC6E6F6-974D-4277-AD11-6E8C47C4542A}"/>
              </a:ext>
            </a:extLst>
          </p:cNvPr>
          <p:cNvSpPr/>
          <p:nvPr/>
        </p:nvSpPr>
        <p:spPr>
          <a:xfrm>
            <a:off x="10103974" y="644369"/>
            <a:ext cx="3497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3B3C6175-5507-4746-B681-E6731F2062B2}"/>
              </a:ext>
            </a:extLst>
          </p:cNvPr>
          <p:cNvSpPr txBox="1"/>
          <p:nvPr/>
        </p:nvSpPr>
        <p:spPr>
          <a:xfrm>
            <a:off x="1428000" y="4517033"/>
            <a:ext cx="69910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i&lt;=j</a:t>
            </a:r>
            <a:r>
              <a:rPr lang="pl-PL" dirty="0">
                <a:latin typeface="Consolas" panose="020B0609020204030204" pitchFamily="49" charset="0"/>
              </a:rPr>
              <a:t>, wykonuj: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tablica[i] &lt; </a:t>
            </a:r>
            <a:r>
              <a:rPr lang="pl-PL" b="1" dirty="0" err="1">
                <a:latin typeface="Consolas" panose="020B0609020204030204" pitchFamily="49" charset="0"/>
              </a:rPr>
              <a:t>pivot</a:t>
            </a:r>
            <a:r>
              <a:rPr lang="pl-PL" dirty="0">
                <a:latin typeface="Consolas" panose="020B0609020204030204" pitchFamily="49" charset="0"/>
              </a:rPr>
              <a:t>, wykonuj: </a:t>
            </a:r>
            <a:r>
              <a:rPr lang="pl-PL" b="1" dirty="0">
                <a:latin typeface="Consolas" panose="020B0609020204030204" pitchFamily="49" charset="0"/>
              </a:rPr>
              <a:t>i := i + 1</a:t>
            </a:r>
          </a:p>
          <a:p>
            <a:pPr marL="514350" indent="-514350">
              <a:buFont typeface="+mj-lt"/>
              <a:buAutoNum type="arabicPeriod" startAt="5"/>
            </a:pPr>
            <a:endParaRPr lang="pl-PL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682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7852767"/>
              </p:ext>
            </p:extLst>
          </p:nvPr>
        </p:nvGraphicFramePr>
        <p:xfrm>
          <a:off x="1428000" y="1618369"/>
          <a:ext cx="9336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000">
                  <a:extLst>
                    <a:ext uri="{9D8B030D-6E8A-4147-A177-3AD203B41FA5}">
                      <a16:colId xmlns:a16="http://schemas.microsoft.com/office/drawing/2014/main" val="21040768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Indeksy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accent6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6017846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Wartości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4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6" name="pole tekstowe 5">
            <a:extLst>
              <a:ext uri="{FF2B5EF4-FFF2-40B4-BE49-F238E27FC236}">
                <a16:creationId xmlns:a16="http://schemas.microsoft.com/office/drawing/2014/main" id="{C5EB0A69-EA54-4671-9BCC-D58163447611}"/>
              </a:ext>
            </a:extLst>
          </p:cNvPr>
          <p:cNvSpPr txBox="1"/>
          <p:nvPr/>
        </p:nvSpPr>
        <p:spPr>
          <a:xfrm>
            <a:off x="9050069" y="5239631"/>
            <a:ext cx="22188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>
                <a:latin typeface="Consolas" panose="020B0609020204030204" pitchFamily="49" charset="0"/>
              </a:rPr>
              <a:t>lewy = 1</a:t>
            </a:r>
          </a:p>
          <a:p>
            <a:r>
              <a:rPr lang="pl-PL" sz="2400" dirty="0">
                <a:latin typeface="Consolas" panose="020B0609020204030204" pitchFamily="49" charset="0"/>
              </a:rPr>
              <a:t>prawy = 8</a:t>
            </a:r>
          </a:p>
          <a:p>
            <a:r>
              <a:rPr lang="pl-PL" sz="3200" b="1" dirty="0" err="1">
                <a:latin typeface="Consolas" panose="020B0609020204030204" pitchFamily="49" charset="0"/>
              </a:rPr>
              <a:t>pivot</a:t>
            </a:r>
            <a:r>
              <a:rPr lang="pl-PL" sz="3200" b="1" dirty="0">
                <a:latin typeface="Consolas" panose="020B0609020204030204" pitchFamily="49" charset="0"/>
              </a:rPr>
              <a:t> = 5</a:t>
            </a: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CFFFD793-5693-4353-854A-410C0D1EE0C8}"/>
              </a:ext>
            </a:extLst>
          </p:cNvPr>
          <p:cNvSpPr/>
          <p:nvPr/>
        </p:nvSpPr>
        <p:spPr>
          <a:xfrm>
            <a:off x="4361848" y="695039"/>
            <a:ext cx="3433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DEC6E6F6-974D-4277-AD11-6E8C47C4542A}"/>
              </a:ext>
            </a:extLst>
          </p:cNvPr>
          <p:cNvSpPr/>
          <p:nvPr/>
        </p:nvSpPr>
        <p:spPr>
          <a:xfrm>
            <a:off x="10103974" y="644369"/>
            <a:ext cx="3497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3B3C6175-5507-4746-B681-E6731F2062B2}"/>
              </a:ext>
            </a:extLst>
          </p:cNvPr>
          <p:cNvSpPr txBox="1"/>
          <p:nvPr/>
        </p:nvSpPr>
        <p:spPr>
          <a:xfrm>
            <a:off x="1428000" y="4517033"/>
            <a:ext cx="69910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i&lt;=j</a:t>
            </a:r>
            <a:r>
              <a:rPr lang="pl-PL" dirty="0">
                <a:latin typeface="Consolas" panose="020B0609020204030204" pitchFamily="49" charset="0"/>
              </a:rPr>
              <a:t>, wykonuj: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tablica[i] &lt; </a:t>
            </a:r>
            <a:r>
              <a:rPr lang="pl-PL" b="1" dirty="0" err="1">
                <a:latin typeface="Consolas" panose="020B0609020204030204" pitchFamily="49" charset="0"/>
              </a:rPr>
              <a:t>pivot</a:t>
            </a:r>
            <a:r>
              <a:rPr lang="pl-PL" dirty="0">
                <a:latin typeface="Consolas" panose="020B0609020204030204" pitchFamily="49" charset="0"/>
              </a:rPr>
              <a:t>, wykonuj: </a:t>
            </a:r>
            <a:r>
              <a:rPr lang="pl-PL" b="1" dirty="0">
                <a:latin typeface="Consolas" panose="020B0609020204030204" pitchFamily="49" charset="0"/>
              </a:rPr>
              <a:t>i := i + 1</a:t>
            </a:r>
          </a:p>
          <a:p>
            <a:pPr marL="514350" indent="-514350">
              <a:buFont typeface="+mj-lt"/>
              <a:buAutoNum type="arabicPeriod" startAt="5"/>
            </a:pPr>
            <a:endParaRPr lang="pl-PL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0344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194884"/>
              </p:ext>
            </p:extLst>
          </p:nvPr>
        </p:nvGraphicFramePr>
        <p:xfrm>
          <a:off x="1428000" y="1618369"/>
          <a:ext cx="9336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000">
                  <a:extLst>
                    <a:ext uri="{9D8B030D-6E8A-4147-A177-3AD203B41FA5}">
                      <a16:colId xmlns:a16="http://schemas.microsoft.com/office/drawing/2014/main" val="21040768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Indeksy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accent6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6017846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Wartości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4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7030A0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6" name="pole tekstowe 5">
            <a:extLst>
              <a:ext uri="{FF2B5EF4-FFF2-40B4-BE49-F238E27FC236}">
                <a16:creationId xmlns:a16="http://schemas.microsoft.com/office/drawing/2014/main" id="{C5EB0A69-EA54-4671-9BCC-D58163447611}"/>
              </a:ext>
            </a:extLst>
          </p:cNvPr>
          <p:cNvSpPr txBox="1"/>
          <p:nvPr/>
        </p:nvSpPr>
        <p:spPr>
          <a:xfrm>
            <a:off x="9050069" y="5239631"/>
            <a:ext cx="22188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>
                <a:latin typeface="Consolas" panose="020B0609020204030204" pitchFamily="49" charset="0"/>
              </a:rPr>
              <a:t>lewy = 1</a:t>
            </a:r>
          </a:p>
          <a:p>
            <a:r>
              <a:rPr lang="pl-PL" sz="2400" dirty="0">
                <a:latin typeface="Consolas" panose="020B0609020204030204" pitchFamily="49" charset="0"/>
              </a:rPr>
              <a:t>prawy = 8</a:t>
            </a:r>
          </a:p>
          <a:p>
            <a:r>
              <a:rPr lang="pl-PL" sz="3200" b="1" dirty="0" err="1">
                <a:latin typeface="Consolas" panose="020B0609020204030204" pitchFamily="49" charset="0"/>
              </a:rPr>
              <a:t>pivot</a:t>
            </a:r>
            <a:r>
              <a:rPr lang="pl-PL" sz="3200" b="1" dirty="0">
                <a:latin typeface="Consolas" panose="020B0609020204030204" pitchFamily="49" charset="0"/>
              </a:rPr>
              <a:t> = 5</a:t>
            </a: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CFFFD793-5693-4353-854A-410C0D1EE0C8}"/>
              </a:ext>
            </a:extLst>
          </p:cNvPr>
          <p:cNvSpPr/>
          <p:nvPr/>
        </p:nvSpPr>
        <p:spPr>
          <a:xfrm>
            <a:off x="4361848" y="695039"/>
            <a:ext cx="3433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DEC6E6F6-974D-4277-AD11-6E8C47C4542A}"/>
              </a:ext>
            </a:extLst>
          </p:cNvPr>
          <p:cNvSpPr/>
          <p:nvPr/>
        </p:nvSpPr>
        <p:spPr>
          <a:xfrm>
            <a:off x="10103974" y="644369"/>
            <a:ext cx="3497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3B3C6175-5507-4746-B681-E6731F2062B2}"/>
              </a:ext>
            </a:extLst>
          </p:cNvPr>
          <p:cNvSpPr txBox="1"/>
          <p:nvPr/>
        </p:nvSpPr>
        <p:spPr>
          <a:xfrm>
            <a:off x="1428000" y="4517033"/>
            <a:ext cx="69910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i&lt;=j</a:t>
            </a:r>
            <a:r>
              <a:rPr lang="pl-PL" dirty="0">
                <a:latin typeface="Consolas" panose="020B0609020204030204" pitchFamily="49" charset="0"/>
              </a:rPr>
              <a:t>, wykonuj: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tablica[i] &lt; </a:t>
            </a:r>
            <a:r>
              <a:rPr lang="pl-PL" b="1" dirty="0" err="1">
                <a:latin typeface="Consolas" panose="020B0609020204030204" pitchFamily="49" charset="0"/>
              </a:rPr>
              <a:t>pivot</a:t>
            </a:r>
            <a:r>
              <a:rPr lang="pl-PL" dirty="0">
                <a:latin typeface="Consolas" panose="020B0609020204030204" pitchFamily="49" charset="0"/>
              </a:rPr>
              <a:t>, wykonuj: </a:t>
            </a:r>
            <a:r>
              <a:rPr lang="pl-PL" b="1" dirty="0">
                <a:latin typeface="Consolas" panose="020B0609020204030204" pitchFamily="49" charset="0"/>
              </a:rPr>
              <a:t>i := i + 1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tablica[j] &gt; </a:t>
            </a:r>
            <a:r>
              <a:rPr lang="pl-PL" b="1" dirty="0" err="1">
                <a:latin typeface="Consolas" panose="020B0609020204030204" pitchFamily="49" charset="0"/>
              </a:rPr>
              <a:t>pivot</a:t>
            </a:r>
            <a:r>
              <a:rPr lang="pl-PL" dirty="0">
                <a:latin typeface="Consolas" panose="020B0609020204030204" pitchFamily="49" charset="0"/>
              </a:rPr>
              <a:t>, wykonuj: </a:t>
            </a:r>
            <a:r>
              <a:rPr lang="pl-PL" b="1" dirty="0">
                <a:latin typeface="Consolas" panose="020B0609020204030204" pitchFamily="49" charset="0"/>
              </a:rPr>
              <a:t>j := j – 1</a:t>
            </a:r>
          </a:p>
          <a:p>
            <a:pPr marL="971550" lvl="1" indent="-514350">
              <a:buFont typeface="+mj-lt"/>
              <a:buAutoNum type="arabicPeriod"/>
            </a:pPr>
            <a:endParaRPr lang="pl-PL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597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618003"/>
              </p:ext>
            </p:extLst>
          </p:nvPr>
        </p:nvGraphicFramePr>
        <p:xfrm>
          <a:off x="1428000" y="1618369"/>
          <a:ext cx="9336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000">
                  <a:extLst>
                    <a:ext uri="{9D8B030D-6E8A-4147-A177-3AD203B41FA5}">
                      <a16:colId xmlns:a16="http://schemas.microsoft.com/office/drawing/2014/main" val="21040768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Indeksy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accent6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6017846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Wartości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4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7030A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6" name="pole tekstowe 5">
            <a:extLst>
              <a:ext uri="{FF2B5EF4-FFF2-40B4-BE49-F238E27FC236}">
                <a16:creationId xmlns:a16="http://schemas.microsoft.com/office/drawing/2014/main" id="{C5EB0A69-EA54-4671-9BCC-D58163447611}"/>
              </a:ext>
            </a:extLst>
          </p:cNvPr>
          <p:cNvSpPr txBox="1"/>
          <p:nvPr/>
        </p:nvSpPr>
        <p:spPr>
          <a:xfrm>
            <a:off x="9050069" y="5239631"/>
            <a:ext cx="22188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>
                <a:latin typeface="Consolas" panose="020B0609020204030204" pitchFamily="49" charset="0"/>
              </a:rPr>
              <a:t>lewy = 1</a:t>
            </a:r>
          </a:p>
          <a:p>
            <a:r>
              <a:rPr lang="pl-PL" sz="2400" dirty="0">
                <a:latin typeface="Consolas" panose="020B0609020204030204" pitchFamily="49" charset="0"/>
              </a:rPr>
              <a:t>prawy = 8</a:t>
            </a:r>
          </a:p>
          <a:p>
            <a:r>
              <a:rPr lang="pl-PL" sz="3200" b="1" dirty="0" err="1">
                <a:latin typeface="Consolas" panose="020B0609020204030204" pitchFamily="49" charset="0"/>
              </a:rPr>
              <a:t>pivot</a:t>
            </a:r>
            <a:r>
              <a:rPr lang="pl-PL" sz="3200" b="1" dirty="0">
                <a:latin typeface="Consolas" panose="020B0609020204030204" pitchFamily="49" charset="0"/>
              </a:rPr>
              <a:t> = 5</a:t>
            </a: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CFFFD793-5693-4353-854A-410C0D1EE0C8}"/>
              </a:ext>
            </a:extLst>
          </p:cNvPr>
          <p:cNvSpPr/>
          <p:nvPr/>
        </p:nvSpPr>
        <p:spPr>
          <a:xfrm>
            <a:off x="4361848" y="695039"/>
            <a:ext cx="3433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DEC6E6F6-974D-4277-AD11-6E8C47C4542A}"/>
              </a:ext>
            </a:extLst>
          </p:cNvPr>
          <p:cNvSpPr/>
          <p:nvPr/>
        </p:nvSpPr>
        <p:spPr>
          <a:xfrm>
            <a:off x="9136308" y="695039"/>
            <a:ext cx="3497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3B3C6175-5507-4746-B681-E6731F2062B2}"/>
              </a:ext>
            </a:extLst>
          </p:cNvPr>
          <p:cNvSpPr txBox="1"/>
          <p:nvPr/>
        </p:nvSpPr>
        <p:spPr>
          <a:xfrm>
            <a:off x="1428000" y="4517033"/>
            <a:ext cx="69910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i&lt;=j</a:t>
            </a:r>
            <a:r>
              <a:rPr lang="pl-PL" dirty="0">
                <a:latin typeface="Consolas" panose="020B0609020204030204" pitchFamily="49" charset="0"/>
              </a:rPr>
              <a:t>, wykonuj: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tablica[i] &lt; </a:t>
            </a:r>
            <a:r>
              <a:rPr lang="pl-PL" b="1" dirty="0" err="1">
                <a:latin typeface="Consolas" panose="020B0609020204030204" pitchFamily="49" charset="0"/>
              </a:rPr>
              <a:t>pivot</a:t>
            </a:r>
            <a:r>
              <a:rPr lang="pl-PL" dirty="0">
                <a:latin typeface="Consolas" panose="020B0609020204030204" pitchFamily="49" charset="0"/>
              </a:rPr>
              <a:t>, wykonuj: </a:t>
            </a:r>
            <a:r>
              <a:rPr lang="pl-PL" b="1" dirty="0">
                <a:latin typeface="Consolas" panose="020B0609020204030204" pitchFamily="49" charset="0"/>
              </a:rPr>
              <a:t>i := i + 1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tablica[j] &gt; </a:t>
            </a:r>
            <a:r>
              <a:rPr lang="pl-PL" b="1" dirty="0" err="1">
                <a:latin typeface="Consolas" panose="020B0609020204030204" pitchFamily="49" charset="0"/>
              </a:rPr>
              <a:t>pivot</a:t>
            </a:r>
            <a:r>
              <a:rPr lang="pl-PL" dirty="0">
                <a:latin typeface="Consolas" panose="020B0609020204030204" pitchFamily="49" charset="0"/>
              </a:rPr>
              <a:t>, wykonuj: </a:t>
            </a:r>
            <a:r>
              <a:rPr lang="pl-PL" b="1" dirty="0">
                <a:latin typeface="Consolas" panose="020B0609020204030204" pitchFamily="49" charset="0"/>
              </a:rPr>
              <a:t>j := j – 1</a:t>
            </a:r>
          </a:p>
          <a:p>
            <a:pPr marL="971550" lvl="1" indent="-514350">
              <a:buFont typeface="+mj-lt"/>
              <a:buAutoNum type="arabicPeriod"/>
            </a:pPr>
            <a:endParaRPr lang="pl-PL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5178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3181795"/>
              </p:ext>
            </p:extLst>
          </p:nvPr>
        </p:nvGraphicFramePr>
        <p:xfrm>
          <a:off x="1428000" y="1618369"/>
          <a:ext cx="9336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000">
                  <a:extLst>
                    <a:ext uri="{9D8B030D-6E8A-4147-A177-3AD203B41FA5}">
                      <a16:colId xmlns:a16="http://schemas.microsoft.com/office/drawing/2014/main" val="21040768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Indeksy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accent6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6017846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Wartości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4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6" name="pole tekstowe 5">
            <a:extLst>
              <a:ext uri="{FF2B5EF4-FFF2-40B4-BE49-F238E27FC236}">
                <a16:creationId xmlns:a16="http://schemas.microsoft.com/office/drawing/2014/main" id="{C5EB0A69-EA54-4671-9BCC-D58163447611}"/>
              </a:ext>
            </a:extLst>
          </p:cNvPr>
          <p:cNvSpPr txBox="1"/>
          <p:nvPr/>
        </p:nvSpPr>
        <p:spPr>
          <a:xfrm>
            <a:off x="9050069" y="5239631"/>
            <a:ext cx="22188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>
                <a:latin typeface="Consolas" panose="020B0609020204030204" pitchFamily="49" charset="0"/>
              </a:rPr>
              <a:t>lewy = 1</a:t>
            </a:r>
          </a:p>
          <a:p>
            <a:r>
              <a:rPr lang="pl-PL" sz="2400" dirty="0">
                <a:latin typeface="Consolas" panose="020B0609020204030204" pitchFamily="49" charset="0"/>
              </a:rPr>
              <a:t>prawy = 8</a:t>
            </a:r>
          </a:p>
          <a:p>
            <a:r>
              <a:rPr lang="pl-PL" sz="3200" b="1" dirty="0" err="1">
                <a:latin typeface="Consolas" panose="020B0609020204030204" pitchFamily="49" charset="0"/>
              </a:rPr>
              <a:t>pivot</a:t>
            </a:r>
            <a:r>
              <a:rPr lang="pl-PL" sz="3200" b="1" dirty="0">
                <a:latin typeface="Consolas" panose="020B0609020204030204" pitchFamily="49" charset="0"/>
              </a:rPr>
              <a:t> = 5</a:t>
            </a: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CFFFD793-5693-4353-854A-410C0D1EE0C8}"/>
              </a:ext>
            </a:extLst>
          </p:cNvPr>
          <p:cNvSpPr/>
          <p:nvPr/>
        </p:nvSpPr>
        <p:spPr>
          <a:xfrm>
            <a:off x="4361848" y="695039"/>
            <a:ext cx="3433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DEC6E6F6-974D-4277-AD11-6E8C47C4542A}"/>
              </a:ext>
            </a:extLst>
          </p:cNvPr>
          <p:cNvSpPr/>
          <p:nvPr/>
        </p:nvSpPr>
        <p:spPr>
          <a:xfrm>
            <a:off x="9136308" y="695039"/>
            <a:ext cx="3497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3B3C6175-5507-4746-B681-E6731F2062B2}"/>
              </a:ext>
            </a:extLst>
          </p:cNvPr>
          <p:cNvSpPr txBox="1"/>
          <p:nvPr/>
        </p:nvSpPr>
        <p:spPr>
          <a:xfrm>
            <a:off x="1428000" y="4517033"/>
            <a:ext cx="69910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i&lt;=j</a:t>
            </a:r>
            <a:r>
              <a:rPr lang="pl-PL" dirty="0">
                <a:latin typeface="Consolas" panose="020B0609020204030204" pitchFamily="49" charset="0"/>
              </a:rPr>
              <a:t>, wykonuj: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tablica[i] &lt; </a:t>
            </a:r>
            <a:r>
              <a:rPr lang="pl-PL" b="1" dirty="0" err="1">
                <a:latin typeface="Consolas" panose="020B0609020204030204" pitchFamily="49" charset="0"/>
              </a:rPr>
              <a:t>pivot</a:t>
            </a:r>
            <a:r>
              <a:rPr lang="pl-PL" dirty="0">
                <a:latin typeface="Consolas" panose="020B0609020204030204" pitchFamily="49" charset="0"/>
              </a:rPr>
              <a:t>, wykonuj: </a:t>
            </a:r>
            <a:r>
              <a:rPr lang="pl-PL" b="1" dirty="0">
                <a:latin typeface="Consolas" panose="020B0609020204030204" pitchFamily="49" charset="0"/>
              </a:rPr>
              <a:t>i := i + 1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tablica[j] &gt; </a:t>
            </a:r>
            <a:r>
              <a:rPr lang="pl-PL" b="1" dirty="0" err="1">
                <a:latin typeface="Consolas" panose="020B0609020204030204" pitchFamily="49" charset="0"/>
              </a:rPr>
              <a:t>pivot</a:t>
            </a:r>
            <a:r>
              <a:rPr lang="pl-PL" dirty="0">
                <a:latin typeface="Consolas" panose="020B0609020204030204" pitchFamily="49" charset="0"/>
              </a:rPr>
              <a:t>, wykonuj: </a:t>
            </a:r>
            <a:r>
              <a:rPr lang="pl-PL" b="1" dirty="0">
                <a:latin typeface="Consolas" panose="020B0609020204030204" pitchFamily="49" charset="0"/>
              </a:rPr>
              <a:t>j := j – 1</a:t>
            </a:r>
          </a:p>
          <a:p>
            <a:pPr marL="971550" lvl="1" indent="-514350">
              <a:buFont typeface="+mj-lt"/>
              <a:buAutoNum type="arabicPeriod"/>
            </a:pPr>
            <a:endParaRPr lang="pl-PL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8473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28000" y="1618369"/>
          <a:ext cx="9336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000">
                  <a:extLst>
                    <a:ext uri="{9D8B030D-6E8A-4147-A177-3AD203B41FA5}">
                      <a16:colId xmlns:a16="http://schemas.microsoft.com/office/drawing/2014/main" val="21040768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Indeksy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accent6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6017846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Wartości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4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6" name="pole tekstowe 5">
            <a:extLst>
              <a:ext uri="{FF2B5EF4-FFF2-40B4-BE49-F238E27FC236}">
                <a16:creationId xmlns:a16="http://schemas.microsoft.com/office/drawing/2014/main" id="{C5EB0A69-EA54-4671-9BCC-D58163447611}"/>
              </a:ext>
            </a:extLst>
          </p:cNvPr>
          <p:cNvSpPr txBox="1"/>
          <p:nvPr/>
        </p:nvSpPr>
        <p:spPr>
          <a:xfrm>
            <a:off x="9050069" y="5239631"/>
            <a:ext cx="22188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>
                <a:latin typeface="Consolas" panose="020B0609020204030204" pitchFamily="49" charset="0"/>
              </a:rPr>
              <a:t>lewy = 1</a:t>
            </a:r>
          </a:p>
          <a:p>
            <a:r>
              <a:rPr lang="pl-PL" sz="2400" dirty="0">
                <a:latin typeface="Consolas" panose="020B0609020204030204" pitchFamily="49" charset="0"/>
              </a:rPr>
              <a:t>prawy = 8</a:t>
            </a:r>
          </a:p>
          <a:p>
            <a:r>
              <a:rPr lang="pl-PL" sz="3200" b="1" dirty="0" err="1">
                <a:latin typeface="Consolas" panose="020B0609020204030204" pitchFamily="49" charset="0"/>
              </a:rPr>
              <a:t>pivot</a:t>
            </a:r>
            <a:r>
              <a:rPr lang="pl-PL" sz="3200" b="1" dirty="0">
                <a:latin typeface="Consolas" panose="020B0609020204030204" pitchFamily="49" charset="0"/>
              </a:rPr>
              <a:t> = 5</a:t>
            </a: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CFFFD793-5693-4353-854A-410C0D1EE0C8}"/>
              </a:ext>
            </a:extLst>
          </p:cNvPr>
          <p:cNvSpPr/>
          <p:nvPr/>
        </p:nvSpPr>
        <p:spPr>
          <a:xfrm>
            <a:off x="4361848" y="695039"/>
            <a:ext cx="3433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DEC6E6F6-974D-4277-AD11-6E8C47C4542A}"/>
              </a:ext>
            </a:extLst>
          </p:cNvPr>
          <p:cNvSpPr/>
          <p:nvPr/>
        </p:nvSpPr>
        <p:spPr>
          <a:xfrm>
            <a:off x="9136308" y="695039"/>
            <a:ext cx="3497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3B3C6175-5507-4746-B681-E6731F2062B2}"/>
              </a:ext>
            </a:extLst>
          </p:cNvPr>
          <p:cNvSpPr txBox="1"/>
          <p:nvPr/>
        </p:nvSpPr>
        <p:spPr>
          <a:xfrm>
            <a:off x="1428000" y="4517033"/>
            <a:ext cx="699101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i&lt;=j</a:t>
            </a:r>
            <a:r>
              <a:rPr lang="pl-PL" dirty="0">
                <a:latin typeface="Consolas" panose="020B0609020204030204" pitchFamily="49" charset="0"/>
              </a:rPr>
              <a:t>, wykonuj: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tablica[i] &lt; </a:t>
            </a:r>
            <a:r>
              <a:rPr lang="pl-PL" b="1" dirty="0" err="1">
                <a:latin typeface="Consolas" panose="020B0609020204030204" pitchFamily="49" charset="0"/>
              </a:rPr>
              <a:t>pivot</a:t>
            </a:r>
            <a:r>
              <a:rPr lang="pl-PL" dirty="0">
                <a:latin typeface="Consolas" panose="020B0609020204030204" pitchFamily="49" charset="0"/>
              </a:rPr>
              <a:t>, wykonuj: </a:t>
            </a:r>
            <a:r>
              <a:rPr lang="pl-PL" b="1" dirty="0">
                <a:latin typeface="Consolas" panose="020B0609020204030204" pitchFamily="49" charset="0"/>
              </a:rPr>
              <a:t>i := i + 1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tablica[j] &gt; </a:t>
            </a:r>
            <a:r>
              <a:rPr lang="pl-PL" b="1" dirty="0" err="1">
                <a:latin typeface="Consolas" panose="020B0609020204030204" pitchFamily="49" charset="0"/>
              </a:rPr>
              <a:t>pivot</a:t>
            </a:r>
            <a:r>
              <a:rPr lang="pl-PL" dirty="0">
                <a:latin typeface="Consolas" panose="020B0609020204030204" pitchFamily="49" charset="0"/>
              </a:rPr>
              <a:t>, wykonuj: </a:t>
            </a:r>
            <a:r>
              <a:rPr lang="pl-PL" b="1" dirty="0">
                <a:latin typeface="Consolas" panose="020B0609020204030204" pitchFamily="49" charset="0"/>
              </a:rPr>
              <a:t>j := j –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Jeżeli </a:t>
            </a:r>
            <a:r>
              <a:rPr lang="pl-PL" b="1" dirty="0">
                <a:latin typeface="Consolas" panose="020B0609020204030204" pitchFamily="49" charset="0"/>
              </a:rPr>
              <a:t>i &gt; j</a:t>
            </a:r>
            <a:r>
              <a:rPr lang="pl-PL" dirty="0">
                <a:latin typeface="Consolas" panose="020B0609020204030204" pitchFamily="49" charset="0"/>
              </a:rPr>
              <a:t>, to </a:t>
            </a:r>
            <a:r>
              <a:rPr lang="pl-PL" b="1" dirty="0">
                <a:latin typeface="Consolas" panose="020B0609020204030204" pitchFamily="49" charset="0"/>
              </a:rPr>
              <a:t>wyjdź z pętli</a:t>
            </a:r>
          </a:p>
          <a:p>
            <a:pPr marL="971550" lvl="1" indent="-514350">
              <a:buFont typeface="+mj-lt"/>
              <a:buAutoNum type="arabicPeriod"/>
            </a:pPr>
            <a:endParaRPr lang="pl-PL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8179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28000" y="1618369"/>
          <a:ext cx="9336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000">
                  <a:extLst>
                    <a:ext uri="{9D8B030D-6E8A-4147-A177-3AD203B41FA5}">
                      <a16:colId xmlns:a16="http://schemas.microsoft.com/office/drawing/2014/main" val="21040768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Indeksy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accent6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6017846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Wartości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4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6" name="pole tekstowe 5">
            <a:extLst>
              <a:ext uri="{FF2B5EF4-FFF2-40B4-BE49-F238E27FC236}">
                <a16:creationId xmlns:a16="http://schemas.microsoft.com/office/drawing/2014/main" id="{C5EB0A69-EA54-4671-9BCC-D58163447611}"/>
              </a:ext>
            </a:extLst>
          </p:cNvPr>
          <p:cNvSpPr txBox="1"/>
          <p:nvPr/>
        </p:nvSpPr>
        <p:spPr>
          <a:xfrm>
            <a:off x="9050069" y="5239631"/>
            <a:ext cx="22188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>
                <a:latin typeface="Consolas" panose="020B0609020204030204" pitchFamily="49" charset="0"/>
              </a:rPr>
              <a:t>lewy = 1</a:t>
            </a:r>
          </a:p>
          <a:p>
            <a:r>
              <a:rPr lang="pl-PL" sz="2400" dirty="0">
                <a:latin typeface="Consolas" panose="020B0609020204030204" pitchFamily="49" charset="0"/>
              </a:rPr>
              <a:t>prawy = 8</a:t>
            </a:r>
          </a:p>
          <a:p>
            <a:r>
              <a:rPr lang="pl-PL" sz="3200" b="1" dirty="0" err="1">
                <a:latin typeface="Consolas" panose="020B0609020204030204" pitchFamily="49" charset="0"/>
              </a:rPr>
              <a:t>pivot</a:t>
            </a:r>
            <a:r>
              <a:rPr lang="pl-PL" sz="3200" b="1" dirty="0">
                <a:latin typeface="Consolas" panose="020B0609020204030204" pitchFamily="49" charset="0"/>
              </a:rPr>
              <a:t> = 5</a:t>
            </a: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CFFFD793-5693-4353-854A-410C0D1EE0C8}"/>
              </a:ext>
            </a:extLst>
          </p:cNvPr>
          <p:cNvSpPr/>
          <p:nvPr/>
        </p:nvSpPr>
        <p:spPr>
          <a:xfrm>
            <a:off x="4361848" y="695039"/>
            <a:ext cx="3433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DEC6E6F6-974D-4277-AD11-6E8C47C4542A}"/>
              </a:ext>
            </a:extLst>
          </p:cNvPr>
          <p:cNvSpPr/>
          <p:nvPr/>
        </p:nvSpPr>
        <p:spPr>
          <a:xfrm>
            <a:off x="9136308" y="695039"/>
            <a:ext cx="3497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3B3C6175-5507-4746-B681-E6731F2062B2}"/>
              </a:ext>
            </a:extLst>
          </p:cNvPr>
          <p:cNvSpPr txBox="1"/>
          <p:nvPr/>
        </p:nvSpPr>
        <p:spPr>
          <a:xfrm>
            <a:off x="1428000" y="4517033"/>
            <a:ext cx="699101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i&lt;=j</a:t>
            </a:r>
            <a:r>
              <a:rPr lang="pl-PL" dirty="0">
                <a:latin typeface="Consolas" panose="020B0609020204030204" pitchFamily="49" charset="0"/>
              </a:rPr>
              <a:t>, wykonuj: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tablica[i] &lt; </a:t>
            </a:r>
            <a:r>
              <a:rPr lang="pl-PL" b="1" dirty="0" err="1">
                <a:latin typeface="Consolas" panose="020B0609020204030204" pitchFamily="49" charset="0"/>
              </a:rPr>
              <a:t>pivot</a:t>
            </a:r>
            <a:r>
              <a:rPr lang="pl-PL" dirty="0">
                <a:latin typeface="Consolas" panose="020B0609020204030204" pitchFamily="49" charset="0"/>
              </a:rPr>
              <a:t>, wykonuj: </a:t>
            </a:r>
            <a:r>
              <a:rPr lang="pl-PL" b="1" dirty="0">
                <a:latin typeface="Consolas" panose="020B0609020204030204" pitchFamily="49" charset="0"/>
              </a:rPr>
              <a:t>i := i + 1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tablica[j] &gt; </a:t>
            </a:r>
            <a:r>
              <a:rPr lang="pl-PL" b="1" dirty="0" err="1">
                <a:latin typeface="Consolas" panose="020B0609020204030204" pitchFamily="49" charset="0"/>
              </a:rPr>
              <a:t>pivot</a:t>
            </a:r>
            <a:r>
              <a:rPr lang="pl-PL" dirty="0">
                <a:latin typeface="Consolas" panose="020B0609020204030204" pitchFamily="49" charset="0"/>
              </a:rPr>
              <a:t>, wykonuj: </a:t>
            </a:r>
            <a:r>
              <a:rPr lang="pl-PL" b="1" dirty="0">
                <a:latin typeface="Consolas" panose="020B0609020204030204" pitchFamily="49" charset="0"/>
              </a:rPr>
              <a:t>j := j –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Jeżeli </a:t>
            </a:r>
            <a:r>
              <a:rPr lang="pl-PL" b="1" dirty="0">
                <a:latin typeface="Consolas" panose="020B0609020204030204" pitchFamily="49" charset="0"/>
              </a:rPr>
              <a:t>i &gt; j</a:t>
            </a:r>
            <a:r>
              <a:rPr lang="pl-PL" dirty="0">
                <a:latin typeface="Consolas" panose="020B0609020204030204" pitchFamily="49" charset="0"/>
              </a:rPr>
              <a:t>, to </a:t>
            </a:r>
            <a:r>
              <a:rPr lang="pl-PL" b="1" dirty="0">
                <a:latin typeface="Consolas" panose="020B0609020204030204" pitchFamily="49" charset="0"/>
              </a:rPr>
              <a:t>wyjdź z pętli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Zamień(tablica[i], tablica[j])</a:t>
            </a:r>
          </a:p>
          <a:p>
            <a:pPr marL="971550" lvl="1" indent="-514350">
              <a:buFont typeface="+mj-lt"/>
              <a:buAutoNum type="arabicPeriod"/>
            </a:pPr>
            <a:endParaRPr lang="pl-PL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08350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8138919"/>
              </p:ext>
            </p:extLst>
          </p:nvPr>
        </p:nvGraphicFramePr>
        <p:xfrm>
          <a:off x="1428000" y="1618369"/>
          <a:ext cx="9336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000">
                  <a:extLst>
                    <a:ext uri="{9D8B030D-6E8A-4147-A177-3AD203B41FA5}">
                      <a16:colId xmlns:a16="http://schemas.microsoft.com/office/drawing/2014/main" val="21040768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Indeksy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accent6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6017846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Wartości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4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7030A0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7030A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6" name="pole tekstowe 5">
            <a:extLst>
              <a:ext uri="{FF2B5EF4-FFF2-40B4-BE49-F238E27FC236}">
                <a16:creationId xmlns:a16="http://schemas.microsoft.com/office/drawing/2014/main" id="{C5EB0A69-EA54-4671-9BCC-D58163447611}"/>
              </a:ext>
            </a:extLst>
          </p:cNvPr>
          <p:cNvSpPr txBox="1"/>
          <p:nvPr/>
        </p:nvSpPr>
        <p:spPr>
          <a:xfrm>
            <a:off x="9050069" y="5239631"/>
            <a:ext cx="22188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>
                <a:latin typeface="Consolas" panose="020B0609020204030204" pitchFamily="49" charset="0"/>
              </a:rPr>
              <a:t>lewy = 1</a:t>
            </a:r>
          </a:p>
          <a:p>
            <a:r>
              <a:rPr lang="pl-PL" sz="2400" dirty="0">
                <a:latin typeface="Consolas" panose="020B0609020204030204" pitchFamily="49" charset="0"/>
              </a:rPr>
              <a:t>prawy = 8</a:t>
            </a:r>
          </a:p>
          <a:p>
            <a:r>
              <a:rPr lang="pl-PL" sz="3200" b="1" dirty="0" err="1">
                <a:latin typeface="Consolas" panose="020B0609020204030204" pitchFamily="49" charset="0"/>
              </a:rPr>
              <a:t>pivot</a:t>
            </a:r>
            <a:r>
              <a:rPr lang="pl-PL" sz="3200" b="1" dirty="0">
                <a:latin typeface="Consolas" panose="020B0609020204030204" pitchFamily="49" charset="0"/>
              </a:rPr>
              <a:t> = 5</a:t>
            </a: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CFFFD793-5693-4353-854A-410C0D1EE0C8}"/>
              </a:ext>
            </a:extLst>
          </p:cNvPr>
          <p:cNvSpPr/>
          <p:nvPr/>
        </p:nvSpPr>
        <p:spPr>
          <a:xfrm>
            <a:off x="4361848" y="695039"/>
            <a:ext cx="3433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DEC6E6F6-974D-4277-AD11-6E8C47C4542A}"/>
              </a:ext>
            </a:extLst>
          </p:cNvPr>
          <p:cNvSpPr/>
          <p:nvPr/>
        </p:nvSpPr>
        <p:spPr>
          <a:xfrm>
            <a:off x="9136308" y="695039"/>
            <a:ext cx="3497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3B3C6175-5507-4746-B681-E6731F2062B2}"/>
              </a:ext>
            </a:extLst>
          </p:cNvPr>
          <p:cNvSpPr txBox="1"/>
          <p:nvPr/>
        </p:nvSpPr>
        <p:spPr>
          <a:xfrm>
            <a:off x="1428000" y="4517033"/>
            <a:ext cx="699101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i&lt;=j</a:t>
            </a:r>
            <a:r>
              <a:rPr lang="pl-PL" dirty="0">
                <a:latin typeface="Consolas" panose="020B0609020204030204" pitchFamily="49" charset="0"/>
              </a:rPr>
              <a:t>, wykonuj: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tablica[i] &lt; </a:t>
            </a:r>
            <a:r>
              <a:rPr lang="pl-PL" b="1" dirty="0" err="1">
                <a:latin typeface="Consolas" panose="020B0609020204030204" pitchFamily="49" charset="0"/>
              </a:rPr>
              <a:t>pivot</a:t>
            </a:r>
            <a:r>
              <a:rPr lang="pl-PL" dirty="0">
                <a:latin typeface="Consolas" panose="020B0609020204030204" pitchFamily="49" charset="0"/>
              </a:rPr>
              <a:t>, wykonuj: </a:t>
            </a:r>
            <a:r>
              <a:rPr lang="pl-PL" b="1" dirty="0">
                <a:latin typeface="Consolas" panose="020B0609020204030204" pitchFamily="49" charset="0"/>
              </a:rPr>
              <a:t>i := i + 1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tablica[j] &gt; </a:t>
            </a:r>
            <a:r>
              <a:rPr lang="pl-PL" b="1" dirty="0" err="1">
                <a:latin typeface="Consolas" panose="020B0609020204030204" pitchFamily="49" charset="0"/>
              </a:rPr>
              <a:t>pivot</a:t>
            </a:r>
            <a:r>
              <a:rPr lang="pl-PL" dirty="0">
                <a:latin typeface="Consolas" panose="020B0609020204030204" pitchFamily="49" charset="0"/>
              </a:rPr>
              <a:t>, wykonuj: </a:t>
            </a:r>
            <a:r>
              <a:rPr lang="pl-PL" b="1" dirty="0">
                <a:latin typeface="Consolas" panose="020B0609020204030204" pitchFamily="49" charset="0"/>
              </a:rPr>
              <a:t>j := j –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Jeżeli </a:t>
            </a:r>
            <a:r>
              <a:rPr lang="pl-PL" b="1" dirty="0">
                <a:latin typeface="Consolas" panose="020B0609020204030204" pitchFamily="49" charset="0"/>
              </a:rPr>
              <a:t>i &gt; j</a:t>
            </a:r>
            <a:r>
              <a:rPr lang="pl-PL" dirty="0">
                <a:latin typeface="Consolas" panose="020B0609020204030204" pitchFamily="49" charset="0"/>
              </a:rPr>
              <a:t>, to </a:t>
            </a:r>
            <a:r>
              <a:rPr lang="pl-PL" b="1" dirty="0">
                <a:latin typeface="Consolas" panose="020B0609020204030204" pitchFamily="49" charset="0"/>
              </a:rPr>
              <a:t>wyjdź z pętli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Zamień(tablica[i], tablica[j])</a:t>
            </a:r>
          </a:p>
          <a:p>
            <a:pPr marL="971550" lvl="1" indent="-514350">
              <a:buFont typeface="+mj-lt"/>
              <a:buAutoNum type="arabicPeriod"/>
            </a:pPr>
            <a:endParaRPr lang="pl-PL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20217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0599906"/>
              </p:ext>
            </p:extLst>
          </p:nvPr>
        </p:nvGraphicFramePr>
        <p:xfrm>
          <a:off x="1428000" y="1618369"/>
          <a:ext cx="9336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000">
                  <a:extLst>
                    <a:ext uri="{9D8B030D-6E8A-4147-A177-3AD203B41FA5}">
                      <a16:colId xmlns:a16="http://schemas.microsoft.com/office/drawing/2014/main" val="21040768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Indeksy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accent6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6017846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Wartości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4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7030A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7030A0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6" name="pole tekstowe 5">
            <a:extLst>
              <a:ext uri="{FF2B5EF4-FFF2-40B4-BE49-F238E27FC236}">
                <a16:creationId xmlns:a16="http://schemas.microsoft.com/office/drawing/2014/main" id="{C5EB0A69-EA54-4671-9BCC-D58163447611}"/>
              </a:ext>
            </a:extLst>
          </p:cNvPr>
          <p:cNvSpPr txBox="1"/>
          <p:nvPr/>
        </p:nvSpPr>
        <p:spPr>
          <a:xfrm>
            <a:off x="9050069" y="5239631"/>
            <a:ext cx="22188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>
                <a:latin typeface="Consolas" panose="020B0609020204030204" pitchFamily="49" charset="0"/>
              </a:rPr>
              <a:t>lewy = 1</a:t>
            </a:r>
          </a:p>
          <a:p>
            <a:r>
              <a:rPr lang="pl-PL" sz="2400" dirty="0">
                <a:latin typeface="Consolas" panose="020B0609020204030204" pitchFamily="49" charset="0"/>
              </a:rPr>
              <a:t>prawy = 8</a:t>
            </a:r>
          </a:p>
          <a:p>
            <a:r>
              <a:rPr lang="pl-PL" sz="3200" b="1" dirty="0" err="1">
                <a:latin typeface="Consolas" panose="020B0609020204030204" pitchFamily="49" charset="0"/>
              </a:rPr>
              <a:t>pivot</a:t>
            </a:r>
            <a:r>
              <a:rPr lang="pl-PL" sz="3200" b="1" dirty="0">
                <a:latin typeface="Consolas" panose="020B0609020204030204" pitchFamily="49" charset="0"/>
              </a:rPr>
              <a:t> = 5</a:t>
            </a: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CFFFD793-5693-4353-854A-410C0D1EE0C8}"/>
              </a:ext>
            </a:extLst>
          </p:cNvPr>
          <p:cNvSpPr/>
          <p:nvPr/>
        </p:nvSpPr>
        <p:spPr>
          <a:xfrm>
            <a:off x="4361848" y="695039"/>
            <a:ext cx="3433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DEC6E6F6-974D-4277-AD11-6E8C47C4542A}"/>
              </a:ext>
            </a:extLst>
          </p:cNvPr>
          <p:cNvSpPr/>
          <p:nvPr/>
        </p:nvSpPr>
        <p:spPr>
          <a:xfrm>
            <a:off x="9136308" y="695039"/>
            <a:ext cx="3497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3B3C6175-5507-4746-B681-E6731F2062B2}"/>
              </a:ext>
            </a:extLst>
          </p:cNvPr>
          <p:cNvSpPr txBox="1"/>
          <p:nvPr/>
        </p:nvSpPr>
        <p:spPr>
          <a:xfrm>
            <a:off x="1428000" y="4517033"/>
            <a:ext cx="699101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i&lt;=j</a:t>
            </a:r>
            <a:r>
              <a:rPr lang="pl-PL" dirty="0">
                <a:latin typeface="Consolas" panose="020B0609020204030204" pitchFamily="49" charset="0"/>
              </a:rPr>
              <a:t>, wykonuj: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tablica[i] &lt; </a:t>
            </a:r>
            <a:r>
              <a:rPr lang="pl-PL" b="1" dirty="0" err="1">
                <a:latin typeface="Consolas" panose="020B0609020204030204" pitchFamily="49" charset="0"/>
              </a:rPr>
              <a:t>pivot</a:t>
            </a:r>
            <a:r>
              <a:rPr lang="pl-PL" dirty="0">
                <a:latin typeface="Consolas" panose="020B0609020204030204" pitchFamily="49" charset="0"/>
              </a:rPr>
              <a:t>, wykonuj: </a:t>
            </a:r>
            <a:r>
              <a:rPr lang="pl-PL" b="1" dirty="0">
                <a:latin typeface="Consolas" panose="020B0609020204030204" pitchFamily="49" charset="0"/>
              </a:rPr>
              <a:t>i := i + 1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tablica[j] &gt; </a:t>
            </a:r>
            <a:r>
              <a:rPr lang="pl-PL" b="1" dirty="0" err="1">
                <a:latin typeface="Consolas" panose="020B0609020204030204" pitchFamily="49" charset="0"/>
              </a:rPr>
              <a:t>pivot</a:t>
            </a:r>
            <a:r>
              <a:rPr lang="pl-PL" dirty="0">
                <a:latin typeface="Consolas" panose="020B0609020204030204" pitchFamily="49" charset="0"/>
              </a:rPr>
              <a:t>, wykonuj: </a:t>
            </a:r>
            <a:r>
              <a:rPr lang="pl-PL" b="1" dirty="0">
                <a:latin typeface="Consolas" panose="020B0609020204030204" pitchFamily="49" charset="0"/>
              </a:rPr>
              <a:t>j := j –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Jeżeli </a:t>
            </a:r>
            <a:r>
              <a:rPr lang="pl-PL" b="1" dirty="0">
                <a:latin typeface="Consolas" panose="020B0609020204030204" pitchFamily="49" charset="0"/>
              </a:rPr>
              <a:t>i &gt; j</a:t>
            </a:r>
            <a:r>
              <a:rPr lang="pl-PL" dirty="0">
                <a:latin typeface="Consolas" panose="020B0609020204030204" pitchFamily="49" charset="0"/>
              </a:rPr>
              <a:t>, to </a:t>
            </a:r>
            <a:r>
              <a:rPr lang="pl-PL" b="1" dirty="0">
                <a:latin typeface="Consolas" panose="020B0609020204030204" pitchFamily="49" charset="0"/>
              </a:rPr>
              <a:t>wyjdź z pętli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Zamień(tablica[i], tablica[j])</a:t>
            </a:r>
          </a:p>
          <a:p>
            <a:pPr marL="971550" lvl="1" indent="-514350">
              <a:buFont typeface="+mj-lt"/>
              <a:buAutoNum type="arabicPeriod"/>
            </a:pPr>
            <a:endParaRPr lang="pl-PL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5746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B6941A1-D6F5-4DF7-87FD-AFAC50234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Algorytm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9201CF0-EC68-4421-82DB-8F0CAB091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l-PL" dirty="0" err="1">
                <a:latin typeface="Consolas" panose="020B0609020204030204" pitchFamily="49" charset="0"/>
              </a:rPr>
              <a:t>QuickSort</a:t>
            </a:r>
            <a:r>
              <a:rPr lang="pl-PL" dirty="0">
                <a:latin typeface="Consolas" panose="020B0609020204030204" pitchFamily="49" charset="0"/>
              </a:rPr>
              <a:t>(tablica, lewy, prawy)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Jeżeli </a:t>
            </a:r>
            <a:r>
              <a:rPr lang="pl-PL" b="1" dirty="0">
                <a:latin typeface="Consolas" panose="020B0609020204030204" pitchFamily="49" charset="0"/>
              </a:rPr>
              <a:t>lewy &gt;= prawy</a:t>
            </a:r>
            <a:r>
              <a:rPr lang="pl-PL" dirty="0">
                <a:latin typeface="Consolas" panose="020B0609020204030204" pitchFamily="49" charset="0"/>
              </a:rPr>
              <a:t>, to </a:t>
            </a:r>
            <a:r>
              <a:rPr lang="pl-PL" b="1" dirty="0">
                <a:latin typeface="Consolas" panose="020B0609020204030204" pitchFamily="49" charset="0"/>
              </a:rPr>
              <a:t>zakończ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 err="1">
                <a:latin typeface="Consolas" panose="020B0609020204030204" pitchFamily="49" charset="0"/>
              </a:rPr>
              <a:t>pivot</a:t>
            </a:r>
            <a:r>
              <a:rPr lang="pl-PL" dirty="0">
                <a:latin typeface="Consolas" panose="020B0609020204030204" pitchFamily="49" charset="0"/>
              </a:rPr>
              <a:t> := tablica[(</a:t>
            </a:r>
            <a:r>
              <a:rPr lang="pl-PL" dirty="0" err="1">
                <a:latin typeface="Consolas" panose="020B0609020204030204" pitchFamily="49" charset="0"/>
              </a:rPr>
              <a:t>lewy+prawy</a:t>
            </a:r>
            <a:r>
              <a:rPr lang="pl-PL" dirty="0">
                <a:latin typeface="Consolas" panose="020B0609020204030204" pitchFamily="49" charset="0"/>
              </a:rPr>
              <a:t>)/2]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i := lewy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j := prawy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i&lt;=j</a:t>
            </a:r>
            <a:r>
              <a:rPr lang="pl-PL" dirty="0">
                <a:latin typeface="Consolas" panose="020B0609020204030204" pitchFamily="49" charset="0"/>
              </a:rPr>
              <a:t>, wykonuj:</a:t>
            </a:r>
          </a:p>
          <a:p>
            <a:pPr marL="1428750" lvl="2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tablica[i] &lt; </a:t>
            </a:r>
            <a:r>
              <a:rPr lang="pl-PL" b="1" dirty="0" err="1">
                <a:latin typeface="Consolas" panose="020B0609020204030204" pitchFamily="49" charset="0"/>
              </a:rPr>
              <a:t>pivot</a:t>
            </a:r>
            <a:r>
              <a:rPr lang="pl-PL" dirty="0">
                <a:latin typeface="Consolas" panose="020B0609020204030204" pitchFamily="49" charset="0"/>
              </a:rPr>
              <a:t>, wykonuj: </a:t>
            </a:r>
            <a:r>
              <a:rPr lang="pl-PL" b="1" dirty="0">
                <a:latin typeface="Consolas" panose="020B0609020204030204" pitchFamily="49" charset="0"/>
              </a:rPr>
              <a:t>i := i + 1</a:t>
            </a:r>
          </a:p>
          <a:p>
            <a:pPr marL="1428750" lvl="2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tablica[j] &gt; </a:t>
            </a:r>
            <a:r>
              <a:rPr lang="pl-PL" b="1" dirty="0" err="1">
                <a:latin typeface="Consolas" panose="020B0609020204030204" pitchFamily="49" charset="0"/>
              </a:rPr>
              <a:t>pivot</a:t>
            </a:r>
            <a:r>
              <a:rPr lang="pl-PL" dirty="0">
                <a:latin typeface="Consolas" panose="020B0609020204030204" pitchFamily="49" charset="0"/>
              </a:rPr>
              <a:t>, wykonuj: </a:t>
            </a:r>
            <a:r>
              <a:rPr lang="pl-PL" b="1" dirty="0">
                <a:latin typeface="Consolas" panose="020B0609020204030204" pitchFamily="49" charset="0"/>
              </a:rPr>
              <a:t>j := j – 1</a:t>
            </a:r>
          </a:p>
          <a:p>
            <a:pPr marL="1428750" lvl="2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Jeżeli </a:t>
            </a:r>
            <a:r>
              <a:rPr lang="pl-PL" b="1" dirty="0">
                <a:latin typeface="Consolas" panose="020B0609020204030204" pitchFamily="49" charset="0"/>
              </a:rPr>
              <a:t>i &gt; j</a:t>
            </a:r>
            <a:r>
              <a:rPr lang="pl-PL" dirty="0">
                <a:latin typeface="Consolas" panose="020B0609020204030204" pitchFamily="49" charset="0"/>
              </a:rPr>
              <a:t>, to </a:t>
            </a:r>
            <a:r>
              <a:rPr lang="pl-PL" b="1" dirty="0">
                <a:latin typeface="Consolas" panose="020B0609020204030204" pitchFamily="49" charset="0"/>
              </a:rPr>
              <a:t>wyjdź z pętli</a:t>
            </a:r>
          </a:p>
          <a:p>
            <a:pPr marL="1428750" lvl="2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Zamień(tablica[i], tablica[j])</a:t>
            </a:r>
          </a:p>
          <a:p>
            <a:pPr marL="1428750" lvl="2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i := i + 1</a:t>
            </a:r>
          </a:p>
          <a:p>
            <a:pPr marL="1428750" lvl="2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j := j - 1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 err="1">
                <a:latin typeface="Consolas" panose="020B0609020204030204" pitchFamily="49" charset="0"/>
              </a:rPr>
              <a:t>QuickSort</a:t>
            </a:r>
            <a:r>
              <a:rPr lang="pl-PL" dirty="0">
                <a:latin typeface="Consolas" panose="020B0609020204030204" pitchFamily="49" charset="0"/>
              </a:rPr>
              <a:t>(tablica, </a:t>
            </a:r>
            <a:r>
              <a:rPr lang="pl-PL" b="1" dirty="0">
                <a:latin typeface="Consolas" panose="020B0609020204030204" pitchFamily="49" charset="0"/>
              </a:rPr>
              <a:t>lewy</a:t>
            </a:r>
            <a:r>
              <a:rPr lang="pl-PL" dirty="0">
                <a:latin typeface="Consolas" panose="020B0609020204030204" pitchFamily="49" charset="0"/>
              </a:rPr>
              <a:t>, </a:t>
            </a:r>
            <a:r>
              <a:rPr lang="pl-PL" b="1" dirty="0">
                <a:latin typeface="Consolas" panose="020B0609020204030204" pitchFamily="49" charset="0"/>
              </a:rPr>
              <a:t>j</a:t>
            </a:r>
            <a:r>
              <a:rPr lang="pl-PL" dirty="0">
                <a:latin typeface="Consolas" panose="020B0609020204030204" pitchFamily="49" charset="0"/>
              </a:rPr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 err="1">
                <a:latin typeface="Consolas" panose="020B0609020204030204" pitchFamily="49" charset="0"/>
              </a:rPr>
              <a:t>QuickSort</a:t>
            </a:r>
            <a:r>
              <a:rPr lang="pl-PL" dirty="0">
                <a:latin typeface="Consolas" panose="020B0609020204030204" pitchFamily="49" charset="0"/>
              </a:rPr>
              <a:t>(tablica, </a:t>
            </a:r>
            <a:r>
              <a:rPr lang="pl-PL" b="1" dirty="0">
                <a:latin typeface="Consolas" panose="020B0609020204030204" pitchFamily="49" charset="0"/>
              </a:rPr>
              <a:t>i</a:t>
            </a:r>
            <a:r>
              <a:rPr lang="pl-PL" dirty="0">
                <a:latin typeface="Consolas" panose="020B0609020204030204" pitchFamily="49" charset="0"/>
              </a:rPr>
              <a:t>, </a:t>
            </a:r>
            <a:r>
              <a:rPr lang="pl-PL" b="1" dirty="0">
                <a:latin typeface="Consolas" panose="020B0609020204030204" pitchFamily="49" charset="0"/>
              </a:rPr>
              <a:t>prawy</a:t>
            </a:r>
            <a:r>
              <a:rPr lang="pl-PL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965125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086924"/>
              </p:ext>
            </p:extLst>
          </p:nvPr>
        </p:nvGraphicFramePr>
        <p:xfrm>
          <a:off x="1428000" y="1618369"/>
          <a:ext cx="9336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000">
                  <a:extLst>
                    <a:ext uri="{9D8B030D-6E8A-4147-A177-3AD203B41FA5}">
                      <a16:colId xmlns:a16="http://schemas.microsoft.com/office/drawing/2014/main" val="21040768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Indeksy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accent6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6017846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Wartości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4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6" name="pole tekstowe 5">
            <a:extLst>
              <a:ext uri="{FF2B5EF4-FFF2-40B4-BE49-F238E27FC236}">
                <a16:creationId xmlns:a16="http://schemas.microsoft.com/office/drawing/2014/main" id="{C5EB0A69-EA54-4671-9BCC-D58163447611}"/>
              </a:ext>
            </a:extLst>
          </p:cNvPr>
          <p:cNvSpPr txBox="1"/>
          <p:nvPr/>
        </p:nvSpPr>
        <p:spPr>
          <a:xfrm>
            <a:off x="9050069" y="5239631"/>
            <a:ext cx="22188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>
                <a:latin typeface="Consolas" panose="020B0609020204030204" pitchFamily="49" charset="0"/>
              </a:rPr>
              <a:t>lewy = 1</a:t>
            </a:r>
          </a:p>
          <a:p>
            <a:r>
              <a:rPr lang="pl-PL" sz="2400" dirty="0">
                <a:latin typeface="Consolas" panose="020B0609020204030204" pitchFamily="49" charset="0"/>
              </a:rPr>
              <a:t>prawy = 8</a:t>
            </a:r>
          </a:p>
          <a:p>
            <a:r>
              <a:rPr lang="pl-PL" sz="3200" b="1" dirty="0" err="1">
                <a:latin typeface="Consolas" panose="020B0609020204030204" pitchFamily="49" charset="0"/>
              </a:rPr>
              <a:t>pivot</a:t>
            </a:r>
            <a:r>
              <a:rPr lang="pl-PL" sz="3200" b="1" dirty="0">
                <a:latin typeface="Consolas" panose="020B0609020204030204" pitchFamily="49" charset="0"/>
              </a:rPr>
              <a:t> = 5</a:t>
            </a: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CFFFD793-5693-4353-854A-410C0D1EE0C8}"/>
              </a:ext>
            </a:extLst>
          </p:cNvPr>
          <p:cNvSpPr/>
          <p:nvPr/>
        </p:nvSpPr>
        <p:spPr>
          <a:xfrm>
            <a:off x="4361848" y="695039"/>
            <a:ext cx="3433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DEC6E6F6-974D-4277-AD11-6E8C47C4542A}"/>
              </a:ext>
            </a:extLst>
          </p:cNvPr>
          <p:cNvSpPr/>
          <p:nvPr/>
        </p:nvSpPr>
        <p:spPr>
          <a:xfrm>
            <a:off x="9136308" y="695039"/>
            <a:ext cx="3497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3B3C6175-5507-4746-B681-E6731F2062B2}"/>
              </a:ext>
            </a:extLst>
          </p:cNvPr>
          <p:cNvSpPr txBox="1"/>
          <p:nvPr/>
        </p:nvSpPr>
        <p:spPr>
          <a:xfrm>
            <a:off x="1428000" y="4517033"/>
            <a:ext cx="699101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i&lt;=j</a:t>
            </a:r>
            <a:r>
              <a:rPr lang="pl-PL" dirty="0">
                <a:latin typeface="Consolas" panose="020B0609020204030204" pitchFamily="49" charset="0"/>
              </a:rPr>
              <a:t>, wykonuj: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tablica[i] &lt; </a:t>
            </a:r>
            <a:r>
              <a:rPr lang="pl-PL" b="1" dirty="0" err="1">
                <a:latin typeface="Consolas" panose="020B0609020204030204" pitchFamily="49" charset="0"/>
              </a:rPr>
              <a:t>pivot</a:t>
            </a:r>
            <a:r>
              <a:rPr lang="pl-PL" dirty="0">
                <a:latin typeface="Consolas" panose="020B0609020204030204" pitchFamily="49" charset="0"/>
              </a:rPr>
              <a:t>, wykonuj: </a:t>
            </a:r>
            <a:r>
              <a:rPr lang="pl-PL" b="1" dirty="0">
                <a:latin typeface="Consolas" panose="020B0609020204030204" pitchFamily="49" charset="0"/>
              </a:rPr>
              <a:t>i := i + 1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tablica[j] &gt; </a:t>
            </a:r>
            <a:r>
              <a:rPr lang="pl-PL" b="1" dirty="0" err="1">
                <a:latin typeface="Consolas" panose="020B0609020204030204" pitchFamily="49" charset="0"/>
              </a:rPr>
              <a:t>pivot</a:t>
            </a:r>
            <a:r>
              <a:rPr lang="pl-PL" dirty="0">
                <a:latin typeface="Consolas" panose="020B0609020204030204" pitchFamily="49" charset="0"/>
              </a:rPr>
              <a:t>, wykonuj: </a:t>
            </a:r>
            <a:r>
              <a:rPr lang="pl-PL" b="1" dirty="0">
                <a:latin typeface="Consolas" panose="020B0609020204030204" pitchFamily="49" charset="0"/>
              </a:rPr>
              <a:t>j := j –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Jeżeli </a:t>
            </a:r>
            <a:r>
              <a:rPr lang="pl-PL" b="1" dirty="0">
                <a:latin typeface="Consolas" panose="020B0609020204030204" pitchFamily="49" charset="0"/>
              </a:rPr>
              <a:t>i &gt; j</a:t>
            </a:r>
            <a:r>
              <a:rPr lang="pl-PL" dirty="0">
                <a:latin typeface="Consolas" panose="020B0609020204030204" pitchFamily="49" charset="0"/>
              </a:rPr>
              <a:t>, to </a:t>
            </a:r>
            <a:r>
              <a:rPr lang="pl-PL" b="1" dirty="0">
                <a:latin typeface="Consolas" panose="020B0609020204030204" pitchFamily="49" charset="0"/>
              </a:rPr>
              <a:t>wyjdź z pętli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Zamień(tablica[i], tablica[j])</a:t>
            </a:r>
          </a:p>
          <a:p>
            <a:pPr marL="971550" lvl="1" indent="-514350">
              <a:buFont typeface="+mj-lt"/>
              <a:buAutoNum type="arabicPeriod"/>
            </a:pPr>
            <a:endParaRPr lang="pl-PL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5297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28000" y="1618369"/>
          <a:ext cx="9336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000">
                  <a:extLst>
                    <a:ext uri="{9D8B030D-6E8A-4147-A177-3AD203B41FA5}">
                      <a16:colId xmlns:a16="http://schemas.microsoft.com/office/drawing/2014/main" val="21040768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Indeksy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accent6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6017846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Wartości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4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6" name="pole tekstowe 5">
            <a:extLst>
              <a:ext uri="{FF2B5EF4-FFF2-40B4-BE49-F238E27FC236}">
                <a16:creationId xmlns:a16="http://schemas.microsoft.com/office/drawing/2014/main" id="{C5EB0A69-EA54-4671-9BCC-D58163447611}"/>
              </a:ext>
            </a:extLst>
          </p:cNvPr>
          <p:cNvSpPr txBox="1"/>
          <p:nvPr/>
        </p:nvSpPr>
        <p:spPr>
          <a:xfrm>
            <a:off x="9050069" y="5239631"/>
            <a:ext cx="22188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>
                <a:latin typeface="Consolas" panose="020B0609020204030204" pitchFamily="49" charset="0"/>
              </a:rPr>
              <a:t>lewy = 1</a:t>
            </a:r>
          </a:p>
          <a:p>
            <a:r>
              <a:rPr lang="pl-PL" sz="2400" dirty="0">
                <a:latin typeface="Consolas" panose="020B0609020204030204" pitchFamily="49" charset="0"/>
              </a:rPr>
              <a:t>prawy = 8</a:t>
            </a:r>
          </a:p>
          <a:p>
            <a:r>
              <a:rPr lang="pl-PL" sz="3200" b="1" dirty="0" err="1">
                <a:latin typeface="Consolas" panose="020B0609020204030204" pitchFamily="49" charset="0"/>
              </a:rPr>
              <a:t>pivot</a:t>
            </a:r>
            <a:r>
              <a:rPr lang="pl-PL" sz="3200" b="1" dirty="0">
                <a:latin typeface="Consolas" panose="020B0609020204030204" pitchFamily="49" charset="0"/>
              </a:rPr>
              <a:t> = 5</a:t>
            </a: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CFFFD793-5693-4353-854A-410C0D1EE0C8}"/>
              </a:ext>
            </a:extLst>
          </p:cNvPr>
          <p:cNvSpPr/>
          <p:nvPr/>
        </p:nvSpPr>
        <p:spPr>
          <a:xfrm>
            <a:off x="4361848" y="695039"/>
            <a:ext cx="3433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DEC6E6F6-974D-4277-AD11-6E8C47C4542A}"/>
              </a:ext>
            </a:extLst>
          </p:cNvPr>
          <p:cNvSpPr/>
          <p:nvPr/>
        </p:nvSpPr>
        <p:spPr>
          <a:xfrm>
            <a:off x="9136308" y="695039"/>
            <a:ext cx="3497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3B3C6175-5507-4746-B681-E6731F2062B2}"/>
              </a:ext>
            </a:extLst>
          </p:cNvPr>
          <p:cNvSpPr txBox="1"/>
          <p:nvPr/>
        </p:nvSpPr>
        <p:spPr>
          <a:xfrm>
            <a:off x="1428000" y="4517033"/>
            <a:ext cx="699101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i&lt;=j</a:t>
            </a:r>
            <a:r>
              <a:rPr lang="pl-PL" dirty="0">
                <a:latin typeface="Consolas" panose="020B0609020204030204" pitchFamily="49" charset="0"/>
              </a:rPr>
              <a:t>, wykonuj: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tablica[i] &lt; </a:t>
            </a:r>
            <a:r>
              <a:rPr lang="pl-PL" b="1" dirty="0" err="1">
                <a:latin typeface="Consolas" panose="020B0609020204030204" pitchFamily="49" charset="0"/>
              </a:rPr>
              <a:t>pivot</a:t>
            </a:r>
            <a:r>
              <a:rPr lang="pl-PL" dirty="0">
                <a:latin typeface="Consolas" panose="020B0609020204030204" pitchFamily="49" charset="0"/>
              </a:rPr>
              <a:t>, wykonuj: </a:t>
            </a:r>
            <a:r>
              <a:rPr lang="pl-PL" b="1" dirty="0">
                <a:latin typeface="Consolas" panose="020B0609020204030204" pitchFamily="49" charset="0"/>
              </a:rPr>
              <a:t>i := i + 1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tablica[j] &gt; </a:t>
            </a:r>
            <a:r>
              <a:rPr lang="pl-PL" b="1" dirty="0" err="1">
                <a:latin typeface="Consolas" panose="020B0609020204030204" pitchFamily="49" charset="0"/>
              </a:rPr>
              <a:t>pivot</a:t>
            </a:r>
            <a:r>
              <a:rPr lang="pl-PL" dirty="0">
                <a:latin typeface="Consolas" panose="020B0609020204030204" pitchFamily="49" charset="0"/>
              </a:rPr>
              <a:t>, wykonuj: </a:t>
            </a:r>
            <a:r>
              <a:rPr lang="pl-PL" b="1" dirty="0">
                <a:latin typeface="Consolas" panose="020B0609020204030204" pitchFamily="49" charset="0"/>
              </a:rPr>
              <a:t>j := j –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Jeżeli </a:t>
            </a:r>
            <a:r>
              <a:rPr lang="pl-PL" b="1" dirty="0">
                <a:latin typeface="Consolas" panose="020B0609020204030204" pitchFamily="49" charset="0"/>
              </a:rPr>
              <a:t>i &gt; j</a:t>
            </a:r>
            <a:r>
              <a:rPr lang="pl-PL" dirty="0">
                <a:latin typeface="Consolas" panose="020B0609020204030204" pitchFamily="49" charset="0"/>
              </a:rPr>
              <a:t>, to </a:t>
            </a:r>
            <a:r>
              <a:rPr lang="pl-PL" b="1" dirty="0">
                <a:latin typeface="Consolas" panose="020B0609020204030204" pitchFamily="49" charset="0"/>
              </a:rPr>
              <a:t>wyjdź z pętli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Zamień(tablica[i], tablica[j])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i := i + 1</a:t>
            </a:r>
          </a:p>
          <a:p>
            <a:pPr marL="971550" lvl="1" indent="-514350">
              <a:buFont typeface="+mj-lt"/>
              <a:buAutoNum type="arabicPeriod"/>
            </a:pPr>
            <a:endParaRPr lang="pl-PL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92554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8815077"/>
              </p:ext>
            </p:extLst>
          </p:nvPr>
        </p:nvGraphicFramePr>
        <p:xfrm>
          <a:off x="1428000" y="1618369"/>
          <a:ext cx="9336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000">
                  <a:extLst>
                    <a:ext uri="{9D8B030D-6E8A-4147-A177-3AD203B41FA5}">
                      <a16:colId xmlns:a16="http://schemas.microsoft.com/office/drawing/2014/main" val="21040768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Indeksy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accent6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6017846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Wartości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4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6" name="pole tekstowe 5">
            <a:extLst>
              <a:ext uri="{FF2B5EF4-FFF2-40B4-BE49-F238E27FC236}">
                <a16:creationId xmlns:a16="http://schemas.microsoft.com/office/drawing/2014/main" id="{C5EB0A69-EA54-4671-9BCC-D58163447611}"/>
              </a:ext>
            </a:extLst>
          </p:cNvPr>
          <p:cNvSpPr txBox="1"/>
          <p:nvPr/>
        </p:nvSpPr>
        <p:spPr>
          <a:xfrm>
            <a:off x="9050069" y="5239631"/>
            <a:ext cx="22188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>
                <a:latin typeface="Consolas" panose="020B0609020204030204" pitchFamily="49" charset="0"/>
              </a:rPr>
              <a:t>lewy = 1</a:t>
            </a:r>
          </a:p>
          <a:p>
            <a:r>
              <a:rPr lang="pl-PL" sz="2400" dirty="0">
                <a:latin typeface="Consolas" panose="020B0609020204030204" pitchFamily="49" charset="0"/>
              </a:rPr>
              <a:t>prawy = 8</a:t>
            </a:r>
          </a:p>
          <a:p>
            <a:r>
              <a:rPr lang="pl-PL" sz="3200" b="1" dirty="0" err="1">
                <a:latin typeface="Consolas" panose="020B0609020204030204" pitchFamily="49" charset="0"/>
              </a:rPr>
              <a:t>pivot</a:t>
            </a:r>
            <a:r>
              <a:rPr lang="pl-PL" sz="3200" b="1" dirty="0">
                <a:latin typeface="Consolas" panose="020B0609020204030204" pitchFamily="49" charset="0"/>
              </a:rPr>
              <a:t> = 5</a:t>
            </a: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CFFFD793-5693-4353-854A-410C0D1EE0C8}"/>
              </a:ext>
            </a:extLst>
          </p:cNvPr>
          <p:cNvSpPr/>
          <p:nvPr/>
        </p:nvSpPr>
        <p:spPr>
          <a:xfrm>
            <a:off x="5302881" y="724253"/>
            <a:ext cx="3433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DEC6E6F6-974D-4277-AD11-6E8C47C4542A}"/>
              </a:ext>
            </a:extLst>
          </p:cNvPr>
          <p:cNvSpPr/>
          <p:nvPr/>
        </p:nvSpPr>
        <p:spPr>
          <a:xfrm>
            <a:off x="9136308" y="695039"/>
            <a:ext cx="3497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3B3C6175-5507-4746-B681-E6731F2062B2}"/>
              </a:ext>
            </a:extLst>
          </p:cNvPr>
          <p:cNvSpPr txBox="1"/>
          <p:nvPr/>
        </p:nvSpPr>
        <p:spPr>
          <a:xfrm>
            <a:off x="1428000" y="4517033"/>
            <a:ext cx="699101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i&lt;=j</a:t>
            </a:r>
            <a:r>
              <a:rPr lang="pl-PL" dirty="0">
                <a:latin typeface="Consolas" panose="020B0609020204030204" pitchFamily="49" charset="0"/>
              </a:rPr>
              <a:t>, wykonuj: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tablica[i] &lt; </a:t>
            </a:r>
            <a:r>
              <a:rPr lang="pl-PL" b="1" dirty="0" err="1">
                <a:latin typeface="Consolas" panose="020B0609020204030204" pitchFamily="49" charset="0"/>
              </a:rPr>
              <a:t>pivot</a:t>
            </a:r>
            <a:r>
              <a:rPr lang="pl-PL" dirty="0">
                <a:latin typeface="Consolas" panose="020B0609020204030204" pitchFamily="49" charset="0"/>
              </a:rPr>
              <a:t>, wykonuj: </a:t>
            </a:r>
            <a:r>
              <a:rPr lang="pl-PL" b="1" dirty="0">
                <a:latin typeface="Consolas" panose="020B0609020204030204" pitchFamily="49" charset="0"/>
              </a:rPr>
              <a:t>i := i + 1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tablica[j] &gt; </a:t>
            </a:r>
            <a:r>
              <a:rPr lang="pl-PL" b="1" dirty="0" err="1">
                <a:latin typeface="Consolas" panose="020B0609020204030204" pitchFamily="49" charset="0"/>
              </a:rPr>
              <a:t>pivot</a:t>
            </a:r>
            <a:r>
              <a:rPr lang="pl-PL" dirty="0">
                <a:latin typeface="Consolas" panose="020B0609020204030204" pitchFamily="49" charset="0"/>
              </a:rPr>
              <a:t>, wykonuj: </a:t>
            </a:r>
            <a:r>
              <a:rPr lang="pl-PL" b="1" dirty="0">
                <a:latin typeface="Consolas" panose="020B0609020204030204" pitchFamily="49" charset="0"/>
              </a:rPr>
              <a:t>j := j –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Jeżeli </a:t>
            </a:r>
            <a:r>
              <a:rPr lang="pl-PL" b="1" dirty="0">
                <a:latin typeface="Consolas" panose="020B0609020204030204" pitchFamily="49" charset="0"/>
              </a:rPr>
              <a:t>i &gt; j</a:t>
            </a:r>
            <a:r>
              <a:rPr lang="pl-PL" dirty="0">
                <a:latin typeface="Consolas" panose="020B0609020204030204" pitchFamily="49" charset="0"/>
              </a:rPr>
              <a:t>, to </a:t>
            </a:r>
            <a:r>
              <a:rPr lang="pl-PL" b="1" dirty="0">
                <a:latin typeface="Consolas" panose="020B0609020204030204" pitchFamily="49" charset="0"/>
              </a:rPr>
              <a:t>wyjdź z pętli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Zamień(tablica[i], tablica[j])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i := i + 1</a:t>
            </a:r>
          </a:p>
          <a:p>
            <a:pPr marL="971550" lvl="1" indent="-514350">
              <a:buFont typeface="+mj-lt"/>
              <a:buAutoNum type="arabicPeriod"/>
            </a:pPr>
            <a:endParaRPr lang="pl-PL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30158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28000" y="1618369"/>
          <a:ext cx="9336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000">
                  <a:extLst>
                    <a:ext uri="{9D8B030D-6E8A-4147-A177-3AD203B41FA5}">
                      <a16:colId xmlns:a16="http://schemas.microsoft.com/office/drawing/2014/main" val="21040768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Indeksy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accent6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6017846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Wartości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4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6" name="pole tekstowe 5">
            <a:extLst>
              <a:ext uri="{FF2B5EF4-FFF2-40B4-BE49-F238E27FC236}">
                <a16:creationId xmlns:a16="http://schemas.microsoft.com/office/drawing/2014/main" id="{C5EB0A69-EA54-4671-9BCC-D58163447611}"/>
              </a:ext>
            </a:extLst>
          </p:cNvPr>
          <p:cNvSpPr txBox="1"/>
          <p:nvPr/>
        </p:nvSpPr>
        <p:spPr>
          <a:xfrm>
            <a:off x="9050069" y="5239631"/>
            <a:ext cx="22188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>
                <a:latin typeface="Consolas" panose="020B0609020204030204" pitchFamily="49" charset="0"/>
              </a:rPr>
              <a:t>lewy = 1</a:t>
            </a:r>
          </a:p>
          <a:p>
            <a:r>
              <a:rPr lang="pl-PL" sz="2400" dirty="0">
                <a:latin typeface="Consolas" panose="020B0609020204030204" pitchFamily="49" charset="0"/>
              </a:rPr>
              <a:t>prawy = 8</a:t>
            </a:r>
          </a:p>
          <a:p>
            <a:r>
              <a:rPr lang="pl-PL" sz="3200" b="1" dirty="0" err="1">
                <a:latin typeface="Consolas" panose="020B0609020204030204" pitchFamily="49" charset="0"/>
              </a:rPr>
              <a:t>pivot</a:t>
            </a:r>
            <a:r>
              <a:rPr lang="pl-PL" sz="3200" b="1" dirty="0">
                <a:latin typeface="Consolas" panose="020B0609020204030204" pitchFamily="49" charset="0"/>
              </a:rPr>
              <a:t> = 5</a:t>
            </a: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CFFFD793-5693-4353-854A-410C0D1EE0C8}"/>
              </a:ext>
            </a:extLst>
          </p:cNvPr>
          <p:cNvSpPr/>
          <p:nvPr/>
        </p:nvSpPr>
        <p:spPr>
          <a:xfrm>
            <a:off x="5302881" y="724253"/>
            <a:ext cx="3433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DEC6E6F6-974D-4277-AD11-6E8C47C4542A}"/>
              </a:ext>
            </a:extLst>
          </p:cNvPr>
          <p:cNvSpPr/>
          <p:nvPr/>
        </p:nvSpPr>
        <p:spPr>
          <a:xfrm>
            <a:off x="9136308" y="695039"/>
            <a:ext cx="3497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3B3C6175-5507-4746-B681-E6731F2062B2}"/>
              </a:ext>
            </a:extLst>
          </p:cNvPr>
          <p:cNvSpPr txBox="1"/>
          <p:nvPr/>
        </p:nvSpPr>
        <p:spPr>
          <a:xfrm>
            <a:off x="1428000" y="4517033"/>
            <a:ext cx="699101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i&lt;=j</a:t>
            </a:r>
            <a:r>
              <a:rPr lang="pl-PL" dirty="0">
                <a:latin typeface="Consolas" panose="020B0609020204030204" pitchFamily="49" charset="0"/>
              </a:rPr>
              <a:t>, wykonuj: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tablica[i] &lt; </a:t>
            </a:r>
            <a:r>
              <a:rPr lang="pl-PL" b="1" dirty="0" err="1">
                <a:latin typeface="Consolas" panose="020B0609020204030204" pitchFamily="49" charset="0"/>
              </a:rPr>
              <a:t>pivot</a:t>
            </a:r>
            <a:r>
              <a:rPr lang="pl-PL" dirty="0">
                <a:latin typeface="Consolas" panose="020B0609020204030204" pitchFamily="49" charset="0"/>
              </a:rPr>
              <a:t>, wykonuj: </a:t>
            </a:r>
            <a:r>
              <a:rPr lang="pl-PL" b="1" dirty="0">
                <a:latin typeface="Consolas" panose="020B0609020204030204" pitchFamily="49" charset="0"/>
              </a:rPr>
              <a:t>i := i + 1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tablica[j] &gt; </a:t>
            </a:r>
            <a:r>
              <a:rPr lang="pl-PL" b="1" dirty="0" err="1">
                <a:latin typeface="Consolas" panose="020B0609020204030204" pitchFamily="49" charset="0"/>
              </a:rPr>
              <a:t>pivot</a:t>
            </a:r>
            <a:r>
              <a:rPr lang="pl-PL" dirty="0">
                <a:latin typeface="Consolas" panose="020B0609020204030204" pitchFamily="49" charset="0"/>
              </a:rPr>
              <a:t>, wykonuj: </a:t>
            </a:r>
            <a:r>
              <a:rPr lang="pl-PL" b="1" dirty="0">
                <a:latin typeface="Consolas" panose="020B0609020204030204" pitchFamily="49" charset="0"/>
              </a:rPr>
              <a:t>j := j –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Jeżeli </a:t>
            </a:r>
            <a:r>
              <a:rPr lang="pl-PL" b="1" dirty="0">
                <a:latin typeface="Consolas" panose="020B0609020204030204" pitchFamily="49" charset="0"/>
              </a:rPr>
              <a:t>i &gt; j</a:t>
            </a:r>
            <a:r>
              <a:rPr lang="pl-PL" dirty="0">
                <a:latin typeface="Consolas" panose="020B0609020204030204" pitchFamily="49" charset="0"/>
              </a:rPr>
              <a:t>, to </a:t>
            </a:r>
            <a:r>
              <a:rPr lang="pl-PL" b="1" dirty="0">
                <a:latin typeface="Consolas" panose="020B0609020204030204" pitchFamily="49" charset="0"/>
              </a:rPr>
              <a:t>wyjdź z pętli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Zamień(tablica[i], tablica[j])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i := i + 1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j := j - 1</a:t>
            </a:r>
          </a:p>
          <a:p>
            <a:pPr marL="971550" lvl="1" indent="-514350">
              <a:buFont typeface="+mj-lt"/>
              <a:buAutoNum type="arabicPeriod"/>
            </a:pPr>
            <a:endParaRPr lang="pl-PL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09766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7247649"/>
              </p:ext>
            </p:extLst>
          </p:nvPr>
        </p:nvGraphicFramePr>
        <p:xfrm>
          <a:off x="1428000" y="1618369"/>
          <a:ext cx="9336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000">
                  <a:extLst>
                    <a:ext uri="{9D8B030D-6E8A-4147-A177-3AD203B41FA5}">
                      <a16:colId xmlns:a16="http://schemas.microsoft.com/office/drawing/2014/main" val="21040768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Indeksy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accent6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6017846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Wartości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4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6" name="pole tekstowe 5">
            <a:extLst>
              <a:ext uri="{FF2B5EF4-FFF2-40B4-BE49-F238E27FC236}">
                <a16:creationId xmlns:a16="http://schemas.microsoft.com/office/drawing/2014/main" id="{C5EB0A69-EA54-4671-9BCC-D58163447611}"/>
              </a:ext>
            </a:extLst>
          </p:cNvPr>
          <p:cNvSpPr txBox="1"/>
          <p:nvPr/>
        </p:nvSpPr>
        <p:spPr>
          <a:xfrm>
            <a:off x="9050069" y="5239631"/>
            <a:ext cx="22188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>
                <a:latin typeface="Consolas" panose="020B0609020204030204" pitchFamily="49" charset="0"/>
              </a:rPr>
              <a:t>lewy = 1</a:t>
            </a:r>
          </a:p>
          <a:p>
            <a:r>
              <a:rPr lang="pl-PL" sz="2400" dirty="0">
                <a:latin typeface="Consolas" panose="020B0609020204030204" pitchFamily="49" charset="0"/>
              </a:rPr>
              <a:t>prawy = 8</a:t>
            </a:r>
          </a:p>
          <a:p>
            <a:r>
              <a:rPr lang="pl-PL" sz="3200" b="1" dirty="0" err="1">
                <a:latin typeface="Consolas" panose="020B0609020204030204" pitchFamily="49" charset="0"/>
              </a:rPr>
              <a:t>pivot</a:t>
            </a:r>
            <a:r>
              <a:rPr lang="pl-PL" sz="3200" b="1" dirty="0">
                <a:latin typeface="Consolas" panose="020B0609020204030204" pitchFamily="49" charset="0"/>
              </a:rPr>
              <a:t> = 5</a:t>
            </a: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CFFFD793-5693-4353-854A-410C0D1EE0C8}"/>
              </a:ext>
            </a:extLst>
          </p:cNvPr>
          <p:cNvSpPr/>
          <p:nvPr/>
        </p:nvSpPr>
        <p:spPr>
          <a:xfrm>
            <a:off x="5302881" y="724253"/>
            <a:ext cx="3433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DEC6E6F6-974D-4277-AD11-6E8C47C4542A}"/>
              </a:ext>
            </a:extLst>
          </p:cNvPr>
          <p:cNvSpPr/>
          <p:nvPr/>
        </p:nvSpPr>
        <p:spPr>
          <a:xfrm>
            <a:off x="8181984" y="695039"/>
            <a:ext cx="3497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3B3C6175-5507-4746-B681-E6731F2062B2}"/>
              </a:ext>
            </a:extLst>
          </p:cNvPr>
          <p:cNvSpPr txBox="1"/>
          <p:nvPr/>
        </p:nvSpPr>
        <p:spPr>
          <a:xfrm>
            <a:off x="1428000" y="4517033"/>
            <a:ext cx="699101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i&lt;=j</a:t>
            </a:r>
            <a:r>
              <a:rPr lang="pl-PL" dirty="0">
                <a:latin typeface="Consolas" panose="020B0609020204030204" pitchFamily="49" charset="0"/>
              </a:rPr>
              <a:t>, wykonuj: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tablica[i] &lt; </a:t>
            </a:r>
            <a:r>
              <a:rPr lang="pl-PL" b="1" dirty="0" err="1">
                <a:latin typeface="Consolas" panose="020B0609020204030204" pitchFamily="49" charset="0"/>
              </a:rPr>
              <a:t>pivot</a:t>
            </a:r>
            <a:r>
              <a:rPr lang="pl-PL" dirty="0">
                <a:latin typeface="Consolas" panose="020B0609020204030204" pitchFamily="49" charset="0"/>
              </a:rPr>
              <a:t>, wykonuj: </a:t>
            </a:r>
            <a:r>
              <a:rPr lang="pl-PL" b="1" dirty="0">
                <a:latin typeface="Consolas" panose="020B0609020204030204" pitchFamily="49" charset="0"/>
              </a:rPr>
              <a:t>i := i + 1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tablica[j] &gt; </a:t>
            </a:r>
            <a:r>
              <a:rPr lang="pl-PL" b="1" dirty="0" err="1">
                <a:latin typeface="Consolas" panose="020B0609020204030204" pitchFamily="49" charset="0"/>
              </a:rPr>
              <a:t>pivot</a:t>
            </a:r>
            <a:r>
              <a:rPr lang="pl-PL" dirty="0">
                <a:latin typeface="Consolas" panose="020B0609020204030204" pitchFamily="49" charset="0"/>
              </a:rPr>
              <a:t>, wykonuj: </a:t>
            </a:r>
            <a:r>
              <a:rPr lang="pl-PL" b="1" dirty="0">
                <a:latin typeface="Consolas" panose="020B0609020204030204" pitchFamily="49" charset="0"/>
              </a:rPr>
              <a:t>j := j –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Jeżeli </a:t>
            </a:r>
            <a:r>
              <a:rPr lang="pl-PL" b="1" dirty="0">
                <a:latin typeface="Consolas" panose="020B0609020204030204" pitchFamily="49" charset="0"/>
              </a:rPr>
              <a:t>i &gt; j</a:t>
            </a:r>
            <a:r>
              <a:rPr lang="pl-PL" dirty="0">
                <a:latin typeface="Consolas" panose="020B0609020204030204" pitchFamily="49" charset="0"/>
              </a:rPr>
              <a:t>, to </a:t>
            </a:r>
            <a:r>
              <a:rPr lang="pl-PL" b="1" dirty="0">
                <a:latin typeface="Consolas" panose="020B0609020204030204" pitchFamily="49" charset="0"/>
              </a:rPr>
              <a:t>wyjdź z pętli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Zamień(tablica[i], tablica[j])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i := i + 1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j := j - 1</a:t>
            </a:r>
          </a:p>
          <a:p>
            <a:pPr marL="971550" lvl="1" indent="-514350">
              <a:buFont typeface="+mj-lt"/>
              <a:buAutoNum type="arabicPeriod"/>
            </a:pPr>
            <a:endParaRPr lang="pl-PL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66579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28000" y="1618369"/>
          <a:ext cx="9336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000">
                  <a:extLst>
                    <a:ext uri="{9D8B030D-6E8A-4147-A177-3AD203B41FA5}">
                      <a16:colId xmlns:a16="http://schemas.microsoft.com/office/drawing/2014/main" val="21040768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Indeksy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accent6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6017846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Wartości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4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6" name="pole tekstowe 5">
            <a:extLst>
              <a:ext uri="{FF2B5EF4-FFF2-40B4-BE49-F238E27FC236}">
                <a16:creationId xmlns:a16="http://schemas.microsoft.com/office/drawing/2014/main" id="{C5EB0A69-EA54-4671-9BCC-D58163447611}"/>
              </a:ext>
            </a:extLst>
          </p:cNvPr>
          <p:cNvSpPr txBox="1"/>
          <p:nvPr/>
        </p:nvSpPr>
        <p:spPr>
          <a:xfrm>
            <a:off x="9050069" y="5239631"/>
            <a:ext cx="22188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>
                <a:latin typeface="Consolas" panose="020B0609020204030204" pitchFamily="49" charset="0"/>
              </a:rPr>
              <a:t>lewy = 1</a:t>
            </a:r>
          </a:p>
          <a:p>
            <a:r>
              <a:rPr lang="pl-PL" sz="2400" dirty="0">
                <a:latin typeface="Consolas" panose="020B0609020204030204" pitchFamily="49" charset="0"/>
              </a:rPr>
              <a:t>prawy = 8</a:t>
            </a:r>
          </a:p>
          <a:p>
            <a:r>
              <a:rPr lang="pl-PL" sz="3200" b="1" dirty="0" err="1">
                <a:latin typeface="Consolas" panose="020B0609020204030204" pitchFamily="49" charset="0"/>
              </a:rPr>
              <a:t>pivot</a:t>
            </a:r>
            <a:r>
              <a:rPr lang="pl-PL" sz="3200" b="1" dirty="0">
                <a:latin typeface="Consolas" panose="020B0609020204030204" pitchFamily="49" charset="0"/>
              </a:rPr>
              <a:t> = 5</a:t>
            </a: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CFFFD793-5693-4353-854A-410C0D1EE0C8}"/>
              </a:ext>
            </a:extLst>
          </p:cNvPr>
          <p:cNvSpPr/>
          <p:nvPr/>
        </p:nvSpPr>
        <p:spPr>
          <a:xfrm>
            <a:off x="5302881" y="724253"/>
            <a:ext cx="3433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DEC6E6F6-974D-4277-AD11-6E8C47C4542A}"/>
              </a:ext>
            </a:extLst>
          </p:cNvPr>
          <p:cNvSpPr/>
          <p:nvPr/>
        </p:nvSpPr>
        <p:spPr>
          <a:xfrm>
            <a:off x="8181984" y="695039"/>
            <a:ext cx="3497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3B3C6175-5507-4746-B681-E6731F2062B2}"/>
              </a:ext>
            </a:extLst>
          </p:cNvPr>
          <p:cNvSpPr txBox="1"/>
          <p:nvPr/>
        </p:nvSpPr>
        <p:spPr>
          <a:xfrm>
            <a:off x="1428000" y="4517033"/>
            <a:ext cx="699101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i&lt;=j</a:t>
            </a:r>
            <a:r>
              <a:rPr lang="pl-PL" dirty="0">
                <a:latin typeface="Consolas" panose="020B0609020204030204" pitchFamily="49" charset="0"/>
              </a:rPr>
              <a:t>, wykonuj: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Dopóki </a:t>
            </a:r>
            <a:r>
              <a:rPr lang="pl-PL" b="1" dirty="0">
                <a:solidFill>
                  <a:schemeClr val="bg1"/>
                </a:solidFill>
                <a:latin typeface="Consolas" panose="020B0609020204030204" pitchFamily="49" charset="0"/>
              </a:rPr>
              <a:t>tablica[i] &lt; </a:t>
            </a:r>
            <a:r>
              <a:rPr lang="pl-PL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pivot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, wykonuj: </a:t>
            </a:r>
            <a:r>
              <a:rPr lang="pl-PL" b="1" dirty="0">
                <a:solidFill>
                  <a:schemeClr val="bg1"/>
                </a:solidFill>
                <a:latin typeface="Consolas" panose="020B0609020204030204" pitchFamily="49" charset="0"/>
              </a:rPr>
              <a:t>i := i + 1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Dopóki </a:t>
            </a:r>
            <a:r>
              <a:rPr lang="pl-PL" b="1" dirty="0">
                <a:solidFill>
                  <a:schemeClr val="bg1"/>
                </a:solidFill>
                <a:latin typeface="Consolas" panose="020B0609020204030204" pitchFamily="49" charset="0"/>
              </a:rPr>
              <a:t>tablica[j] &gt; </a:t>
            </a:r>
            <a:r>
              <a:rPr lang="pl-PL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pivot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, wykonuj: </a:t>
            </a:r>
            <a:r>
              <a:rPr lang="pl-PL" b="1" dirty="0">
                <a:solidFill>
                  <a:schemeClr val="bg1"/>
                </a:solidFill>
                <a:latin typeface="Consolas" panose="020B0609020204030204" pitchFamily="49" charset="0"/>
              </a:rPr>
              <a:t>j := j –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Jeżeli </a:t>
            </a:r>
            <a:r>
              <a:rPr lang="pl-PL" b="1" dirty="0">
                <a:solidFill>
                  <a:schemeClr val="bg1"/>
                </a:solidFill>
                <a:latin typeface="Consolas" panose="020B0609020204030204" pitchFamily="49" charset="0"/>
              </a:rPr>
              <a:t>i &gt; j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, to </a:t>
            </a:r>
            <a:r>
              <a:rPr lang="pl-PL" b="1" dirty="0">
                <a:solidFill>
                  <a:schemeClr val="bg1"/>
                </a:solidFill>
                <a:latin typeface="Consolas" panose="020B0609020204030204" pitchFamily="49" charset="0"/>
              </a:rPr>
              <a:t>wyjdź z pętli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Zamień(tablica[i], tablica[j])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i := i + 1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j := j - 1</a:t>
            </a:r>
          </a:p>
          <a:p>
            <a:pPr marL="971550" lvl="1" indent="-514350">
              <a:buFont typeface="+mj-lt"/>
              <a:buAutoNum type="arabicPeriod"/>
            </a:pPr>
            <a:endParaRPr lang="pl-PL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81046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901301"/>
              </p:ext>
            </p:extLst>
          </p:nvPr>
        </p:nvGraphicFramePr>
        <p:xfrm>
          <a:off x="1428000" y="1618369"/>
          <a:ext cx="9336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000">
                  <a:extLst>
                    <a:ext uri="{9D8B030D-6E8A-4147-A177-3AD203B41FA5}">
                      <a16:colId xmlns:a16="http://schemas.microsoft.com/office/drawing/2014/main" val="21040768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Indeksy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accent6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6017846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Wartości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4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6" name="pole tekstowe 5">
            <a:extLst>
              <a:ext uri="{FF2B5EF4-FFF2-40B4-BE49-F238E27FC236}">
                <a16:creationId xmlns:a16="http://schemas.microsoft.com/office/drawing/2014/main" id="{C5EB0A69-EA54-4671-9BCC-D58163447611}"/>
              </a:ext>
            </a:extLst>
          </p:cNvPr>
          <p:cNvSpPr txBox="1"/>
          <p:nvPr/>
        </p:nvSpPr>
        <p:spPr>
          <a:xfrm>
            <a:off x="9050069" y="5239631"/>
            <a:ext cx="22188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>
                <a:latin typeface="Consolas" panose="020B0609020204030204" pitchFamily="49" charset="0"/>
              </a:rPr>
              <a:t>lewy = 1</a:t>
            </a:r>
          </a:p>
          <a:p>
            <a:r>
              <a:rPr lang="pl-PL" sz="2400" dirty="0">
                <a:latin typeface="Consolas" panose="020B0609020204030204" pitchFamily="49" charset="0"/>
              </a:rPr>
              <a:t>prawy = 8</a:t>
            </a:r>
          </a:p>
          <a:p>
            <a:r>
              <a:rPr lang="pl-PL" sz="3200" b="1" dirty="0" err="1">
                <a:latin typeface="Consolas" panose="020B0609020204030204" pitchFamily="49" charset="0"/>
              </a:rPr>
              <a:t>pivot</a:t>
            </a:r>
            <a:r>
              <a:rPr lang="pl-PL" sz="3200" b="1" dirty="0">
                <a:latin typeface="Consolas" panose="020B0609020204030204" pitchFamily="49" charset="0"/>
              </a:rPr>
              <a:t> = 5</a:t>
            </a: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CFFFD793-5693-4353-854A-410C0D1EE0C8}"/>
              </a:ext>
            </a:extLst>
          </p:cNvPr>
          <p:cNvSpPr/>
          <p:nvPr/>
        </p:nvSpPr>
        <p:spPr>
          <a:xfrm>
            <a:off x="5302881" y="724253"/>
            <a:ext cx="3433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DEC6E6F6-974D-4277-AD11-6E8C47C4542A}"/>
              </a:ext>
            </a:extLst>
          </p:cNvPr>
          <p:cNvSpPr/>
          <p:nvPr/>
        </p:nvSpPr>
        <p:spPr>
          <a:xfrm>
            <a:off x="8181984" y="695039"/>
            <a:ext cx="3497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3B3C6175-5507-4746-B681-E6731F2062B2}"/>
              </a:ext>
            </a:extLst>
          </p:cNvPr>
          <p:cNvSpPr txBox="1"/>
          <p:nvPr/>
        </p:nvSpPr>
        <p:spPr>
          <a:xfrm>
            <a:off x="1428000" y="4517033"/>
            <a:ext cx="699101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i&lt;=j</a:t>
            </a:r>
            <a:r>
              <a:rPr lang="pl-PL" dirty="0">
                <a:latin typeface="Consolas" panose="020B0609020204030204" pitchFamily="49" charset="0"/>
              </a:rPr>
              <a:t>, wykonuj: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tablica[i] &lt; </a:t>
            </a:r>
            <a:r>
              <a:rPr lang="pl-PL" b="1" dirty="0" err="1">
                <a:latin typeface="Consolas" panose="020B0609020204030204" pitchFamily="49" charset="0"/>
              </a:rPr>
              <a:t>pivot</a:t>
            </a:r>
            <a:r>
              <a:rPr lang="pl-PL" dirty="0">
                <a:latin typeface="Consolas" panose="020B0609020204030204" pitchFamily="49" charset="0"/>
              </a:rPr>
              <a:t>, wykonuj: </a:t>
            </a:r>
            <a:r>
              <a:rPr lang="pl-PL" b="1" dirty="0">
                <a:latin typeface="Consolas" panose="020B0609020204030204" pitchFamily="49" charset="0"/>
              </a:rPr>
              <a:t>i := i + 1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Dopóki </a:t>
            </a:r>
            <a:r>
              <a:rPr lang="pl-PL" b="1" dirty="0">
                <a:solidFill>
                  <a:schemeClr val="bg1"/>
                </a:solidFill>
                <a:latin typeface="Consolas" panose="020B0609020204030204" pitchFamily="49" charset="0"/>
              </a:rPr>
              <a:t>tablica[j] &gt; </a:t>
            </a:r>
            <a:r>
              <a:rPr lang="pl-PL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pivot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, wykonuj: </a:t>
            </a:r>
            <a:r>
              <a:rPr lang="pl-PL" b="1" dirty="0">
                <a:solidFill>
                  <a:schemeClr val="bg1"/>
                </a:solidFill>
                <a:latin typeface="Consolas" panose="020B0609020204030204" pitchFamily="49" charset="0"/>
              </a:rPr>
              <a:t>j := j –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Jeżeli </a:t>
            </a:r>
            <a:r>
              <a:rPr lang="pl-PL" b="1" dirty="0">
                <a:solidFill>
                  <a:schemeClr val="bg1"/>
                </a:solidFill>
                <a:latin typeface="Consolas" panose="020B0609020204030204" pitchFamily="49" charset="0"/>
              </a:rPr>
              <a:t>i &gt; j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, to </a:t>
            </a:r>
            <a:r>
              <a:rPr lang="pl-PL" b="1" dirty="0">
                <a:solidFill>
                  <a:schemeClr val="bg1"/>
                </a:solidFill>
                <a:latin typeface="Consolas" panose="020B0609020204030204" pitchFamily="49" charset="0"/>
              </a:rPr>
              <a:t>wyjdź z pętli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Zamień(tablica[i], tablica[j])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i := i + 1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j := j - 1</a:t>
            </a:r>
          </a:p>
          <a:p>
            <a:pPr marL="971550" lvl="1" indent="-514350">
              <a:buFont typeface="+mj-lt"/>
              <a:buAutoNum type="arabicPeriod"/>
            </a:pPr>
            <a:endParaRPr lang="pl-PL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7997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476013"/>
              </p:ext>
            </p:extLst>
          </p:nvPr>
        </p:nvGraphicFramePr>
        <p:xfrm>
          <a:off x="1428000" y="1618369"/>
          <a:ext cx="9336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000">
                  <a:extLst>
                    <a:ext uri="{9D8B030D-6E8A-4147-A177-3AD203B41FA5}">
                      <a16:colId xmlns:a16="http://schemas.microsoft.com/office/drawing/2014/main" val="21040768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Indeksy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accent6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6017846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Wartości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4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7030A0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6" name="pole tekstowe 5">
            <a:extLst>
              <a:ext uri="{FF2B5EF4-FFF2-40B4-BE49-F238E27FC236}">
                <a16:creationId xmlns:a16="http://schemas.microsoft.com/office/drawing/2014/main" id="{C5EB0A69-EA54-4671-9BCC-D58163447611}"/>
              </a:ext>
            </a:extLst>
          </p:cNvPr>
          <p:cNvSpPr txBox="1"/>
          <p:nvPr/>
        </p:nvSpPr>
        <p:spPr>
          <a:xfrm>
            <a:off x="9050069" y="5239631"/>
            <a:ext cx="22188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>
                <a:latin typeface="Consolas" panose="020B0609020204030204" pitchFamily="49" charset="0"/>
              </a:rPr>
              <a:t>lewy = 1</a:t>
            </a:r>
          </a:p>
          <a:p>
            <a:r>
              <a:rPr lang="pl-PL" sz="2400" dirty="0">
                <a:latin typeface="Consolas" panose="020B0609020204030204" pitchFamily="49" charset="0"/>
              </a:rPr>
              <a:t>prawy = 8</a:t>
            </a:r>
          </a:p>
          <a:p>
            <a:r>
              <a:rPr lang="pl-PL" sz="3200" b="1" dirty="0" err="1">
                <a:latin typeface="Consolas" panose="020B0609020204030204" pitchFamily="49" charset="0"/>
              </a:rPr>
              <a:t>pivot</a:t>
            </a:r>
            <a:r>
              <a:rPr lang="pl-PL" sz="3200" b="1" dirty="0">
                <a:latin typeface="Consolas" panose="020B0609020204030204" pitchFamily="49" charset="0"/>
              </a:rPr>
              <a:t> = 5</a:t>
            </a: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CFFFD793-5693-4353-854A-410C0D1EE0C8}"/>
              </a:ext>
            </a:extLst>
          </p:cNvPr>
          <p:cNvSpPr/>
          <p:nvPr/>
        </p:nvSpPr>
        <p:spPr>
          <a:xfrm>
            <a:off x="6288303" y="706497"/>
            <a:ext cx="3433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DEC6E6F6-974D-4277-AD11-6E8C47C4542A}"/>
              </a:ext>
            </a:extLst>
          </p:cNvPr>
          <p:cNvSpPr/>
          <p:nvPr/>
        </p:nvSpPr>
        <p:spPr>
          <a:xfrm>
            <a:off x="8181984" y="695039"/>
            <a:ext cx="3497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3B3C6175-5507-4746-B681-E6731F2062B2}"/>
              </a:ext>
            </a:extLst>
          </p:cNvPr>
          <p:cNvSpPr txBox="1"/>
          <p:nvPr/>
        </p:nvSpPr>
        <p:spPr>
          <a:xfrm>
            <a:off x="1428000" y="4517033"/>
            <a:ext cx="699101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i&lt;=j</a:t>
            </a:r>
            <a:r>
              <a:rPr lang="pl-PL" dirty="0">
                <a:latin typeface="Consolas" panose="020B0609020204030204" pitchFamily="49" charset="0"/>
              </a:rPr>
              <a:t>, wykonuj: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tablica[i] &lt; </a:t>
            </a:r>
            <a:r>
              <a:rPr lang="pl-PL" b="1" dirty="0" err="1">
                <a:latin typeface="Consolas" panose="020B0609020204030204" pitchFamily="49" charset="0"/>
              </a:rPr>
              <a:t>pivot</a:t>
            </a:r>
            <a:r>
              <a:rPr lang="pl-PL" dirty="0">
                <a:latin typeface="Consolas" panose="020B0609020204030204" pitchFamily="49" charset="0"/>
              </a:rPr>
              <a:t>, wykonuj: </a:t>
            </a:r>
            <a:r>
              <a:rPr lang="pl-PL" b="1" dirty="0">
                <a:latin typeface="Consolas" panose="020B0609020204030204" pitchFamily="49" charset="0"/>
              </a:rPr>
              <a:t>i := i + 1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Dopóki </a:t>
            </a:r>
            <a:r>
              <a:rPr lang="pl-PL" b="1" dirty="0">
                <a:solidFill>
                  <a:schemeClr val="bg1"/>
                </a:solidFill>
                <a:latin typeface="Consolas" panose="020B0609020204030204" pitchFamily="49" charset="0"/>
              </a:rPr>
              <a:t>tablica[j] &gt; </a:t>
            </a:r>
            <a:r>
              <a:rPr lang="pl-PL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pivot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, wykonuj: </a:t>
            </a:r>
            <a:r>
              <a:rPr lang="pl-PL" b="1" dirty="0">
                <a:solidFill>
                  <a:schemeClr val="bg1"/>
                </a:solidFill>
                <a:latin typeface="Consolas" panose="020B0609020204030204" pitchFamily="49" charset="0"/>
              </a:rPr>
              <a:t>j := j –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Jeżeli </a:t>
            </a:r>
            <a:r>
              <a:rPr lang="pl-PL" b="1" dirty="0">
                <a:solidFill>
                  <a:schemeClr val="bg1"/>
                </a:solidFill>
                <a:latin typeface="Consolas" panose="020B0609020204030204" pitchFamily="49" charset="0"/>
              </a:rPr>
              <a:t>i &gt; j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, to </a:t>
            </a:r>
            <a:r>
              <a:rPr lang="pl-PL" b="1" dirty="0">
                <a:solidFill>
                  <a:schemeClr val="bg1"/>
                </a:solidFill>
                <a:latin typeface="Consolas" panose="020B0609020204030204" pitchFamily="49" charset="0"/>
              </a:rPr>
              <a:t>wyjdź z pętli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Zamień(tablica[i], tablica[j])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i := i + 1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j := j - 1</a:t>
            </a:r>
          </a:p>
          <a:p>
            <a:pPr marL="971550" lvl="1" indent="-514350">
              <a:buFont typeface="+mj-lt"/>
              <a:buAutoNum type="arabicPeriod"/>
            </a:pPr>
            <a:endParaRPr lang="pl-PL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344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660220"/>
              </p:ext>
            </p:extLst>
          </p:nvPr>
        </p:nvGraphicFramePr>
        <p:xfrm>
          <a:off x="1428000" y="1618369"/>
          <a:ext cx="9336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000">
                  <a:extLst>
                    <a:ext uri="{9D8B030D-6E8A-4147-A177-3AD203B41FA5}">
                      <a16:colId xmlns:a16="http://schemas.microsoft.com/office/drawing/2014/main" val="21040768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Indeksy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accent6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6017846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Wartości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4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6" name="pole tekstowe 5">
            <a:extLst>
              <a:ext uri="{FF2B5EF4-FFF2-40B4-BE49-F238E27FC236}">
                <a16:creationId xmlns:a16="http://schemas.microsoft.com/office/drawing/2014/main" id="{C5EB0A69-EA54-4671-9BCC-D58163447611}"/>
              </a:ext>
            </a:extLst>
          </p:cNvPr>
          <p:cNvSpPr txBox="1"/>
          <p:nvPr/>
        </p:nvSpPr>
        <p:spPr>
          <a:xfrm>
            <a:off x="9050069" y="5239631"/>
            <a:ext cx="22188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>
                <a:latin typeface="Consolas" panose="020B0609020204030204" pitchFamily="49" charset="0"/>
              </a:rPr>
              <a:t>lewy = 1</a:t>
            </a:r>
          </a:p>
          <a:p>
            <a:r>
              <a:rPr lang="pl-PL" sz="2400" dirty="0">
                <a:latin typeface="Consolas" panose="020B0609020204030204" pitchFamily="49" charset="0"/>
              </a:rPr>
              <a:t>prawy = 8</a:t>
            </a:r>
          </a:p>
          <a:p>
            <a:r>
              <a:rPr lang="pl-PL" sz="3200" b="1" dirty="0" err="1">
                <a:latin typeface="Consolas" panose="020B0609020204030204" pitchFamily="49" charset="0"/>
              </a:rPr>
              <a:t>pivot</a:t>
            </a:r>
            <a:r>
              <a:rPr lang="pl-PL" sz="3200" b="1" dirty="0">
                <a:latin typeface="Consolas" panose="020B0609020204030204" pitchFamily="49" charset="0"/>
              </a:rPr>
              <a:t> = 5</a:t>
            </a: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CFFFD793-5693-4353-854A-410C0D1EE0C8}"/>
              </a:ext>
            </a:extLst>
          </p:cNvPr>
          <p:cNvSpPr/>
          <p:nvPr/>
        </p:nvSpPr>
        <p:spPr>
          <a:xfrm>
            <a:off x="6288303" y="706497"/>
            <a:ext cx="3433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DEC6E6F6-974D-4277-AD11-6E8C47C4542A}"/>
              </a:ext>
            </a:extLst>
          </p:cNvPr>
          <p:cNvSpPr/>
          <p:nvPr/>
        </p:nvSpPr>
        <p:spPr>
          <a:xfrm>
            <a:off x="8181984" y="695039"/>
            <a:ext cx="3497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3B3C6175-5507-4746-B681-E6731F2062B2}"/>
              </a:ext>
            </a:extLst>
          </p:cNvPr>
          <p:cNvSpPr txBox="1"/>
          <p:nvPr/>
        </p:nvSpPr>
        <p:spPr>
          <a:xfrm>
            <a:off x="1428000" y="4517033"/>
            <a:ext cx="699101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i&lt;=j</a:t>
            </a:r>
            <a:r>
              <a:rPr lang="pl-PL" dirty="0">
                <a:latin typeface="Consolas" panose="020B0609020204030204" pitchFamily="49" charset="0"/>
              </a:rPr>
              <a:t>, wykonuj: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tablica[i] &lt; </a:t>
            </a:r>
            <a:r>
              <a:rPr lang="pl-PL" b="1" dirty="0" err="1">
                <a:latin typeface="Consolas" panose="020B0609020204030204" pitchFamily="49" charset="0"/>
              </a:rPr>
              <a:t>pivot</a:t>
            </a:r>
            <a:r>
              <a:rPr lang="pl-PL" dirty="0">
                <a:latin typeface="Consolas" panose="020B0609020204030204" pitchFamily="49" charset="0"/>
              </a:rPr>
              <a:t>, wykonuj: </a:t>
            </a:r>
            <a:r>
              <a:rPr lang="pl-PL" b="1" dirty="0">
                <a:latin typeface="Consolas" panose="020B0609020204030204" pitchFamily="49" charset="0"/>
              </a:rPr>
              <a:t>i := i + 1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Dopóki </a:t>
            </a:r>
            <a:r>
              <a:rPr lang="pl-PL" b="1" dirty="0">
                <a:solidFill>
                  <a:schemeClr val="bg1"/>
                </a:solidFill>
                <a:latin typeface="Consolas" panose="020B0609020204030204" pitchFamily="49" charset="0"/>
              </a:rPr>
              <a:t>tablica[j] &gt; </a:t>
            </a:r>
            <a:r>
              <a:rPr lang="pl-PL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pivot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, wykonuj: </a:t>
            </a:r>
            <a:r>
              <a:rPr lang="pl-PL" b="1" dirty="0">
                <a:solidFill>
                  <a:schemeClr val="bg1"/>
                </a:solidFill>
                <a:latin typeface="Consolas" panose="020B0609020204030204" pitchFamily="49" charset="0"/>
              </a:rPr>
              <a:t>j := j –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Jeżeli </a:t>
            </a:r>
            <a:r>
              <a:rPr lang="pl-PL" b="1" dirty="0">
                <a:solidFill>
                  <a:schemeClr val="bg1"/>
                </a:solidFill>
                <a:latin typeface="Consolas" panose="020B0609020204030204" pitchFamily="49" charset="0"/>
              </a:rPr>
              <a:t>i &gt; j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, to </a:t>
            </a:r>
            <a:r>
              <a:rPr lang="pl-PL" b="1" dirty="0">
                <a:solidFill>
                  <a:schemeClr val="bg1"/>
                </a:solidFill>
                <a:latin typeface="Consolas" panose="020B0609020204030204" pitchFamily="49" charset="0"/>
              </a:rPr>
              <a:t>wyjdź z pętli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Zamień(tablica[i], tablica[j])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i := i + 1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j := j - 1</a:t>
            </a:r>
          </a:p>
          <a:p>
            <a:pPr marL="971550" lvl="1" indent="-514350">
              <a:buFont typeface="+mj-lt"/>
              <a:buAutoNum type="arabicPeriod"/>
            </a:pPr>
            <a:endParaRPr lang="pl-PL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30866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9423020"/>
              </p:ext>
            </p:extLst>
          </p:nvPr>
        </p:nvGraphicFramePr>
        <p:xfrm>
          <a:off x="1428000" y="1618369"/>
          <a:ext cx="9336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000">
                  <a:extLst>
                    <a:ext uri="{9D8B030D-6E8A-4147-A177-3AD203B41FA5}">
                      <a16:colId xmlns:a16="http://schemas.microsoft.com/office/drawing/2014/main" val="21040768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Indeksy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accent6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6017846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Wartości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4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7030A0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6" name="pole tekstowe 5">
            <a:extLst>
              <a:ext uri="{FF2B5EF4-FFF2-40B4-BE49-F238E27FC236}">
                <a16:creationId xmlns:a16="http://schemas.microsoft.com/office/drawing/2014/main" id="{C5EB0A69-EA54-4671-9BCC-D58163447611}"/>
              </a:ext>
            </a:extLst>
          </p:cNvPr>
          <p:cNvSpPr txBox="1"/>
          <p:nvPr/>
        </p:nvSpPr>
        <p:spPr>
          <a:xfrm>
            <a:off x="9050069" y="5239631"/>
            <a:ext cx="22188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>
                <a:latin typeface="Consolas" panose="020B0609020204030204" pitchFamily="49" charset="0"/>
              </a:rPr>
              <a:t>lewy = 1</a:t>
            </a:r>
          </a:p>
          <a:p>
            <a:r>
              <a:rPr lang="pl-PL" sz="2400" dirty="0">
                <a:latin typeface="Consolas" panose="020B0609020204030204" pitchFamily="49" charset="0"/>
              </a:rPr>
              <a:t>prawy = 8</a:t>
            </a:r>
          </a:p>
          <a:p>
            <a:r>
              <a:rPr lang="pl-PL" sz="3200" b="1" dirty="0" err="1">
                <a:latin typeface="Consolas" panose="020B0609020204030204" pitchFamily="49" charset="0"/>
              </a:rPr>
              <a:t>pivot</a:t>
            </a:r>
            <a:r>
              <a:rPr lang="pl-PL" sz="3200" b="1" dirty="0">
                <a:latin typeface="Consolas" panose="020B0609020204030204" pitchFamily="49" charset="0"/>
              </a:rPr>
              <a:t> = 5</a:t>
            </a: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CFFFD793-5693-4353-854A-410C0D1EE0C8}"/>
              </a:ext>
            </a:extLst>
          </p:cNvPr>
          <p:cNvSpPr/>
          <p:nvPr/>
        </p:nvSpPr>
        <p:spPr>
          <a:xfrm>
            <a:off x="6288303" y="706497"/>
            <a:ext cx="3433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DEC6E6F6-974D-4277-AD11-6E8C47C4542A}"/>
              </a:ext>
            </a:extLst>
          </p:cNvPr>
          <p:cNvSpPr/>
          <p:nvPr/>
        </p:nvSpPr>
        <p:spPr>
          <a:xfrm>
            <a:off x="8181984" y="695039"/>
            <a:ext cx="3497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3B3C6175-5507-4746-B681-E6731F2062B2}"/>
              </a:ext>
            </a:extLst>
          </p:cNvPr>
          <p:cNvSpPr txBox="1"/>
          <p:nvPr/>
        </p:nvSpPr>
        <p:spPr>
          <a:xfrm>
            <a:off x="1428000" y="4517033"/>
            <a:ext cx="699101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i&lt;=j</a:t>
            </a:r>
            <a:r>
              <a:rPr lang="pl-PL" dirty="0">
                <a:latin typeface="Consolas" panose="020B0609020204030204" pitchFamily="49" charset="0"/>
              </a:rPr>
              <a:t>, wykonuj: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tablica[i] &lt; </a:t>
            </a:r>
            <a:r>
              <a:rPr lang="pl-PL" b="1" dirty="0" err="1">
                <a:latin typeface="Consolas" panose="020B0609020204030204" pitchFamily="49" charset="0"/>
              </a:rPr>
              <a:t>pivot</a:t>
            </a:r>
            <a:r>
              <a:rPr lang="pl-PL" dirty="0">
                <a:latin typeface="Consolas" panose="020B0609020204030204" pitchFamily="49" charset="0"/>
              </a:rPr>
              <a:t>, wykonuj: </a:t>
            </a:r>
            <a:r>
              <a:rPr lang="pl-PL" b="1" dirty="0">
                <a:latin typeface="Consolas" panose="020B0609020204030204" pitchFamily="49" charset="0"/>
              </a:rPr>
              <a:t>i := i + 1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tablica[j] &gt; </a:t>
            </a:r>
            <a:r>
              <a:rPr lang="pl-PL" b="1" dirty="0" err="1">
                <a:latin typeface="Consolas" panose="020B0609020204030204" pitchFamily="49" charset="0"/>
              </a:rPr>
              <a:t>pivot</a:t>
            </a:r>
            <a:r>
              <a:rPr lang="pl-PL" dirty="0">
                <a:latin typeface="Consolas" panose="020B0609020204030204" pitchFamily="49" charset="0"/>
              </a:rPr>
              <a:t>, wykonuj: </a:t>
            </a:r>
            <a:r>
              <a:rPr lang="pl-PL" b="1" dirty="0">
                <a:latin typeface="Consolas" panose="020B0609020204030204" pitchFamily="49" charset="0"/>
              </a:rPr>
              <a:t>j := j –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Jeżeli </a:t>
            </a:r>
            <a:r>
              <a:rPr lang="pl-PL" b="1" dirty="0">
                <a:solidFill>
                  <a:schemeClr val="bg1"/>
                </a:solidFill>
                <a:latin typeface="Consolas" panose="020B0609020204030204" pitchFamily="49" charset="0"/>
              </a:rPr>
              <a:t>i &gt; j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, to </a:t>
            </a:r>
            <a:r>
              <a:rPr lang="pl-PL" b="1" dirty="0">
                <a:solidFill>
                  <a:schemeClr val="bg1"/>
                </a:solidFill>
                <a:latin typeface="Consolas" panose="020B0609020204030204" pitchFamily="49" charset="0"/>
              </a:rPr>
              <a:t>wyjdź z pętli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Zamień(tablica[i], tablica[j])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i := i + 1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j := j - 1</a:t>
            </a:r>
          </a:p>
          <a:p>
            <a:pPr marL="971550" lvl="1" indent="-514350">
              <a:buFont typeface="+mj-lt"/>
              <a:buAutoNum type="arabicPeriod"/>
            </a:pPr>
            <a:endParaRPr lang="pl-PL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1203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1897380"/>
              </p:ext>
            </p:extLst>
          </p:nvPr>
        </p:nvGraphicFramePr>
        <p:xfrm>
          <a:off x="1428000" y="1618369"/>
          <a:ext cx="9336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000">
                  <a:extLst>
                    <a:ext uri="{9D8B030D-6E8A-4147-A177-3AD203B41FA5}">
                      <a16:colId xmlns:a16="http://schemas.microsoft.com/office/drawing/2014/main" val="21040768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Indeksy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6017846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Wartości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4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90835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341128"/>
              </p:ext>
            </p:extLst>
          </p:nvPr>
        </p:nvGraphicFramePr>
        <p:xfrm>
          <a:off x="1428000" y="1618369"/>
          <a:ext cx="9336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000">
                  <a:extLst>
                    <a:ext uri="{9D8B030D-6E8A-4147-A177-3AD203B41FA5}">
                      <a16:colId xmlns:a16="http://schemas.microsoft.com/office/drawing/2014/main" val="21040768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Indeksy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accent6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6017846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Wartości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4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7030A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6" name="pole tekstowe 5">
            <a:extLst>
              <a:ext uri="{FF2B5EF4-FFF2-40B4-BE49-F238E27FC236}">
                <a16:creationId xmlns:a16="http://schemas.microsoft.com/office/drawing/2014/main" id="{C5EB0A69-EA54-4671-9BCC-D58163447611}"/>
              </a:ext>
            </a:extLst>
          </p:cNvPr>
          <p:cNvSpPr txBox="1"/>
          <p:nvPr/>
        </p:nvSpPr>
        <p:spPr>
          <a:xfrm>
            <a:off x="9050069" y="5239631"/>
            <a:ext cx="22188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>
                <a:latin typeface="Consolas" panose="020B0609020204030204" pitchFamily="49" charset="0"/>
              </a:rPr>
              <a:t>lewy = 1</a:t>
            </a:r>
          </a:p>
          <a:p>
            <a:r>
              <a:rPr lang="pl-PL" sz="2400" dirty="0">
                <a:latin typeface="Consolas" panose="020B0609020204030204" pitchFamily="49" charset="0"/>
              </a:rPr>
              <a:t>prawy = 8</a:t>
            </a:r>
          </a:p>
          <a:p>
            <a:r>
              <a:rPr lang="pl-PL" sz="3200" b="1" dirty="0" err="1">
                <a:latin typeface="Consolas" panose="020B0609020204030204" pitchFamily="49" charset="0"/>
              </a:rPr>
              <a:t>pivot</a:t>
            </a:r>
            <a:r>
              <a:rPr lang="pl-PL" sz="3200" b="1" dirty="0">
                <a:latin typeface="Consolas" panose="020B0609020204030204" pitchFamily="49" charset="0"/>
              </a:rPr>
              <a:t> = 5</a:t>
            </a: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CFFFD793-5693-4353-854A-410C0D1EE0C8}"/>
              </a:ext>
            </a:extLst>
          </p:cNvPr>
          <p:cNvSpPr/>
          <p:nvPr/>
        </p:nvSpPr>
        <p:spPr>
          <a:xfrm>
            <a:off x="6288303" y="706497"/>
            <a:ext cx="3433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DEC6E6F6-974D-4277-AD11-6E8C47C4542A}"/>
              </a:ext>
            </a:extLst>
          </p:cNvPr>
          <p:cNvSpPr/>
          <p:nvPr/>
        </p:nvSpPr>
        <p:spPr>
          <a:xfrm>
            <a:off x="7240951" y="695039"/>
            <a:ext cx="3497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3B3C6175-5507-4746-B681-E6731F2062B2}"/>
              </a:ext>
            </a:extLst>
          </p:cNvPr>
          <p:cNvSpPr txBox="1"/>
          <p:nvPr/>
        </p:nvSpPr>
        <p:spPr>
          <a:xfrm>
            <a:off x="1428000" y="4517033"/>
            <a:ext cx="699101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i&lt;=j</a:t>
            </a:r>
            <a:r>
              <a:rPr lang="pl-PL" dirty="0">
                <a:latin typeface="Consolas" panose="020B0609020204030204" pitchFamily="49" charset="0"/>
              </a:rPr>
              <a:t>, wykonuj: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tablica[i] &lt; </a:t>
            </a:r>
            <a:r>
              <a:rPr lang="pl-PL" b="1" dirty="0" err="1">
                <a:latin typeface="Consolas" panose="020B0609020204030204" pitchFamily="49" charset="0"/>
              </a:rPr>
              <a:t>pivot</a:t>
            </a:r>
            <a:r>
              <a:rPr lang="pl-PL" dirty="0">
                <a:latin typeface="Consolas" panose="020B0609020204030204" pitchFamily="49" charset="0"/>
              </a:rPr>
              <a:t>, wykonuj: </a:t>
            </a:r>
            <a:r>
              <a:rPr lang="pl-PL" b="1" dirty="0">
                <a:latin typeface="Consolas" panose="020B0609020204030204" pitchFamily="49" charset="0"/>
              </a:rPr>
              <a:t>i := i + 1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tablica[j] &gt; </a:t>
            </a:r>
            <a:r>
              <a:rPr lang="pl-PL" b="1" dirty="0" err="1">
                <a:latin typeface="Consolas" panose="020B0609020204030204" pitchFamily="49" charset="0"/>
              </a:rPr>
              <a:t>pivot</a:t>
            </a:r>
            <a:r>
              <a:rPr lang="pl-PL" dirty="0">
                <a:latin typeface="Consolas" panose="020B0609020204030204" pitchFamily="49" charset="0"/>
              </a:rPr>
              <a:t>, wykonuj: </a:t>
            </a:r>
            <a:r>
              <a:rPr lang="pl-PL" b="1" dirty="0">
                <a:latin typeface="Consolas" panose="020B0609020204030204" pitchFamily="49" charset="0"/>
              </a:rPr>
              <a:t>j := j –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Jeżeli </a:t>
            </a:r>
            <a:r>
              <a:rPr lang="pl-PL" b="1" dirty="0">
                <a:solidFill>
                  <a:schemeClr val="bg1"/>
                </a:solidFill>
                <a:latin typeface="Consolas" panose="020B0609020204030204" pitchFamily="49" charset="0"/>
              </a:rPr>
              <a:t>i &gt; j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, to </a:t>
            </a:r>
            <a:r>
              <a:rPr lang="pl-PL" b="1" dirty="0">
                <a:solidFill>
                  <a:schemeClr val="bg1"/>
                </a:solidFill>
                <a:latin typeface="Consolas" panose="020B0609020204030204" pitchFamily="49" charset="0"/>
              </a:rPr>
              <a:t>wyjdź z pętli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Zamień(tablica[i], tablica[j])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i := i + 1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j := j - 1</a:t>
            </a:r>
          </a:p>
          <a:p>
            <a:pPr marL="971550" lvl="1" indent="-514350">
              <a:buFont typeface="+mj-lt"/>
              <a:buAutoNum type="arabicPeriod"/>
            </a:pPr>
            <a:endParaRPr lang="pl-PL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396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89420"/>
              </p:ext>
            </p:extLst>
          </p:nvPr>
        </p:nvGraphicFramePr>
        <p:xfrm>
          <a:off x="1428000" y="1618369"/>
          <a:ext cx="9336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000">
                  <a:extLst>
                    <a:ext uri="{9D8B030D-6E8A-4147-A177-3AD203B41FA5}">
                      <a16:colId xmlns:a16="http://schemas.microsoft.com/office/drawing/2014/main" val="21040768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Indeksy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accent6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6017846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Wartości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4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6" name="pole tekstowe 5">
            <a:extLst>
              <a:ext uri="{FF2B5EF4-FFF2-40B4-BE49-F238E27FC236}">
                <a16:creationId xmlns:a16="http://schemas.microsoft.com/office/drawing/2014/main" id="{C5EB0A69-EA54-4671-9BCC-D58163447611}"/>
              </a:ext>
            </a:extLst>
          </p:cNvPr>
          <p:cNvSpPr txBox="1"/>
          <p:nvPr/>
        </p:nvSpPr>
        <p:spPr>
          <a:xfrm>
            <a:off x="9050069" y="5239631"/>
            <a:ext cx="22188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>
                <a:latin typeface="Consolas" panose="020B0609020204030204" pitchFamily="49" charset="0"/>
              </a:rPr>
              <a:t>lewy = 1</a:t>
            </a:r>
          </a:p>
          <a:p>
            <a:r>
              <a:rPr lang="pl-PL" sz="2400" dirty="0">
                <a:latin typeface="Consolas" panose="020B0609020204030204" pitchFamily="49" charset="0"/>
              </a:rPr>
              <a:t>prawy = 8</a:t>
            </a:r>
          </a:p>
          <a:p>
            <a:r>
              <a:rPr lang="pl-PL" sz="3200" b="1" dirty="0" err="1">
                <a:latin typeface="Consolas" panose="020B0609020204030204" pitchFamily="49" charset="0"/>
              </a:rPr>
              <a:t>pivot</a:t>
            </a:r>
            <a:r>
              <a:rPr lang="pl-PL" sz="3200" b="1" dirty="0">
                <a:latin typeface="Consolas" panose="020B0609020204030204" pitchFamily="49" charset="0"/>
              </a:rPr>
              <a:t> = 5</a:t>
            </a: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CFFFD793-5693-4353-854A-410C0D1EE0C8}"/>
              </a:ext>
            </a:extLst>
          </p:cNvPr>
          <p:cNvSpPr/>
          <p:nvPr/>
        </p:nvSpPr>
        <p:spPr>
          <a:xfrm>
            <a:off x="6288303" y="706497"/>
            <a:ext cx="3433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DEC6E6F6-974D-4277-AD11-6E8C47C4542A}"/>
              </a:ext>
            </a:extLst>
          </p:cNvPr>
          <p:cNvSpPr/>
          <p:nvPr/>
        </p:nvSpPr>
        <p:spPr>
          <a:xfrm>
            <a:off x="7240951" y="695039"/>
            <a:ext cx="3497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3B3C6175-5507-4746-B681-E6731F2062B2}"/>
              </a:ext>
            </a:extLst>
          </p:cNvPr>
          <p:cNvSpPr txBox="1"/>
          <p:nvPr/>
        </p:nvSpPr>
        <p:spPr>
          <a:xfrm>
            <a:off x="1428000" y="4517033"/>
            <a:ext cx="699101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i&lt;=j</a:t>
            </a:r>
            <a:r>
              <a:rPr lang="pl-PL" dirty="0">
                <a:latin typeface="Consolas" panose="020B0609020204030204" pitchFamily="49" charset="0"/>
              </a:rPr>
              <a:t>, wykonuj: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tablica[i] &lt; </a:t>
            </a:r>
            <a:r>
              <a:rPr lang="pl-PL" b="1" dirty="0" err="1">
                <a:latin typeface="Consolas" panose="020B0609020204030204" pitchFamily="49" charset="0"/>
              </a:rPr>
              <a:t>pivot</a:t>
            </a:r>
            <a:r>
              <a:rPr lang="pl-PL" dirty="0">
                <a:latin typeface="Consolas" panose="020B0609020204030204" pitchFamily="49" charset="0"/>
              </a:rPr>
              <a:t>, wykonuj: </a:t>
            </a:r>
            <a:r>
              <a:rPr lang="pl-PL" b="1" dirty="0">
                <a:latin typeface="Consolas" panose="020B0609020204030204" pitchFamily="49" charset="0"/>
              </a:rPr>
              <a:t>i := i + 1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tablica[j] &gt; </a:t>
            </a:r>
            <a:r>
              <a:rPr lang="pl-PL" b="1" dirty="0" err="1">
                <a:latin typeface="Consolas" panose="020B0609020204030204" pitchFamily="49" charset="0"/>
              </a:rPr>
              <a:t>pivot</a:t>
            </a:r>
            <a:r>
              <a:rPr lang="pl-PL" dirty="0">
                <a:latin typeface="Consolas" panose="020B0609020204030204" pitchFamily="49" charset="0"/>
              </a:rPr>
              <a:t>, wykonuj: </a:t>
            </a:r>
            <a:r>
              <a:rPr lang="pl-PL" b="1" dirty="0">
                <a:latin typeface="Consolas" panose="020B0609020204030204" pitchFamily="49" charset="0"/>
              </a:rPr>
              <a:t>j := j –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Jeżeli </a:t>
            </a:r>
            <a:r>
              <a:rPr lang="pl-PL" b="1" dirty="0">
                <a:solidFill>
                  <a:schemeClr val="bg1"/>
                </a:solidFill>
                <a:latin typeface="Consolas" panose="020B0609020204030204" pitchFamily="49" charset="0"/>
              </a:rPr>
              <a:t>i &gt; j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, to </a:t>
            </a:r>
            <a:r>
              <a:rPr lang="pl-PL" b="1" dirty="0">
                <a:solidFill>
                  <a:schemeClr val="bg1"/>
                </a:solidFill>
                <a:latin typeface="Consolas" panose="020B0609020204030204" pitchFamily="49" charset="0"/>
              </a:rPr>
              <a:t>wyjdź z pętli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Zamień(tablica[i], tablica[j])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i := i + 1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j := j - 1</a:t>
            </a:r>
          </a:p>
          <a:p>
            <a:pPr marL="971550" lvl="1" indent="-514350">
              <a:buFont typeface="+mj-lt"/>
              <a:buAutoNum type="arabicPeriod"/>
            </a:pPr>
            <a:endParaRPr lang="pl-PL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0666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28000" y="1618369"/>
          <a:ext cx="9336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000">
                  <a:extLst>
                    <a:ext uri="{9D8B030D-6E8A-4147-A177-3AD203B41FA5}">
                      <a16:colId xmlns:a16="http://schemas.microsoft.com/office/drawing/2014/main" val="21040768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Indeksy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accent6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6017846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Wartości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4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6" name="pole tekstowe 5">
            <a:extLst>
              <a:ext uri="{FF2B5EF4-FFF2-40B4-BE49-F238E27FC236}">
                <a16:creationId xmlns:a16="http://schemas.microsoft.com/office/drawing/2014/main" id="{C5EB0A69-EA54-4671-9BCC-D58163447611}"/>
              </a:ext>
            </a:extLst>
          </p:cNvPr>
          <p:cNvSpPr txBox="1"/>
          <p:nvPr/>
        </p:nvSpPr>
        <p:spPr>
          <a:xfrm>
            <a:off x="9050069" y="5239631"/>
            <a:ext cx="22188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>
                <a:latin typeface="Consolas" panose="020B0609020204030204" pitchFamily="49" charset="0"/>
              </a:rPr>
              <a:t>lewy = 1</a:t>
            </a:r>
          </a:p>
          <a:p>
            <a:r>
              <a:rPr lang="pl-PL" sz="2400" dirty="0">
                <a:latin typeface="Consolas" panose="020B0609020204030204" pitchFamily="49" charset="0"/>
              </a:rPr>
              <a:t>prawy = 8</a:t>
            </a:r>
          </a:p>
          <a:p>
            <a:r>
              <a:rPr lang="pl-PL" sz="3200" b="1" dirty="0" err="1">
                <a:latin typeface="Consolas" panose="020B0609020204030204" pitchFamily="49" charset="0"/>
              </a:rPr>
              <a:t>pivot</a:t>
            </a:r>
            <a:r>
              <a:rPr lang="pl-PL" sz="3200" b="1" dirty="0">
                <a:latin typeface="Consolas" panose="020B0609020204030204" pitchFamily="49" charset="0"/>
              </a:rPr>
              <a:t> = 5</a:t>
            </a: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CFFFD793-5693-4353-854A-410C0D1EE0C8}"/>
              </a:ext>
            </a:extLst>
          </p:cNvPr>
          <p:cNvSpPr/>
          <p:nvPr/>
        </p:nvSpPr>
        <p:spPr>
          <a:xfrm>
            <a:off x="6288303" y="706497"/>
            <a:ext cx="3433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DEC6E6F6-974D-4277-AD11-6E8C47C4542A}"/>
              </a:ext>
            </a:extLst>
          </p:cNvPr>
          <p:cNvSpPr/>
          <p:nvPr/>
        </p:nvSpPr>
        <p:spPr>
          <a:xfrm>
            <a:off x="7240951" y="695039"/>
            <a:ext cx="3497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3B3C6175-5507-4746-B681-E6731F2062B2}"/>
              </a:ext>
            </a:extLst>
          </p:cNvPr>
          <p:cNvSpPr txBox="1"/>
          <p:nvPr/>
        </p:nvSpPr>
        <p:spPr>
          <a:xfrm>
            <a:off x="1428000" y="4517033"/>
            <a:ext cx="699101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i&lt;=j</a:t>
            </a:r>
            <a:r>
              <a:rPr lang="pl-PL" dirty="0">
                <a:latin typeface="Consolas" panose="020B0609020204030204" pitchFamily="49" charset="0"/>
              </a:rPr>
              <a:t>, wykonuj: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tablica[i] &lt; </a:t>
            </a:r>
            <a:r>
              <a:rPr lang="pl-PL" b="1" dirty="0" err="1">
                <a:latin typeface="Consolas" panose="020B0609020204030204" pitchFamily="49" charset="0"/>
              </a:rPr>
              <a:t>pivot</a:t>
            </a:r>
            <a:r>
              <a:rPr lang="pl-PL" dirty="0">
                <a:latin typeface="Consolas" panose="020B0609020204030204" pitchFamily="49" charset="0"/>
              </a:rPr>
              <a:t>, wykonuj: </a:t>
            </a:r>
            <a:r>
              <a:rPr lang="pl-PL" b="1" dirty="0">
                <a:latin typeface="Consolas" panose="020B0609020204030204" pitchFamily="49" charset="0"/>
              </a:rPr>
              <a:t>i := i + 1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tablica[j] &gt; </a:t>
            </a:r>
            <a:r>
              <a:rPr lang="pl-PL" b="1" dirty="0" err="1">
                <a:latin typeface="Consolas" panose="020B0609020204030204" pitchFamily="49" charset="0"/>
              </a:rPr>
              <a:t>pivot</a:t>
            </a:r>
            <a:r>
              <a:rPr lang="pl-PL" dirty="0">
                <a:latin typeface="Consolas" panose="020B0609020204030204" pitchFamily="49" charset="0"/>
              </a:rPr>
              <a:t>, wykonuj: </a:t>
            </a:r>
            <a:r>
              <a:rPr lang="pl-PL" b="1" dirty="0">
                <a:latin typeface="Consolas" panose="020B0609020204030204" pitchFamily="49" charset="0"/>
              </a:rPr>
              <a:t>j := j –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Jeżeli </a:t>
            </a:r>
            <a:r>
              <a:rPr lang="pl-PL" b="1" dirty="0">
                <a:latin typeface="Consolas" panose="020B0609020204030204" pitchFamily="49" charset="0"/>
              </a:rPr>
              <a:t>i &gt; j</a:t>
            </a:r>
            <a:r>
              <a:rPr lang="pl-PL" dirty="0">
                <a:latin typeface="Consolas" panose="020B0609020204030204" pitchFamily="49" charset="0"/>
              </a:rPr>
              <a:t>, to </a:t>
            </a:r>
            <a:r>
              <a:rPr lang="pl-PL" b="1" dirty="0">
                <a:latin typeface="Consolas" panose="020B0609020204030204" pitchFamily="49" charset="0"/>
              </a:rPr>
              <a:t>wyjdź z pętli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Zamień(tablica[i], tablica[j])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i := i + 1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j := j - 1</a:t>
            </a:r>
          </a:p>
          <a:p>
            <a:pPr marL="971550" lvl="1" indent="-514350">
              <a:buFont typeface="+mj-lt"/>
              <a:buAutoNum type="arabicPeriod"/>
            </a:pPr>
            <a:endParaRPr lang="pl-PL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41843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6922899"/>
              </p:ext>
            </p:extLst>
          </p:nvPr>
        </p:nvGraphicFramePr>
        <p:xfrm>
          <a:off x="1428000" y="1618369"/>
          <a:ext cx="9336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000">
                  <a:extLst>
                    <a:ext uri="{9D8B030D-6E8A-4147-A177-3AD203B41FA5}">
                      <a16:colId xmlns:a16="http://schemas.microsoft.com/office/drawing/2014/main" val="21040768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Indeksy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accent6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6017846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Wartości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4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7030A0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7030A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6" name="pole tekstowe 5">
            <a:extLst>
              <a:ext uri="{FF2B5EF4-FFF2-40B4-BE49-F238E27FC236}">
                <a16:creationId xmlns:a16="http://schemas.microsoft.com/office/drawing/2014/main" id="{C5EB0A69-EA54-4671-9BCC-D58163447611}"/>
              </a:ext>
            </a:extLst>
          </p:cNvPr>
          <p:cNvSpPr txBox="1"/>
          <p:nvPr/>
        </p:nvSpPr>
        <p:spPr>
          <a:xfrm>
            <a:off x="9050069" y="5239631"/>
            <a:ext cx="22188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>
                <a:latin typeface="Consolas" panose="020B0609020204030204" pitchFamily="49" charset="0"/>
              </a:rPr>
              <a:t>lewy = 1</a:t>
            </a:r>
          </a:p>
          <a:p>
            <a:r>
              <a:rPr lang="pl-PL" sz="2400" dirty="0">
                <a:latin typeface="Consolas" panose="020B0609020204030204" pitchFamily="49" charset="0"/>
              </a:rPr>
              <a:t>prawy = 8</a:t>
            </a:r>
          </a:p>
          <a:p>
            <a:r>
              <a:rPr lang="pl-PL" sz="3200" b="1" dirty="0" err="1">
                <a:latin typeface="Consolas" panose="020B0609020204030204" pitchFamily="49" charset="0"/>
              </a:rPr>
              <a:t>pivot</a:t>
            </a:r>
            <a:r>
              <a:rPr lang="pl-PL" sz="3200" b="1" dirty="0">
                <a:latin typeface="Consolas" panose="020B0609020204030204" pitchFamily="49" charset="0"/>
              </a:rPr>
              <a:t> = 5</a:t>
            </a: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CFFFD793-5693-4353-854A-410C0D1EE0C8}"/>
              </a:ext>
            </a:extLst>
          </p:cNvPr>
          <p:cNvSpPr/>
          <p:nvPr/>
        </p:nvSpPr>
        <p:spPr>
          <a:xfrm>
            <a:off x="6288303" y="706497"/>
            <a:ext cx="3433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DEC6E6F6-974D-4277-AD11-6E8C47C4542A}"/>
              </a:ext>
            </a:extLst>
          </p:cNvPr>
          <p:cNvSpPr/>
          <p:nvPr/>
        </p:nvSpPr>
        <p:spPr>
          <a:xfrm>
            <a:off x="7240951" y="695039"/>
            <a:ext cx="3497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3B3C6175-5507-4746-B681-E6731F2062B2}"/>
              </a:ext>
            </a:extLst>
          </p:cNvPr>
          <p:cNvSpPr txBox="1"/>
          <p:nvPr/>
        </p:nvSpPr>
        <p:spPr>
          <a:xfrm>
            <a:off x="1428000" y="4517033"/>
            <a:ext cx="699101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i&lt;=j</a:t>
            </a:r>
            <a:r>
              <a:rPr lang="pl-PL" dirty="0">
                <a:latin typeface="Consolas" panose="020B0609020204030204" pitchFamily="49" charset="0"/>
              </a:rPr>
              <a:t>, wykonuj: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tablica[i] &lt; </a:t>
            </a:r>
            <a:r>
              <a:rPr lang="pl-PL" b="1" dirty="0" err="1">
                <a:latin typeface="Consolas" panose="020B0609020204030204" pitchFamily="49" charset="0"/>
              </a:rPr>
              <a:t>pivot</a:t>
            </a:r>
            <a:r>
              <a:rPr lang="pl-PL" dirty="0">
                <a:latin typeface="Consolas" panose="020B0609020204030204" pitchFamily="49" charset="0"/>
              </a:rPr>
              <a:t>, wykonuj: </a:t>
            </a:r>
            <a:r>
              <a:rPr lang="pl-PL" b="1" dirty="0">
                <a:latin typeface="Consolas" panose="020B0609020204030204" pitchFamily="49" charset="0"/>
              </a:rPr>
              <a:t>i := i + 1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tablica[j] &gt; </a:t>
            </a:r>
            <a:r>
              <a:rPr lang="pl-PL" b="1" dirty="0" err="1">
                <a:latin typeface="Consolas" panose="020B0609020204030204" pitchFamily="49" charset="0"/>
              </a:rPr>
              <a:t>pivot</a:t>
            </a:r>
            <a:r>
              <a:rPr lang="pl-PL" dirty="0">
                <a:latin typeface="Consolas" panose="020B0609020204030204" pitchFamily="49" charset="0"/>
              </a:rPr>
              <a:t>, wykonuj: </a:t>
            </a:r>
            <a:r>
              <a:rPr lang="pl-PL" b="1" dirty="0">
                <a:latin typeface="Consolas" panose="020B0609020204030204" pitchFamily="49" charset="0"/>
              </a:rPr>
              <a:t>j := j –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Jeżeli </a:t>
            </a:r>
            <a:r>
              <a:rPr lang="pl-PL" b="1" dirty="0">
                <a:latin typeface="Consolas" panose="020B0609020204030204" pitchFamily="49" charset="0"/>
              </a:rPr>
              <a:t>i &gt; j</a:t>
            </a:r>
            <a:r>
              <a:rPr lang="pl-PL" dirty="0">
                <a:latin typeface="Consolas" panose="020B0609020204030204" pitchFamily="49" charset="0"/>
              </a:rPr>
              <a:t>, to </a:t>
            </a:r>
            <a:r>
              <a:rPr lang="pl-PL" b="1" dirty="0">
                <a:latin typeface="Consolas" panose="020B0609020204030204" pitchFamily="49" charset="0"/>
              </a:rPr>
              <a:t>wyjdź z pętli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Zamień(tablica[i], tablica[j])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i := i + 1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j := j - 1</a:t>
            </a:r>
          </a:p>
          <a:p>
            <a:pPr marL="971550" lvl="1" indent="-514350">
              <a:buFont typeface="+mj-lt"/>
              <a:buAutoNum type="arabicPeriod"/>
            </a:pPr>
            <a:endParaRPr lang="pl-PL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4948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0010810"/>
              </p:ext>
            </p:extLst>
          </p:nvPr>
        </p:nvGraphicFramePr>
        <p:xfrm>
          <a:off x="1428000" y="1618369"/>
          <a:ext cx="9336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000">
                  <a:extLst>
                    <a:ext uri="{9D8B030D-6E8A-4147-A177-3AD203B41FA5}">
                      <a16:colId xmlns:a16="http://schemas.microsoft.com/office/drawing/2014/main" val="21040768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Indeksy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accent6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6017846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Wartości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4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7030A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7030A0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6" name="pole tekstowe 5">
            <a:extLst>
              <a:ext uri="{FF2B5EF4-FFF2-40B4-BE49-F238E27FC236}">
                <a16:creationId xmlns:a16="http://schemas.microsoft.com/office/drawing/2014/main" id="{C5EB0A69-EA54-4671-9BCC-D58163447611}"/>
              </a:ext>
            </a:extLst>
          </p:cNvPr>
          <p:cNvSpPr txBox="1"/>
          <p:nvPr/>
        </p:nvSpPr>
        <p:spPr>
          <a:xfrm>
            <a:off x="9050069" y="5239631"/>
            <a:ext cx="22188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>
                <a:latin typeface="Consolas" panose="020B0609020204030204" pitchFamily="49" charset="0"/>
              </a:rPr>
              <a:t>lewy = 1</a:t>
            </a:r>
          </a:p>
          <a:p>
            <a:r>
              <a:rPr lang="pl-PL" sz="2400" dirty="0">
                <a:latin typeface="Consolas" panose="020B0609020204030204" pitchFamily="49" charset="0"/>
              </a:rPr>
              <a:t>prawy = 8</a:t>
            </a:r>
          </a:p>
          <a:p>
            <a:r>
              <a:rPr lang="pl-PL" sz="3200" b="1" dirty="0" err="1">
                <a:latin typeface="Consolas" panose="020B0609020204030204" pitchFamily="49" charset="0"/>
              </a:rPr>
              <a:t>pivot</a:t>
            </a:r>
            <a:r>
              <a:rPr lang="pl-PL" sz="3200" b="1" dirty="0">
                <a:latin typeface="Consolas" panose="020B0609020204030204" pitchFamily="49" charset="0"/>
              </a:rPr>
              <a:t> = 5</a:t>
            </a: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CFFFD793-5693-4353-854A-410C0D1EE0C8}"/>
              </a:ext>
            </a:extLst>
          </p:cNvPr>
          <p:cNvSpPr/>
          <p:nvPr/>
        </p:nvSpPr>
        <p:spPr>
          <a:xfrm>
            <a:off x="6288303" y="706497"/>
            <a:ext cx="3433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DEC6E6F6-974D-4277-AD11-6E8C47C4542A}"/>
              </a:ext>
            </a:extLst>
          </p:cNvPr>
          <p:cNvSpPr/>
          <p:nvPr/>
        </p:nvSpPr>
        <p:spPr>
          <a:xfrm>
            <a:off x="7240951" y="695039"/>
            <a:ext cx="3497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3B3C6175-5507-4746-B681-E6731F2062B2}"/>
              </a:ext>
            </a:extLst>
          </p:cNvPr>
          <p:cNvSpPr txBox="1"/>
          <p:nvPr/>
        </p:nvSpPr>
        <p:spPr>
          <a:xfrm>
            <a:off x="1428000" y="4517033"/>
            <a:ext cx="699101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i&lt;=j</a:t>
            </a:r>
            <a:r>
              <a:rPr lang="pl-PL" dirty="0">
                <a:latin typeface="Consolas" panose="020B0609020204030204" pitchFamily="49" charset="0"/>
              </a:rPr>
              <a:t>, wykonuj: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tablica[i] &lt; </a:t>
            </a:r>
            <a:r>
              <a:rPr lang="pl-PL" b="1" dirty="0" err="1">
                <a:latin typeface="Consolas" panose="020B0609020204030204" pitchFamily="49" charset="0"/>
              </a:rPr>
              <a:t>pivot</a:t>
            </a:r>
            <a:r>
              <a:rPr lang="pl-PL" dirty="0">
                <a:latin typeface="Consolas" panose="020B0609020204030204" pitchFamily="49" charset="0"/>
              </a:rPr>
              <a:t>, wykonuj: </a:t>
            </a:r>
            <a:r>
              <a:rPr lang="pl-PL" b="1" dirty="0">
                <a:latin typeface="Consolas" panose="020B0609020204030204" pitchFamily="49" charset="0"/>
              </a:rPr>
              <a:t>i := i + 1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tablica[j] &gt; </a:t>
            </a:r>
            <a:r>
              <a:rPr lang="pl-PL" b="1" dirty="0" err="1">
                <a:latin typeface="Consolas" panose="020B0609020204030204" pitchFamily="49" charset="0"/>
              </a:rPr>
              <a:t>pivot</a:t>
            </a:r>
            <a:r>
              <a:rPr lang="pl-PL" dirty="0">
                <a:latin typeface="Consolas" panose="020B0609020204030204" pitchFamily="49" charset="0"/>
              </a:rPr>
              <a:t>, wykonuj: </a:t>
            </a:r>
            <a:r>
              <a:rPr lang="pl-PL" b="1" dirty="0">
                <a:latin typeface="Consolas" panose="020B0609020204030204" pitchFamily="49" charset="0"/>
              </a:rPr>
              <a:t>j := j –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Jeżeli </a:t>
            </a:r>
            <a:r>
              <a:rPr lang="pl-PL" b="1" dirty="0">
                <a:latin typeface="Consolas" panose="020B0609020204030204" pitchFamily="49" charset="0"/>
              </a:rPr>
              <a:t>i &gt; j</a:t>
            </a:r>
            <a:r>
              <a:rPr lang="pl-PL" dirty="0">
                <a:latin typeface="Consolas" panose="020B0609020204030204" pitchFamily="49" charset="0"/>
              </a:rPr>
              <a:t>, to </a:t>
            </a:r>
            <a:r>
              <a:rPr lang="pl-PL" b="1" dirty="0">
                <a:latin typeface="Consolas" panose="020B0609020204030204" pitchFamily="49" charset="0"/>
              </a:rPr>
              <a:t>wyjdź z pętli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Zamień(tablica[i], tablica[j])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i := i + 1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j := j - 1</a:t>
            </a:r>
          </a:p>
          <a:p>
            <a:pPr marL="971550" lvl="1" indent="-514350">
              <a:buFont typeface="+mj-lt"/>
              <a:buAutoNum type="arabicPeriod"/>
            </a:pPr>
            <a:endParaRPr lang="pl-PL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1306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7115597"/>
              </p:ext>
            </p:extLst>
          </p:nvPr>
        </p:nvGraphicFramePr>
        <p:xfrm>
          <a:off x="1428000" y="1618369"/>
          <a:ext cx="9336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000">
                  <a:extLst>
                    <a:ext uri="{9D8B030D-6E8A-4147-A177-3AD203B41FA5}">
                      <a16:colId xmlns:a16="http://schemas.microsoft.com/office/drawing/2014/main" val="21040768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Indeksy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accent6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6017846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Wartości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4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6" name="pole tekstowe 5">
            <a:extLst>
              <a:ext uri="{FF2B5EF4-FFF2-40B4-BE49-F238E27FC236}">
                <a16:creationId xmlns:a16="http://schemas.microsoft.com/office/drawing/2014/main" id="{C5EB0A69-EA54-4671-9BCC-D58163447611}"/>
              </a:ext>
            </a:extLst>
          </p:cNvPr>
          <p:cNvSpPr txBox="1"/>
          <p:nvPr/>
        </p:nvSpPr>
        <p:spPr>
          <a:xfrm>
            <a:off x="9050069" y="5239631"/>
            <a:ext cx="22188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>
                <a:latin typeface="Consolas" panose="020B0609020204030204" pitchFamily="49" charset="0"/>
              </a:rPr>
              <a:t>lewy = 1</a:t>
            </a:r>
          </a:p>
          <a:p>
            <a:r>
              <a:rPr lang="pl-PL" sz="2400" dirty="0">
                <a:latin typeface="Consolas" panose="020B0609020204030204" pitchFamily="49" charset="0"/>
              </a:rPr>
              <a:t>prawy = 8</a:t>
            </a:r>
          </a:p>
          <a:p>
            <a:r>
              <a:rPr lang="pl-PL" sz="3200" b="1" dirty="0" err="1">
                <a:latin typeface="Consolas" panose="020B0609020204030204" pitchFamily="49" charset="0"/>
              </a:rPr>
              <a:t>pivot</a:t>
            </a:r>
            <a:r>
              <a:rPr lang="pl-PL" sz="3200" b="1" dirty="0">
                <a:latin typeface="Consolas" panose="020B0609020204030204" pitchFamily="49" charset="0"/>
              </a:rPr>
              <a:t> = 5</a:t>
            </a: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CFFFD793-5693-4353-854A-410C0D1EE0C8}"/>
              </a:ext>
            </a:extLst>
          </p:cNvPr>
          <p:cNvSpPr/>
          <p:nvPr/>
        </p:nvSpPr>
        <p:spPr>
          <a:xfrm>
            <a:off x="6288303" y="706497"/>
            <a:ext cx="3433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DEC6E6F6-974D-4277-AD11-6E8C47C4542A}"/>
              </a:ext>
            </a:extLst>
          </p:cNvPr>
          <p:cNvSpPr/>
          <p:nvPr/>
        </p:nvSpPr>
        <p:spPr>
          <a:xfrm>
            <a:off x="7240951" y="695039"/>
            <a:ext cx="3497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3B3C6175-5507-4746-B681-E6731F2062B2}"/>
              </a:ext>
            </a:extLst>
          </p:cNvPr>
          <p:cNvSpPr txBox="1"/>
          <p:nvPr/>
        </p:nvSpPr>
        <p:spPr>
          <a:xfrm>
            <a:off x="1428000" y="4517033"/>
            <a:ext cx="699101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i&lt;=j</a:t>
            </a:r>
            <a:r>
              <a:rPr lang="pl-PL" dirty="0">
                <a:latin typeface="Consolas" panose="020B0609020204030204" pitchFamily="49" charset="0"/>
              </a:rPr>
              <a:t>, wykonuj: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tablica[i] &lt; </a:t>
            </a:r>
            <a:r>
              <a:rPr lang="pl-PL" b="1" dirty="0" err="1">
                <a:latin typeface="Consolas" panose="020B0609020204030204" pitchFamily="49" charset="0"/>
              </a:rPr>
              <a:t>pivot</a:t>
            </a:r>
            <a:r>
              <a:rPr lang="pl-PL" dirty="0">
                <a:latin typeface="Consolas" panose="020B0609020204030204" pitchFamily="49" charset="0"/>
              </a:rPr>
              <a:t>, wykonuj: </a:t>
            </a:r>
            <a:r>
              <a:rPr lang="pl-PL" b="1" dirty="0">
                <a:latin typeface="Consolas" panose="020B0609020204030204" pitchFamily="49" charset="0"/>
              </a:rPr>
              <a:t>i := i + 1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tablica[j] &gt; </a:t>
            </a:r>
            <a:r>
              <a:rPr lang="pl-PL" b="1" dirty="0" err="1">
                <a:latin typeface="Consolas" panose="020B0609020204030204" pitchFamily="49" charset="0"/>
              </a:rPr>
              <a:t>pivot</a:t>
            </a:r>
            <a:r>
              <a:rPr lang="pl-PL" dirty="0">
                <a:latin typeface="Consolas" panose="020B0609020204030204" pitchFamily="49" charset="0"/>
              </a:rPr>
              <a:t>, wykonuj: </a:t>
            </a:r>
            <a:r>
              <a:rPr lang="pl-PL" b="1" dirty="0">
                <a:latin typeface="Consolas" panose="020B0609020204030204" pitchFamily="49" charset="0"/>
              </a:rPr>
              <a:t>j := j –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Jeżeli </a:t>
            </a:r>
            <a:r>
              <a:rPr lang="pl-PL" b="1" dirty="0">
                <a:latin typeface="Consolas" panose="020B0609020204030204" pitchFamily="49" charset="0"/>
              </a:rPr>
              <a:t>i &gt; j</a:t>
            </a:r>
            <a:r>
              <a:rPr lang="pl-PL" dirty="0">
                <a:latin typeface="Consolas" panose="020B0609020204030204" pitchFamily="49" charset="0"/>
              </a:rPr>
              <a:t>, to </a:t>
            </a:r>
            <a:r>
              <a:rPr lang="pl-PL" b="1" dirty="0">
                <a:latin typeface="Consolas" panose="020B0609020204030204" pitchFamily="49" charset="0"/>
              </a:rPr>
              <a:t>wyjdź z pętli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Zamień(tablica[i], tablica[j])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i := i + 1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j := j - 1</a:t>
            </a:r>
          </a:p>
          <a:p>
            <a:pPr marL="971550" lvl="1" indent="-514350">
              <a:buFont typeface="+mj-lt"/>
              <a:buAutoNum type="arabicPeriod"/>
            </a:pPr>
            <a:endParaRPr lang="pl-PL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53733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28000" y="1618369"/>
          <a:ext cx="9336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000">
                  <a:extLst>
                    <a:ext uri="{9D8B030D-6E8A-4147-A177-3AD203B41FA5}">
                      <a16:colId xmlns:a16="http://schemas.microsoft.com/office/drawing/2014/main" val="21040768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Indeksy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accent6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6017846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Wartości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4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6" name="pole tekstowe 5">
            <a:extLst>
              <a:ext uri="{FF2B5EF4-FFF2-40B4-BE49-F238E27FC236}">
                <a16:creationId xmlns:a16="http://schemas.microsoft.com/office/drawing/2014/main" id="{C5EB0A69-EA54-4671-9BCC-D58163447611}"/>
              </a:ext>
            </a:extLst>
          </p:cNvPr>
          <p:cNvSpPr txBox="1"/>
          <p:nvPr/>
        </p:nvSpPr>
        <p:spPr>
          <a:xfrm>
            <a:off x="9050069" y="5239631"/>
            <a:ext cx="22188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>
                <a:latin typeface="Consolas" panose="020B0609020204030204" pitchFamily="49" charset="0"/>
              </a:rPr>
              <a:t>lewy = 1</a:t>
            </a:r>
          </a:p>
          <a:p>
            <a:r>
              <a:rPr lang="pl-PL" sz="2400" dirty="0">
                <a:latin typeface="Consolas" panose="020B0609020204030204" pitchFamily="49" charset="0"/>
              </a:rPr>
              <a:t>prawy = 8</a:t>
            </a:r>
          </a:p>
          <a:p>
            <a:r>
              <a:rPr lang="pl-PL" sz="3200" b="1" dirty="0" err="1">
                <a:latin typeface="Consolas" panose="020B0609020204030204" pitchFamily="49" charset="0"/>
              </a:rPr>
              <a:t>pivot</a:t>
            </a:r>
            <a:r>
              <a:rPr lang="pl-PL" sz="3200" b="1" dirty="0">
                <a:latin typeface="Consolas" panose="020B0609020204030204" pitchFamily="49" charset="0"/>
              </a:rPr>
              <a:t> = 5</a:t>
            </a: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CFFFD793-5693-4353-854A-410C0D1EE0C8}"/>
              </a:ext>
            </a:extLst>
          </p:cNvPr>
          <p:cNvSpPr/>
          <p:nvPr/>
        </p:nvSpPr>
        <p:spPr>
          <a:xfrm>
            <a:off x="6288303" y="706497"/>
            <a:ext cx="3433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DEC6E6F6-974D-4277-AD11-6E8C47C4542A}"/>
              </a:ext>
            </a:extLst>
          </p:cNvPr>
          <p:cNvSpPr/>
          <p:nvPr/>
        </p:nvSpPr>
        <p:spPr>
          <a:xfrm>
            <a:off x="7240951" y="695039"/>
            <a:ext cx="3497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3B3C6175-5507-4746-B681-E6731F2062B2}"/>
              </a:ext>
            </a:extLst>
          </p:cNvPr>
          <p:cNvSpPr txBox="1"/>
          <p:nvPr/>
        </p:nvSpPr>
        <p:spPr>
          <a:xfrm>
            <a:off x="1428000" y="4517033"/>
            <a:ext cx="699101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i&lt;=j</a:t>
            </a:r>
            <a:r>
              <a:rPr lang="pl-PL" dirty="0">
                <a:latin typeface="Consolas" panose="020B0609020204030204" pitchFamily="49" charset="0"/>
              </a:rPr>
              <a:t>, wykonuj: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tablica[i] &lt; </a:t>
            </a:r>
            <a:r>
              <a:rPr lang="pl-PL" b="1" dirty="0" err="1">
                <a:latin typeface="Consolas" panose="020B0609020204030204" pitchFamily="49" charset="0"/>
              </a:rPr>
              <a:t>pivot</a:t>
            </a:r>
            <a:r>
              <a:rPr lang="pl-PL" dirty="0">
                <a:latin typeface="Consolas" panose="020B0609020204030204" pitchFamily="49" charset="0"/>
              </a:rPr>
              <a:t>, wykonuj: </a:t>
            </a:r>
            <a:r>
              <a:rPr lang="pl-PL" b="1" dirty="0">
                <a:latin typeface="Consolas" panose="020B0609020204030204" pitchFamily="49" charset="0"/>
              </a:rPr>
              <a:t>i := i + 1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tablica[j] &gt; </a:t>
            </a:r>
            <a:r>
              <a:rPr lang="pl-PL" b="1" dirty="0" err="1">
                <a:latin typeface="Consolas" panose="020B0609020204030204" pitchFamily="49" charset="0"/>
              </a:rPr>
              <a:t>pivot</a:t>
            </a:r>
            <a:r>
              <a:rPr lang="pl-PL" dirty="0">
                <a:latin typeface="Consolas" panose="020B0609020204030204" pitchFamily="49" charset="0"/>
              </a:rPr>
              <a:t>, wykonuj: </a:t>
            </a:r>
            <a:r>
              <a:rPr lang="pl-PL" b="1" dirty="0">
                <a:latin typeface="Consolas" panose="020B0609020204030204" pitchFamily="49" charset="0"/>
              </a:rPr>
              <a:t>j := j –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Jeżeli </a:t>
            </a:r>
            <a:r>
              <a:rPr lang="pl-PL" b="1" dirty="0">
                <a:latin typeface="Consolas" panose="020B0609020204030204" pitchFamily="49" charset="0"/>
              </a:rPr>
              <a:t>i &gt; j</a:t>
            </a:r>
            <a:r>
              <a:rPr lang="pl-PL" dirty="0">
                <a:latin typeface="Consolas" panose="020B0609020204030204" pitchFamily="49" charset="0"/>
              </a:rPr>
              <a:t>, to </a:t>
            </a:r>
            <a:r>
              <a:rPr lang="pl-PL" b="1" dirty="0">
                <a:latin typeface="Consolas" panose="020B0609020204030204" pitchFamily="49" charset="0"/>
              </a:rPr>
              <a:t>wyjdź z pętli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Zamień(tablica[i], tablica[j])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i := i + 1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j := j - 1</a:t>
            </a:r>
          </a:p>
          <a:p>
            <a:pPr marL="971550" lvl="1" indent="-514350">
              <a:buFont typeface="+mj-lt"/>
              <a:buAutoNum type="arabicPeriod"/>
            </a:pPr>
            <a:endParaRPr lang="pl-PL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1324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524293"/>
              </p:ext>
            </p:extLst>
          </p:nvPr>
        </p:nvGraphicFramePr>
        <p:xfrm>
          <a:off x="1428000" y="1618369"/>
          <a:ext cx="9336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000">
                  <a:extLst>
                    <a:ext uri="{9D8B030D-6E8A-4147-A177-3AD203B41FA5}">
                      <a16:colId xmlns:a16="http://schemas.microsoft.com/office/drawing/2014/main" val="21040768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Indeksy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accent6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6017846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Wartości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4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6" name="pole tekstowe 5">
            <a:extLst>
              <a:ext uri="{FF2B5EF4-FFF2-40B4-BE49-F238E27FC236}">
                <a16:creationId xmlns:a16="http://schemas.microsoft.com/office/drawing/2014/main" id="{C5EB0A69-EA54-4671-9BCC-D58163447611}"/>
              </a:ext>
            </a:extLst>
          </p:cNvPr>
          <p:cNvSpPr txBox="1"/>
          <p:nvPr/>
        </p:nvSpPr>
        <p:spPr>
          <a:xfrm>
            <a:off x="9050069" y="5239631"/>
            <a:ext cx="22188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>
                <a:latin typeface="Consolas" panose="020B0609020204030204" pitchFamily="49" charset="0"/>
              </a:rPr>
              <a:t>lewy = 1</a:t>
            </a:r>
          </a:p>
          <a:p>
            <a:r>
              <a:rPr lang="pl-PL" sz="2400" dirty="0">
                <a:latin typeface="Consolas" panose="020B0609020204030204" pitchFamily="49" charset="0"/>
              </a:rPr>
              <a:t>prawy = 8</a:t>
            </a:r>
          </a:p>
          <a:p>
            <a:r>
              <a:rPr lang="pl-PL" sz="3200" b="1" dirty="0" err="1">
                <a:latin typeface="Consolas" panose="020B0609020204030204" pitchFamily="49" charset="0"/>
              </a:rPr>
              <a:t>pivot</a:t>
            </a:r>
            <a:r>
              <a:rPr lang="pl-PL" sz="3200" b="1" dirty="0">
                <a:latin typeface="Consolas" panose="020B0609020204030204" pitchFamily="49" charset="0"/>
              </a:rPr>
              <a:t> = 5</a:t>
            </a: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CFFFD793-5693-4353-854A-410C0D1EE0C8}"/>
              </a:ext>
            </a:extLst>
          </p:cNvPr>
          <p:cNvSpPr/>
          <p:nvPr/>
        </p:nvSpPr>
        <p:spPr>
          <a:xfrm>
            <a:off x="7415839" y="697620"/>
            <a:ext cx="3433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DEC6E6F6-974D-4277-AD11-6E8C47C4542A}"/>
              </a:ext>
            </a:extLst>
          </p:cNvPr>
          <p:cNvSpPr/>
          <p:nvPr/>
        </p:nvSpPr>
        <p:spPr>
          <a:xfrm>
            <a:off x="7240951" y="695039"/>
            <a:ext cx="3497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3B3C6175-5507-4746-B681-E6731F2062B2}"/>
              </a:ext>
            </a:extLst>
          </p:cNvPr>
          <p:cNvSpPr txBox="1"/>
          <p:nvPr/>
        </p:nvSpPr>
        <p:spPr>
          <a:xfrm>
            <a:off x="1428000" y="4517033"/>
            <a:ext cx="699101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i&lt;=j</a:t>
            </a:r>
            <a:r>
              <a:rPr lang="pl-PL" dirty="0">
                <a:latin typeface="Consolas" panose="020B0609020204030204" pitchFamily="49" charset="0"/>
              </a:rPr>
              <a:t>, wykonuj: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tablica[i] &lt; </a:t>
            </a:r>
            <a:r>
              <a:rPr lang="pl-PL" b="1" dirty="0" err="1">
                <a:latin typeface="Consolas" panose="020B0609020204030204" pitchFamily="49" charset="0"/>
              </a:rPr>
              <a:t>pivot</a:t>
            </a:r>
            <a:r>
              <a:rPr lang="pl-PL" dirty="0">
                <a:latin typeface="Consolas" panose="020B0609020204030204" pitchFamily="49" charset="0"/>
              </a:rPr>
              <a:t>, wykonuj: </a:t>
            </a:r>
            <a:r>
              <a:rPr lang="pl-PL" b="1" dirty="0">
                <a:latin typeface="Consolas" panose="020B0609020204030204" pitchFamily="49" charset="0"/>
              </a:rPr>
              <a:t>i := i + 1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tablica[j] &gt; </a:t>
            </a:r>
            <a:r>
              <a:rPr lang="pl-PL" b="1" dirty="0" err="1">
                <a:latin typeface="Consolas" panose="020B0609020204030204" pitchFamily="49" charset="0"/>
              </a:rPr>
              <a:t>pivot</a:t>
            </a:r>
            <a:r>
              <a:rPr lang="pl-PL" dirty="0">
                <a:latin typeface="Consolas" panose="020B0609020204030204" pitchFamily="49" charset="0"/>
              </a:rPr>
              <a:t>, wykonuj: </a:t>
            </a:r>
            <a:r>
              <a:rPr lang="pl-PL" b="1" dirty="0">
                <a:latin typeface="Consolas" panose="020B0609020204030204" pitchFamily="49" charset="0"/>
              </a:rPr>
              <a:t>j := j –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Jeżeli </a:t>
            </a:r>
            <a:r>
              <a:rPr lang="pl-PL" b="1" dirty="0">
                <a:latin typeface="Consolas" panose="020B0609020204030204" pitchFamily="49" charset="0"/>
              </a:rPr>
              <a:t>i &gt; j</a:t>
            </a:r>
            <a:r>
              <a:rPr lang="pl-PL" dirty="0">
                <a:latin typeface="Consolas" panose="020B0609020204030204" pitchFamily="49" charset="0"/>
              </a:rPr>
              <a:t>, to </a:t>
            </a:r>
            <a:r>
              <a:rPr lang="pl-PL" b="1" dirty="0">
                <a:latin typeface="Consolas" panose="020B0609020204030204" pitchFamily="49" charset="0"/>
              </a:rPr>
              <a:t>wyjdź z pętli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Zamień(tablica[i], tablica[j])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i := i + 1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j := j - 1</a:t>
            </a:r>
          </a:p>
          <a:p>
            <a:pPr marL="971550" lvl="1" indent="-514350">
              <a:buFont typeface="+mj-lt"/>
              <a:buAutoNum type="arabicPeriod"/>
            </a:pPr>
            <a:endParaRPr lang="pl-PL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20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28000" y="1618369"/>
          <a:ext cx="9336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000">
                  <a:extLst>
                    <a:ext uri="{9D8B030D-6E8A-4147-A177-3AD203B41FA5}">
                      <a16:colId xmlns:a16="http://schemas.microsoft.com/office/drawing/2014/main" val="21040768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Indeksy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accent6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6017846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Wartości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4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6" name="pole tekstowe 5">
            <a:extLst>
              <a:ext uri="{FF2B5EF4-FFF2-40B4-BE49-F238E27FC236}">
                <a16:creationId xmlns:a16="http://schemas.microsoft.com/office/drawing/2014/main" id="{C5EB0A69-EA54-4671-9BCC-D58163447611}"/>
              </a:ext>
            </a:extLst>
          </p:cNvPr>
          <p:cNvSpPr txBox="1"/>
          <p:nvPr/>
        </p:nvSpPr>
        <p:spPr>
          <a:xfrm>
            <a:off x="9050069" y="5239631"/>
            <a:ext cx="22188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>
                <a:latin typeface="Consolas" panose="020B0609020204030204" pitchFamily="49" charset="0"/>
              </a:rPr>
              <a:t>lewy = 1</a:t>
            </a:r>
          </a:p>
          <a:p>
            <a:r>
              <a:rPr lang="pl-PL" sz="2400" dirty="0">
                <a:latin typeface="Consolas" panose="020B0609020204030204" pitchFamily="49" charset="0"/>
              </a:rPr>
              <a:t>prawy = 8</a:t>
            </a:r>
          </a:p>
          <a:p>
            <a:r>
              <a:rPr lang="pl-PL" sz="3200" b="1" dirty="0" err="1">
                <a:latin typeface="Consolas" panose="020B0609020204030204" pitchFamily="49" charset="0"/>
              </a:rPr>
              <a:t>pivot</a:t>
            </a:r>
            <a:r>
              <a:rPr lang="pl-PL" sz="3200" b="1" dirty="0">
                <a:latin typeface="Consolas" panose="020B0609020204030204" pitchFamily="49" charset="0"/>
              </a:rPr>
              <a:t> = 5</a:t>
            </a: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CFFFD793-5693-4353-854A-410C0D1EE0C8}"/>
              </a:ext>
            </a:extLst>
          </p:cNvPr>
          <p:cNvSpPr/>
          <p:nvPr/>
        </p:nvSpPr>
        <p:spPr>
          <a:xfrm>
            <a:off x="7415839" y="697620"/>
            <a:ext cx="3433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DEC6E6F6-974D-4277-AD11-6E8C47C4542A}"/>
              </a:ext>
            </a:extLst>
          </p:cNvPr>
          <p:cNvSpPr/>
          <p:nvPr/>
        </p:nvSpPr>
        <p:spPr>
          <a:xfrm>
            <a:off x="7240951" y="695039"/>
            <a:ext cx="3497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3B3C6175-5507-4746-B681-E6731F2062B2}"/>
              </a:ext>
            </a:extLst>
          </p:cNvPr>
          <p:cNvSpPr txBox="1"/>
          <p:nvPr/>
        </p:nvSpPr>
        <p:spPr>
          <a:xfrm>
            <a:off x="1428000" y="4517033"/>
            <a:ext cx="699101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i&lt;=j</a:t>
            </a:r>
            <a:r>
              <a:rPr lang="pl-PL" dirty="0">
                <a:latin typeface="Consolas" panose="020B0609020204030204" pitchFamily="49" charset="0"/>
              </a:rPr>
              <a:t>, wykonuj: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tablica[i] &lt; </a:t>
            </a:r>
            <a:r>
              <a:rPr lang="pl-PL" b="1" dirty="0" err="1">
                <a:latin typeface="Consolas" panose="020B0609020204030204" pitchFamily="49" charset="0"/>
              </a:rPr>
              <a:t>pivot</a:t>
            </a:r>
            <a:r>
              <a:rPr lang="pl-PL" dirty="0">
                <a:latin typeface="Consolas" panose="020B0609020204030204" pitchFamily="49" charset="0"/>
              </a:rPr>
              <a:t>, wykonuj: </a:t>
            </a:r>
            <a:r>
              <a:rPr lang="pl-PL" b="1" dirty="0">
                <a:latin typeface="Consolas" panose="020B0609020204030204" pitchFamily="49" charset="0"/>
              </a:rPr>
              <a:t>i := i + 1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tablica[j] &gt; </a:t>
            </a:r>
            <a:r>
              <a:rPr lang="pl-PL" b="1" dirty="0" err="1">
                <a:latin typeface="Consolas" panose="020B0609020204030204" pitchFamily="49" charset="0"/>
              </a:rPr>
              <a:t>pivot</a:t>
            </a:r>
            <a:r>
              <a:rPr lang="pl-PL" dirty="0">
                <a:latin typeface="Consolas" panose="020B0609020204030204" pitchFamily="49" charset="0"/>
              </a:rPr>
              <a:t>, wykonuj: </a:t>
            </a:r>
            <a:r>
              <a:rPr lang="pl-PL" b="1" dirty="0">
                <a:latin typeface="Consolas" panose="020B0609020204030204" pitchFamily="49" charset="0"/>
              </a:rPr>
              <a:t>j := j –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Jeżeli </a:t>
            </a:r>
            <a:r>
              <a:rPr lang="pl-PL" b="1" dirty="0">
                <a:latin typeface="Consolas" panose="020B0609020204030204" pitchFamily="49" charset="0"/>
              </a:rPr>
              <a:t>i &gt; j</a:t>
            </a:r>
            <a:r>
              <a:rPr lang="pl-PL" dirty="0">
                <a:latin typeface="Consolas" panose="020B0609020204030204" pitchFamily="49" charset="0"/>
              </a:rPr>
              <a:t>, to </a:t>
            </a:r>
            <a:r>
              <a:rPr lang="pl-PL" b="1" dirty="0">
                <a:latin typeface="Consolas" panose="020B0609020204030204" pitchFamily="49" charset="0"/>
              </a:rPr>
              <a:t>wyjdź z pętli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Zamień(tablica[i], tablica[j])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i := i + 1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j := j - 1</a:t>
            </a:r>
          </a:p>
          <a:p>
            <a:pPr marL="971550" lvl="1" indent="-514350">
              <a:buFont typeface="+mj-lt"/>
              <a:buAutoNum type="arabicPeriod"/>
            </a:pPr>
            <a:endParaRPr lang="pl-PL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8018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5087722"/>
              </p:ext>
            </p:extLst>
          </p:nvPr>
        </p:nvGraphicFramePr>
        <p:xfrm>
          <a:off x="1428000" y="1618369"/>
          <a:ext cx="9336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000">
                  <a:extLst>
                    <a:ext uri="{9D8B030D-6E8A-4147-A177-3AD203B41FA5}">
                      <a16:colId xmlns:a16="http://schemas.microsoft.com/office/drawing/2014/main" val="21040768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Indeksy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accent6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6017846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Wartości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4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6" name="pole tekstowe 5">
            <a:extLst>
              <a:ext uri="{FF2B5EF4-FFF2-40B4-BE49-F238E27FC236}">
                <a16:creationId xmlns:a16="http://schemas.microsoft.com/office/drawing/2014/main" id="{C5EB0A69-EA54-4671-9BCC-D58163447611}"/>
              </a:ext>
            </a:extLst>
          </p:cNvPr>
          <p:cNvSpPr txBox="1"/>
          <p:nvPr/>
        </p:nvSpPr>
        <p:spPr>
          <a:xfrm>
            <a:off x="9050069" y="5239631"/>
            <a:ext cx="22188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>
                <a:latin typeface="Consolas" panose="020B0609020204030204" pitchFamily="49" charset="0"/>
              </a:rPr>
              <a:t>lewy = 1</a:t>
            </a:r>
          </a:p>
          <a:p>
            <a:r>
              <a:rPr lang="pl-PL" sz="2400" dirty="0">
                <a:latin typeface="Consolas" panose="020B0609020204030204" pitchFamily="49" charset="0"/>
              </a:rPr>
              <a:t>prawy = 8</a:t>
            </a:r>
          </a:p>
          <a:p>
            <a:r>
              <a:rPr lang="pl-PL" sz="3200" b="1" dirty="0" err="1">
                <a:latin typeface="Consolas" panose="020B0609020204030204" pitchFamily="49" charset="0"/>
              </a:rPr>
              <a:t>pivot</a:t>
            </a:r>
            <a:r>
              <a:rPr lang="pl-PL" sz="3200" b="1" dirty="0">
                <a:latin typeface="Consolas" panose="020B0609020204030204" pitchFamily="49" charset="0"/>
              </a:rPr>
              <a:t> = 5</a:t>
            </a: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CFFFD793-5693-4353-854A-410C0D1EE0C8}"/>
              </a:ext>
            </a:extLst>
          </p:cNvPr>
          <p:cNvSpPr/>
          <p:nvPr/>
        </p:nvSpPr>
        <p:spPr>
          <a:xfrm>
            <a:off x="7247164" y="695039"/>
            <a:ext cx="3433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DEC6E6F6-974D-4277-AD11-6E8C47C4542A}"/>
              </a:ext>
            </a:extLst>
          </p:cNvPr>
          <p:cNvSpPr/>
          <p:nvPr/>
        </p:nvSpPr>
        <p:spPr>
          <a:xfrm>
            <a:off x="6317673" y="695039"/>
            <a:ext cx="3497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3B3C6175-5507-4746-B681-E6731F2062B2}"/>
              </a:ext>
            </a:extLst>
          </p:cNvPr>
          <p:cNvSpPr txBox="1"/>
          <p:nvPr/>
        </p:nvSpPr>
        <p:spPr>
          <a:xfrm>
            <a:off x="1428000" y="4517033"/>
            <a:ext cx="699101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i&lt;=j</a:t>
            </a:r>
            <a:r>
              <a:rPr lang="pl-PL" dirty="0">
                <a:latin typeface="Consolas" panose="020B0609020204030204" pitchFamily="49" charset="0"/>
              </a:rPr>
              <a:t>, wykonuj: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tablica[i] &lt; </a:t>
            </a:r>
            <a:r>
              <a:rPr lang="pl-PL" b="1" dirty="0" err="1">
                <a:latin typeface="Consolas" panose="020B0609020204030204" pitchFamily="49" charset="0"/>
              </a:rPr>
              <a:t>pivot</a:t>
            </a:r>
            <a:r>
              <a:rPr lang="pl-PL" dirty="0">
                <a:latin typeface="Consolas" panose="020B0609020204030204" pitchFamily="49" charset="0"/>
              </a:rPr>
              <a:t>, wykonuj: </a:t>
            </a:r>
            <a:r>
              <a:rPr lang="pl-PL" b="1" dirty="0">
                <a:latin typeface="Consolas" panose="020B0609020204030204" pitchFamily="49" charset="0"/>
              </a:rPr>
              <a:t>i := i + 1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tablica[j] &gt; </a:t>
            </a:r>
            <a:r>
              <a:rPr lang="pl-PL" b="1" dirty="0" err="1">
                <a:latin typeface="Consolas" panose="020B0609020204030204" pitchFamily="49" charset="0"/>
              </a:rPr>
              <a:t>pivot</a:t>
            </a:r>
            <a:r>
              <a:rPr lang="pl-PL" dirty="0">
                <a:latin typeface="Consolas" panose="020B0609020204030204" pitchFamily="49" charset="0"/>
              </a:rPr>
              <a:t>, wykonuj: </a:t>
            </a:r>
            <a:r>
              <a:rPr lang="pl-PL" b="1" dirty="0">
                <a:latin typeface="Consolas" panose="020B0609020204030204" pitchFamily="49" charset="0"/>
              </a:rPr>
              <a:t>j := j –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Jeżeli </a:t>
            </a:r>
            <a:r>
              <a:rPr lang="pl-PL" b="1" dirty="0">
                <a:latin typeface="Consolas" panose="020B0609020204030204" pitchFamily="49" charset="0"/>
              </a:rPr>
              <a:t>i &gt; j</a:t>
            </a:r>
            <a:r>
              <a:rPr lang="pl-PL" dirty="0">
                <a:latin typeface="Consolas" panose="020B0609020204030204" pitchFamily="49" charset="0"/>
              </a:rPr>
              <a:t>, to </a:t>
            </a:r>
            <a:r>
              <a:rPr lang="pl-PL" b="1" dirty="0">
                <a:latin typeface="Consolas" panose="020B0609020204030204" pitchFamily="49" charset="0"/>
              </a:rPr>
              <a:t>wyjdź z pętli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Zamień(tablica[i], tablica[j])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i := i + 1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j := j - 1</a:t>
            </a:r>
          </a:p>
          <a:p>
            <a:pPr marL="971550" lvl="1" indent="-514350">
              <a:buFont typeface="+mj-lt"/>
              <a:buAutoNum type="arabicPeriod"/>
            </a:pPr>
            <a:endParaRPr lang="pl-PL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7818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0588469"/>
              </p:ext>
            </p:extLst>
          </p:nvPr>
        </p:nvGraphicFramePr>
        <p:xfrm>
          <a:off x="1428000" y="1618369"/>
          <a:ext cx="9336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000">
                  <a:extLst>
                    <a:ext uri="{9D8B030D-6E8A-4147-A177-3AD203B41FA5}">
                      <a16:colId xmlns:a16="http://schemas.microsoft.com/office/drawing/2014/main" val="21040768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Indeksy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accent6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6017846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Wartości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4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3" name="Prostokąt 2">
            <a:extLst>
              <a:ext uri="{FF2B5EF4-FFF2-40B4-BE49-F238E27FC236}">
                <a16:creationId xmlns:a16="http://schemas.microsoft.com/office/drawing/2014/main" id="{A004C078-F668-4AE0-A1A6-0C33905B951C}"/>
              </a:ext>
            </a:extLst>
          </p:cNvPr>
          <p:cNvSpPr/>
          <p:nvPr/>
        </p:nvSpPr>
        <p:spPr>
          <a:xfrm>
            <a:off x="2843414" y="695039"/>
            <a:ext cx="14981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lewy</a:t>
            </a: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3CB92224-8D2A-4E52-8C8D-0A93EDFF7619}"/>
              </a:ext>
            </a:extLst>
          </p:cNvPr>
          <p:cNvSpPr/>
          <p:nvPr/>
        </p:nvSpPr>
        <p:spPr>
          <a:xfrm>
            <a:off x="9348586" y="695039"/>
            <a:ext cx="19170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prawy</a:t>
            </a:r>
          </a:p>
        </p:txBody>
      </p:sp>
    </p:spTree>
    <p:extLst>
      <p:ext uri="{BB962C8B-B14F-4D97-AF65-F5344CB8AC3E}">
        <p14:creationId xmlns:p14="http://schemas.microsoft.com/office/powerpoint/2010/main" val="18897746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28000" y="1618369"/>
          <a:ext cx="9336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000">
                  <a:extLst>
                    <a:ext uri="{9D8B030D-6E8A-4147-A177-3AD203B41FA5}">
                      <a16:colId xmlns:a16="http://schemas.microsoft.com/office/drawing/2014/main" val="21040768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Indeksy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accent6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6017846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Wartości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4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6" name="pole tekstowe 5">
            <a:extLst>
              <a:ext uri="{FF2B5EF4-FFF2-40B4-BE49-F238E27FC236}">
                <a16:creationId xmlns:a16="http://schemas.microsoft.com/office/drawing/2014/main" id="{C5EB0A69-EA54-4671-9BCC-D58163447611}"/>
              </a:ext>
            </a:extLst>
          </p:cNvPr>
          <p:cNvSpPr txBox="1"/>
          <p:nvPr/>
        </p:nvSpPr>
        <p:spPr>
          <a:xfrm>
            <a:off x="9050069" y="5239631"/>
            <a:ext cx="22188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>
                <a:latin typeface="Consolas" panose="020B0609020204030204" pitchFamily="49" charset="0"/>
              </a:rPr>
              <a:t>lewy = 1</a:t>
            </a:r>
          </a:p>
          <a:p>
            <a:r>
              <a:rPr lang="pl-PL" sz="2400" dirty="0">
                <a:latin typeface="Consolas" panose="020B0609020204030204" pitchFamily="49" charset="0"/>
              </a:rPr>
              <a:t>prawy = 8</a:t>
            </a:r>
          </a:p>
          <a:p>
            <a:r>
              <a:rPr lang="pl-PL" sz="3200" b="1" dirty="0" err="1">
                <a:latin typeface="Consolas" panose="020B0609020204030204" pitchFamily="49" charset="0"/>
              </a:rPr>
              <a:t>pivot</a:t>
            </a:r>
            <a:r>
              <a:rPr lang="pl-PL" sz="3200" b="1" dirty="0">
                <a:latin typeface="Consolas" panose="020B0609020204030204" pitchFamily="49" charset="0"/>
              </a:rPr>
              <a:t> = 5</a:t>
            </a: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CFFFD793-5693-4353-854A-410C0D1EE0C8}"/>
              </a:ext>
            </a:extLst>
          </p:cNvPr>
          <p:cNvSpPr/>
          <p:nvPr/>
        </p:nvSpPr>
        <p:spPr>
          <a:xfrm>
            <a:off x="7247164" y="695039"/>
            <a:ext cx="3433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DEC6E6F6-974D-4277-AD11-6E8C47C4542A}"/>
              </a:ext>
            </a:extLst>
          </p:cNvPr>
          <p:cNvSpPr/>
          <p:nvPr/>
        </p:nvSpPr>
        <p:spPr>
          <a:xfrm>
            <a:off x="6317673" y="695039"/>
            <a:ext cx="3497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3B3C6175-5507-4746-B681-E6731F2062B2}"/>
              </a:ext>
            </a:extLst>
          </p:cNvPr>
          <p:cNvSpPr txBox="1"/>
          <p:nvPr/>
        </p:nvSpPr>
        <p:spPr>
          <a:xfrm>
            <a:off x="1428000" y="4517033"/>
            <a:ext cx="3363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i&lt;=j</a:t>
            </a:r>
            <a:r>
              <a:rPr lang="pl-PL" dirty="0">
                <a:latin typeface="Consolas" panose="020B0609020204030204" pitchFamily="49" charset="0"/>
              </a:rPr>
              <a:t>, wykonuj:</a:t>
            </a:r>
          </a:p>
          <a:p>
            <a:pPr marL="971550" lvl="1" indent="-514350">
              <a:buFont typeface="+mj-lt"/>
              <a:buAutoNum type="arabicPeriod"/>
            </a:pPr>
            <a:endParaRPr lang="pl-PL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6330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28000" y="1618369"/>
          <a:ext cx="9336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000">
                  <a:extLst>
                    <a:ext uri="{9D8B030D-6E8A-4147-A177-3AD203B41FA5}">
                      <a16:colId xmlns:a16="http://schemas.microsoft.com/office/drawing/2014/main" val="21040768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Indeksy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accent6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6017846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Wartości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4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6" name="pole tekstowe 5">
            <a:extLst>
              <a:ext uri="{FF2B5EF4-FFF2-40B4-BE49-F238E27FC236}">
                <a16:creationId xmlns:a16="http://schemas.microsoft.com/office/drawing/2014/main" id="{C5EB0A69-EA54-4671-9BCC-D58163447611}"/>
              </a:ext>
            </a:extLst>
          </p:cNvPr>
          <p:cNvSpPr txBox="1"/>
          <p:nvPr/>
        </p:nvSpPr>
        <p:spPr>
          <a:xfrm>
            <a:off x="9050069" y="5239631"/>
            <a:ext cx="17139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>
                <a:latin typeface="Consolas" panose="020B0609020204030204" pitchFamily="49" charset="0"/>
              </a:rPr>
              <a:t>lewy = 1</a:t>
            </a:r>
          </a:p>
          <a:p>
            <a:r>
              <a:rPr lang="pl-PL" sz="2400" dirty="0">
                <a:latin typeface="Consolas" panose="020B0609020204030204" pitchFamily="49" charset="0"/>
              </a:rPr>
              <a:t>prawy = 8</a:t>
            </a:r>
          </a:p>
          <a:p>
            <a:r>
              <a:rPr lang="pl-PL" sz="2400" dirty="0" err="1">
                <a:latin typeface="Consolas" panose="020B0609020204030204" pitchFamily="49" charset="0"/>
              </a:rPr>
              <a:t>pivot</a:t>
            </a:r>
            <a:r>
              <a:rPr lang="pl-PL" sz="2400" dirty="0">
                <a:latin typeface="Consolas" panose="020B0609020204030204" pitchFamily="49" charset="0"/>
              </a:rPr>
              <a:t> = 5</a:t>
            </a: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CFFFD793-5693-4353-854A-410C0D1EE0C8}"/>
              </a:ext>
            </a:extLst>
          </p:cNvPr>
          <p:cNvSpPr/>
          <p:nvPr/>
        </p:nvSpPr>
        <p:spPr>
          <a:xfrm>
            <a:off x="7247164" y="695039"/>
            <a:ext cx="3433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DEC6E6F6-974D-4277-AD11-6E8C47C4542A}"/>
              </a:ext>
            </a:extLst>
          </p:cNvPr>
          <p:cNvSpPr/>
          <p:nvPr/>
        </p:nvSpPr>
        <p:spPr>
          <a:xfrm>
            <a:off x="6317673" y="695039"/>
            <a:ext cx="3497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</a:t>
            </a: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A1BF6F43-4F76-4F84-B50B-27F2D67D18A0}"/>
              </a:ext>
            </a:extLst>
          </p:cNvPr>
          <p:cNvSpPr/>
          <p:nvPr/>
        </p:nvSpPr>
        <p:spPr>
          <a:xfrm>
            <a:off x="1376032" y="4316978"/>
            <a:ext cx="511652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4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Koniec przestawiania</a:t>
            </a:r>
          </a:p>
        </p:txBody>
      </p:sp>
    </p:spTree>
    <p:extLst>
      <p:ext uri="{BB962C8B-B14F-4D97-AF65-F5344CB8AC3E}">
        <p14:creationId xmlns:p14="http://schemas.microsoft.com/office/powerpoint/2010/main" val="19907871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28000" y="1618369"/>
          <a:ext cx="9336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000">
                  <a:extLst>
                    <a:ext uri="{9D8B030D-6E8A-4147-A177-3AD203B41FA5}">
                      <a16:colId xmlns:a16="http://schemas.microsoft.com/office/drawing/2014/main" val="21040768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Indeksy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accent6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6017846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Wartości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4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6" name="pole tekstowe 5">
            <a:extLst>
              <a:ext uri="{FF2B5EF4-FFF2-40B4-BE49-F238E27FC236}">
                <a16:creationId xmlns:a16="http://schemas.microsoft.com/office/drawing/2014/main" id="{C5EB0A69-EA54-4671-9BCC-D58163447611}"/>
              </a:ext>
            </a:extLst>
          </p:cNvPr>
          <p:cNvSpPr txBox="1"/>
          <p:nvPr/>
        </p:nvSpPr>
        <p:spPr>
          <a:xfrm>
            <a:off x="9050069" y="5239631"/>
            <a:ext cx="17139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>
                <a:latin typeface="Consolas" panose="020B0609020204030204" pitchFamily="49" charset="0"/>
              </a:rPr>
              <a:t>lewy = 1</a:t>
            </a:r>
          </a:p>
          <a:p>
            <a:r>
              <a:rPr lang="pl-PL" sz="2400" dirty="0">
                <a:latin typeface="Consolas" panose="020B0609020204030204" pitchFamily="49" charset="0"/>
              </a:rPr>
              <a:t>prawy = 8</a:t>
            </a:r>
          </a:p>
          <a:p>
            <a:r>
              <a:rPr lang="pl-PL" sz="2400" dirty="0" err="1">
                <a:latin typeface="Consolas" panose="020B0609020204030204" pitchFamily="49" charset="0"/>
              </a:rPr>
              <a:t>pivot</a:t>
            </a:r>
            <a:r>
              <a:rPr lang="pl-PL" sz="2400" dirty="0">
                <a:latin typeface="Consolas" panose="020B0609020204030204" pitchFamily="49" charset="0"/>
              </a:rPr>
              <a:t> = 5</a:t>
            </a: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CFFFD793-5693-4353-854A-410C0D1EE0C8}"/>
              </a:ext>
            </a:extLst>
          </p:cNvPr>
          <p:cNvSpPr/>
          <p:nvPr/>
        </p:nvSpPr>
        <p:spPr>
          <a:xfrm>
            <a:off x="7247164" y="695039"/>
            <a:ext cx="3433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DEC6E6F6-974D-4277-AD11-6E8C47C4542A}"/>
              </a:ext>
            </a:extLst>
          </p:cNvPr>
          <p:cNvSpPr/>
          <p:nvPr/>
        </p:nvSpPr>
        <p:spPr>
          <a:xfrm>
            <a:off x="6317673" y="695039"/>
            <a:ext cx="3497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</a:t>
            </a: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76F266E5-BB85-474B-8C4C-7D8CB879F7E3}"/>
              </a:ext>
            </a:extLst>
          </p:cNvPr>
          <p:cNvSpPr/>
          <p:nvPr/>
        </p:nvSpPr>
        <p:spPr>
          <a:xfrm>
            <a:off x="1428000" y="4701699"/>
            <a:ext cx="41232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>
              <a:buFont typeface="+mj-lt"/>
              <a:buAutoNum type="arabicPeriod" startAt="6"/>
            </a:pPr>
            <a:r>
              <a:rPr lang="pl-PL" dirty="0" err="1">
                <a:latin typeface="Consolas" panose="020B0609020204030204" pitchFamily="49" charset="0"/>
              </a:rPr>
              <a:t>QuickSort</a:t>
            </a:r>
            <a:r>
              <a:rPr lang="pl-PL" dirty="0">
                <a:latin typeface="Consolas" panose="020B0609020204030204" pitchFamily="49" charset="0"/>
              </a:rPr>
              <a:t>(tablica, </a:t>
            </a:r>
            <a:r>
              <a:rPr lang="pl-PL" b="1" dirty="0">
                <a:latin typeface="Consolas" panose="020B0609020204030204" pitchFamily="49" charset="0"/>
              </a:rPr>
              <a:t>lewy</a:t>
            </a:r>
            <a:r>
              <a:rPr lang="pl-PL" dirty="0">
                <a:latin typeface="Consolas" panose="020B0609020204030204" pitchFamily="49" charset="0"/>
              </a:rPr>
              <a:t>, </a:t>
            </a:r>
            <a:r>
              <a:rPr lang="pl-PL" b="1" dirty="0">
                <a:latin typeface="Consolas" panose="020B0609020204030204" pitchFamily="49" charset="0"/>
              </a:rPr>
              <a:t>j</a:t>
            </a:r>
            <a:r>
              <a:rPr lang="pl-PL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388145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28000" y="1618369"/>
          <a:ext cx="9336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000">
                  <a:extLst>
                    <a:ext uri="{9D8B030D-6E8A-4147-A177-3AD203B41FA5}">
                      <a16:colId xmlns:a16="http://schemas.microsoft.com/office/drawing/2014/main" val="21040768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Indeksy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accent6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6017846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Wartości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4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6" name="pole tekstowe 5">
            <a:extLst>
              <a:ext uri="{FF2B5EF4-FFF2-40B4-BE49-F238E27FC236}">
                <a16:creationId xmlns:a16="http://schemas.microsoft.com/office/drawing/2014/main" id="{C5EB0A69-EA54-4671-9BCC-D58163447611}"/>
              </a:ext>
            </a:extLst>
          </p:cNvPr>
          <p:cNvSpPr txBox="1"/>
          <p:nvPr/>
        </p:nvSpPr>
        <p:spPr>
          <a:xfrm>
            <a:off x="9050069" y="5239631"/>
            <a:ext cx="17139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>
                <a:latin typeface="Consolas" panose="020B0609020204030204" pitchFamily="49" charset="0"/>
              </a:rPr>
              <a:t>lewy = 1</a:t>
            </a:r>
          </a:p>
          <a:p>
            <a:r>
              <a:rPr lang="pl-PL" sz="2400" dirty="0">
                <a:latin typeface="Consolas" panose="020B0609020204030204" pitchFamily="49" charset="0"/>
              </a:rPr>
              <a:t>prawy = 8</a:t>
            </a:r>
          </a:p>
          <a:p>
            <a:r>
              <a:rPr lang="pl-PL" sz="2400" dirty="0" err="1">
                <a:latin typeface="Consolas" panose="020B0609020204030204" pitchFamily="49" charset="0"/>
              </a:rPr>
              <a:t>pivot</a:t>
            </a:r>
            <a:r>
              <a:rPr lang="pl-PL" sz="2400" dirty="0">
                <a:latin typeface="Consolas" panose="020B0609020204030204" pitchFamily="49" charset="0"/>
              </a:rPr>
              <a:t> = 5</a:t>
            </a: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CFFFD793-5693-4353-854A-410C0D1EE0C8}"/>
              </a:ext>
            </a:extLst>
          </p:cNvPr>
          <p:cNvSpPr/>
          <p:nvPr/>
        </p:nvSpPr>
        <p:spPr>
          <a:xfrm>
            <a:off x="7247164" y="695039"/>
            <a:ext cx="3433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DEC6E6F6-974D-4277-AD11-6E8C47C4542A}"/>
              </a:ext>
            </a:extLst>
          </p:cNvPr>
          <p:cNvSpPr/>
          <p:nvPr/>
        </p:nvSpPr>
        <p:spPr>
          <a:xfrm>
            <a:off x="6317673" y="695039"/>
            <a:ext cx="3497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</a:t>
            </a: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76F266E5-BB85-474B-8C4C-7D8CB879F7E3}"/>
              </a:ext>
            </a:extLst>
          </p:cNvPr>
          <p:cNvSpPr/>
          <p:nvPr/>
        </p:nvSpPr>
        <p:spPr>
          <a:xfrm>
            <a:off x="1428000" y="4701699"/>
            <a:ext cx="3743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>
              <a:buFont typeface="+mj-lt"/>
              <a:buAutoNum type="arabicPeriod" startAt="6"/>
            </a:pPr>
            <a:r>
              <a:rPr lang="pl-PL" dirty="0" err="1">
                <a:latin typeface="Consolas" panose="020B0609020204030204" pitchFamily="49" charset="0"/>
              </a:rPr>
              <a:t>QuickSort</a:t>
            </a:r>
            <a:r>
              <a:rPr lang="pl-PL" dirty="0">
                <a:latin typeface="Consolas" panose="020B0609020204030204" pitchFamily="49" charset="0"/>
              </a:rPr>
              <a:t>(tablica, </a:t>
            </a:r>
            <a:r>
              <a:rPr lang="pl-PL" b="1" dirty="0">
                <a:latin typeface="Consolas" panose="020B0609020204030204" pitchFamily="49" charset="0"/>
              </a:rPr>
              <a:t>1</a:t>
            </a:r>
            <a:r>
              <a:rPr lang="pl-PL" dirty="0">
                <a:latin typeface="Consolas" panose="020B0609020204030204" pitchFamily="49" charset="0"/>
              </a:rPr>
              <a:t>, </a:t>
            </a:r>
            <a:r>
              <a:rPr lang="pl-PL" b="1" dirty="0">
                <a:latin typeface="Consolas" panose="020B0609020204030204" pitchFamily="49" charset="0"/>
              </a:rPr>
              <a:t>4</a:t>
            </a:r>
            <a:r>
              <a:rPr lang="pl-PL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620795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28000" y="1618369"/>
          <a:ext cx="9336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000">
                  <a:extLst>
                    <a:ext uri="{9D8B030D-6E8A-4147-A177-3AD203B41FA5}">
                      <a16:colId xmlns:a16="http://schemas.microsoft.com/office/drawing/2014/main" val="21040768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Indeksy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accent6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6017846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Wartości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4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6" name="pole tekstowe 5">
            <a:extLst>
              <a:ext uri="{FF2B5EF4-FFF2-40B4-BE49-F238E27FC236}">
                <a16:creationId xmlns:a16="http://schemas.microsoft.com/office/drawing/2014/main" id="{C5EB0A69-EA54-4671-9BCC-D58163447611}"/>
              </a:ext>
            </a:extLst>
          </p:cNvPr>
          <p:cNvSpPr txBox="1"/>
          <p:nvPr/>
        </p:nvSpPr>
        <p:spPr>
          <a:xfrm>
            <a:off x="9050069" y="5239631"/>
            <a:ext cx="17139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>
                <a:latin typeface="Consolas" panose="020B0609020204030204" pitchFamily="49" charset="0"/>
              </a:rPr>
              <a:t>lewy = 1</a:t>
            </a:r>
          </a:p>
          <a:p>
            <a:r>
              <a:rPr lang="pl-PL" sz="2400" dirty="0">
                <a:latin typeface="Consolas" panose="020B0609020204030204" pitchFamily="49" charset="0"/>
              </a:rPr>
              <a:t>prawy = 8</a:t>
            </a:r>
          </a:p>
          <a:p>
            <a:r>
              <a:rPr lang="pl-PL" sz="2400" dirty="0" err="1">
                <a:latin typeface="Consolas" panose="020B0609020204030204" pitchFamily="49" charset="0"/>
              </a:rPr>
              <a:t>pivot</a:t>
            </a:r>
            <a:r>
              <a:rPr lang="pl-PL" sz="2400" dirty="0">
                <a:latin typeface="Consolas" panose="020B0609020204030204" pitchFamily="49" charset="0"/>
              </a:rPr>
              <a:t> = 5</a:t>
            </a: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CFFFD793-5693-4353-854A-410C0D1EE0C8}"/>
              </a:ext>
            </a:extLst>
          </p:cNvPr>
          <p:cNvSpPr/>
          <p:nvPr/>
        </p:nvSpPr>
        <p:spPr>
          <a:xfrm>
            <a:off x="7247164" y="695039"/>
            <a:ext cx="3433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DEC6E6F6-974D-4277-AD11-6E8C47C4542A}"/>
              </a:ext>
            </a:extLst>
          </p:cNvPr>
          <p:cNvSpPr/>
          <p:nvPr/>
        </p:nvSpPr>
        <p:spPr>
          <a:xfrm>
            <a:off x="6317673" y="695039"/>
            <a:ext cx="3497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</a:t>
            </a: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76F266E5-BB85-474B-8C4C-7D8CB879F7E3}"/>
              </a:ext>
            </a:extLst>
          </p:cNvPr>
          <p:cNvSpPr/>
          <p:nvPr/>
        </p:nvSpPr>
        <p:spPr>
          <a:xfrm>
            <a:off x="1428000" y="4701699"/>
            <a:ext cx="424988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>
              <a:buFont typeface="+mj-lt"/>
              <a:buAutoNum type="arabicPeriod" startAt="6"/>
            </a:pPr>
            <a:r>
              <a:rPr lang="pl-PL" dirty="0" err="1">
                <a:latin typeface="Consolas" panose="020B0609020204030204" pitchFamily="49" charset="0"/>
              </a:rPr>
              <a:t>QuickSort</a:t>
            </a:r>
            <a:r>
              <a:rPr lang="pl-PL" dirty="0">
                <a:latin typeface="Consolas" panose="020B0609020204030204" pitchFamily="49" charset="0"/>
              </a:rPr>
              <a:t>(tablica, </a:t>
            </a:r>
            <a:r>
              <a:rPr lang="pl-PL" b="1" dirty="0">
                <a:latin typeface="Consolas" panose="020B0609020204030204" pitchFamily="49" charset="0"/>
              </a:rPr>
              <a:t>1</a:t>
            </a:r>
            <a:r>
              <a:rPr lang="pl-PL" dirty="0">
                <a:latin typeface="Consolas" panose="020B0609020204030204" pitchFamily="49" charset="0"/>
              </a:rPr>
              <a:t>, </a:t>
            </a:r>
            <a:r>
              <a:rPr lang="pl-PL" b="1" dirty="0">
                <a:latin typeface="Consolas" panose="020B0609020204030204" pitchFamily="49" charset="0"/>
              </a:rPr>
              <a:t>4</a:t>
            </a:r>
            <a:r>
              <a:rPr lang="pl-PL" dirty="0">
                <a:latin typeface="Consolas" panose="020B0609020204030204" pitchFamily="49" charset="0"/>
              </a:rPr>
              <a:t>)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pl-PL" dirty="0" err="1">
                <a:latin typeface="Consolas" panose="020B0609020204030204" pitchFamily="49" charset="0"/>
              </a:rPr>
              <a:t>QuickSort</a:t>
            </a:r>
            <a:r>
              <a:rPr lang="pl-PL" dirty="0">
                <a:latin typeface="Consolas" panose="020B0609020204030204" pitchFamily="49" charset="0"/>
              </a:rPr>
              <a:t>(tablica, </a:t>
            </a:r>
            <a:r>
              <a:rPr lang="pl-PL" b="1" dirty="0">
                <a:latin typeface="Consolas" panose="020B0609020204030204" pitchFamily="49" charset="0"/>
              </a:rPr>
              <a:t>i</a:t>
            </a:r>
            <a:r>
              <a:rPr lang="pl-PL" dirty="0">
                <a:latin typeface="Consolas" panose="020B0609020204030204" pitchFamily="49" charset="0"/>
              </a:rPr>
              <a:t>, </a:t>
            </a:r>
            <a:r>
              <a:rPr lang="pl-PL" b="1" dirty="0">
                <a:latin typeface="Consolas" panose="020B0609020204030204" pitchFamily="49" charset="0"/>
              </a:rPr>
              <a:t>prawy</a:t>
            </a:r>
            <a:r>
              <a:rPr lang="pl-PL" dirty="0">
                <a:latin typeface="Consolas" panose="020B0609020204030204" pitchFamily="49" charset="0"/>
              </a:rPr>
              <a:t>)</a:t>
            </a:r>
          </a:p>
          <a:p>
            <a:pPr marL="514350" indent="-514350">
              <a:buFont typeface="+mj-lt"/>
              <a:buAutoNum type="arabicPeriod" startAt="6"/>
            </a:pPr>
            <a:endParaRPr lang="pl-PL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4049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28000" y="1618369"/>
          <a:ext cx="9336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000">
                  <a:extLst>
                    <a:ext uri="{9D8B030D-6E8A-4147-A177-3AD203B41FA5}">
                      <a16:colId xmlns:a16="http://schemas.microsoft.com/office/drawing/2014/main" val="21040768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Indeksy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accent6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6017846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Wartości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4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6" name="pole tekstowe 5">
            <a:extLst>
              <a:ext uri="{FF2B5EF4-FFF2-40B4-BE49-F238E27FC236}">
                <a16:creationId xmlns:a16="http://schemas.microsoft.com/office/drawing/2014/main" id="{C5EB0A69-EA54-4671-9BCC-D58163447611}"/>
              </a:ext>
            </a:extLst>
          </p:cNvPr>
          <p:cNvSpPr txBox="1"/>
          <p:nvPr/>
        </p:nvSpPr>
        <p:spPr>
          <a:xfrm>
            <a:off x="9050069" y="5239631"/>
            <a:ext cx="17139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>
                <a:latin typeface="Consolas" panose="020B0609020204030204" pitchFamily="49" charset="0"/>
              </a:rPr>
              <a:t>lewy = 1</a:t>
            </a:r>
          </a:p>
          <a:p>
            <a:r>
              <a:rPr lang="pl-PL" sz="2400" dirty="0">
                <a:latin typeface="Consolas" panose="020B0609020204030204" pitchFamily="49" charset="0"/>
              </a:rPr>
              <a:t>prawy = 8</a:t>
            </a:r>
          </a:p>
          <a:p>
            <a:r>
              <a:rPr lang="pl-PL" sz="2400" dirty="0" err="1">
                <a:latin typeface="Consolas" panose="020B0609020204030204" pitchFamily="49" charset="0"/>
              </a:rPr>
              <a:t>pivot</a:t>
            </a:r>
            <a:r>
              <a:rPr lang="pl-PL" sz="2400" dirty="0">
                <a:latin typeface="Consolas" panose="020B0609020204030204" pitchFamily="49" charset="0"/>
              </a:rPr>
              <a:t> = 5</a:t>
            </a: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CFFFD793-5693-4353-854A-410C0D1EE0C8}"/>
              </a:ext>
            </a:extLst>
          </p:cNvPr>
          <p:cNvSpPr/>
          <p:nvPr/>
        </p:nvSpPr>
        <p:spPr>
          <a:xfrm>
            <a:off x="7247164" y="695039"/>
            <a:ext cx="3433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DEC6E6F6-974D-4277-AD11-6E8C47C4542A}"/>
              </a:ext>
            </a:extLst>
          </p:cNvPr>
          <p:cNvSpPr/>
          <p:nvPr/>
        </p:nvSpPr>
        <p:spPr>
          <a:xfrm>
            <a:off x="6317673" y="695039"/>
            <a:ext cx="3497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</a:t>
            </a: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76F266E5-BB85-474B-8C4C-7D8CB879F7E3}"/>
              </a:ext>
            </a:extLst>
          </p:cNvPr>
          <p:cNvSpPr/>
          <p:nvPr/>
        </p:nvSpPr>
        <p:spPr>
          <a:xfrm>
            <a:off x="1428000" y="4701699"/>
            <a:ext cx="374333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>
              <a:buFont typeface="+mj-lt"/>
              <a:buAutoNum type="arabicPeriod" startAt="6"/>
            </a:pPr>
            <a:r>
              <a:rPr lang="pl-PL" dirty="0" err="1">
                <a:latin typeface="Consolas" panose="020B0609020204030204" pitchFamily="49" charset="0"/>
              </a:rPr>
              <a:t>QuickSort</a:t>
            </a:r>
            <a:r>
              <a:rPr lang="pl-PL" dirty="0">
                <a:latin typeface="Consolas" panose="020B0609020204030204" pitchFamily="49" charset="0"/>
              </a:rPr>
              <a:t>(tablica, </a:t>
            </a:r>
            <a:r>
              <a:rPr lang="pl-PL" b="1" dirty="0">
                <a:latin typeface="Consolas" panose="020B0609020204030204" pitchFamily="49" charset="0"/>
              </a:rPr>
              <a:t>1</a:t>
            </a:r>
            <a:r>
              <a:rPr lang="pl-PL" dirty="0">
                <a:latin typeface="Consolas" panose="020B0609020204030204" pitchFamily="49" charset="0"/>
              </a:rPr>
              <a:t>, </a:t>
            </a:r>
            <a:r>
              <a:rPr lang="pl-PL" b="1" dirty="0">
                <a:latin typeface="Consolas" panose="020B0609020204030204" pitchFamily="49" charset="0"/>
              </a:rPr>
              <a:t>4</a:t>
            </a:r>
            <a:r>
              <a:rPr lang="pl-PL" dirty="0">
                <a:latin typeface="Consolas" panose="020B0609020204030204" pitchFamily="49" charset="0"/>
              </a:rPr>
              <a:t>)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pl-PL" dirty="0" err="1">
                <a:latin typeface="Consolas" panose="020B0609020204030204" pitchFamily="49" charset="0"/>
              </a:rPr>
              <a:t>QuickSort</a:t>
            </a:r>
            <a:r>
              <a:rPr lang="pl-PL" dirty="0">
                <a:latin typeface="Consolas" panose="020B0609020204030204" pitchFamily="49" charset="0"/>
              </a:rPr>
              <a:t>(tablica, </a:t>
            </a:r>
            <a:r>
              <a:rPr lang="pl-PL" b="1" dirty="0">
                <a:latin typeface="Consolas" panose="020B0609020204030204" pitchFamily="49" charset="0"/>
              </a:rPr>
              <a:t>5</a:t>
            </a:r>
            <a:r>
              <a:rPr lang="pl-PL" dirty="0">
                <a:latin typeface="Consolas" panose="020B0609020204030204" pitchFamily="49" charset="0"/>
              </a:rPr>
              <a:t>, </a:t>
            </a:r>
            <a:r>
              <a:rPr lang="pl-PL" b="1" dirty="0">
                <a:latin typeface="Consolas" panose="020B0609020204030204" pitchFamily="49" charset="0"/>
              </a:rPr>
              <a:t>8</a:t>
            </a:r>
            <a:r>
              <a:rPr lang="pl-PL" dirty="0">
                <a:latin typeface="Consolas" panose="020B0609020204030204" pitchFamily="49" charset="0"/>
              </a:rPr>
              <a:t>)</a:t>
            </a:r>
          </a:p>
          <a:p>
            <a:pPr marL="514350" indent="-514350">
              <a:buFont typeface="+mj-lt"/>
              <a:buAutoNum type="arabicPeriod" startAt="6"/>
            </a:pPr>
            <a:endParaRPr lang="pl-PL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209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6875569"/>
              </p:ext>
            </p:extLst>
          </p:nvPr>
        </p:nvGraphicFramePr>
        <p:xfrm>
          <a:off x="1428000" y="1618369"/>
          <a:ext cx="9336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000">
                  <a:extLst>
                    <a:ext uri="{9D8B030D-6E8A-4147-A177-3AD203B41FA5}">
                      <a16:colId xmlns:a16="http://schemas.microsoft.com/office/drawing/2014/main" val="21040768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Indeksy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accent6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6017846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Wartości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4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rgbClr val="7030A0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3" name="Prostokąt 2">
            <a:extLst>
              <a:ext uri="{FF2B5EF4-FFF2-40B4-BE49-F238E27FC236}">
                <a16:creationId xmlns:a16="http://schemas.microsoft.com/office/drawing/2014/main" id="{A004C078-F668-4AE0-A1A6-0C33905B951C}"/>
              </a:ext>
            </a:extLst>
          </p:cNvPr>
          <p:cNvSpPr/>
          <p:nvPr/>
        </p:nvSpPr>
        <p:spPr>
          <a:xfrm>
            <a:off x="2843414" y="695039"/>
            <a:ext cx="14981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lewy</a:t>
            </a: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3CB92224-8D2A-4E52-8C8D-0A93EDFF7619}"/>
              </a:ext>
            </a:extLst>
          </p:cNvPr>
          <p:cNvSpPr/>
          <p:nvPr/>
        </p:nvSpPr>
        <p:spPr>
          <a:xfrm>
            <a:off x="9348586" y="695039"/>
            <a:ext cx="19170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prawy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BB10523C-BC0C-4A7A-9021-C68CD49CD948}"/>
              </a:ext>
            </a:extLst>
          </p:cNvPr>
          <p:cNvSpPr/>
          <p:nvPr/>
        </p:nvSpPr>
        <p:spPr>
          <a:xfrm>
            <a:off x="5638040" y="3778369"/>
            <a:ext cx="16113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 err="1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pivot</a:t>
            </a:r>
            <a:endParaRPr lang="pl-PL" sz="5400" b="0" cap="none" spc="0" dirty="0">
              <a:ln w="0"/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25391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2079870"/>
              </p:ext>
            </p:extLst>
          </p:nvPr>
        </p:nvGraphicFramePr>
        <p:xfrm>
          <a:off x="1428000" y="1618369"/>
          <a:ext cx="9336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000">
                  <a:extLst>
                    <a:ext uri="{9D8B030D-6E8A-4147-A177-3AD203B41FA5}">
                      <a16:colId xmlns:a16="http://schemas.microsoft.com/office/drawing/2014/main" val="21040768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Indeksy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6017846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Wartości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4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6" name="pole tekstowe 5">
            <a:extLst>
              <a:ext uri="{FF2B5EF4-FFF2-40B4-BE49-F238E27FC236}">
                <a16:creationId xmlns:a16="http://schemas.microsoft.com/office/drawing/2014/main" id="{C5EB0A69-EA54-4671-9BCC-D58163447611}"/>
              </a:ext>
            </a:extLst>
          </p:cNvPr>
          <p:cNvSpPr txBox="1"/>
          <p:nvPr/>
        </p:nvSpPr>
        <p:spPr>
          <a:xfrm>
            <a:off x="6841131" y="5239631"/>
            <a:ext cx="39228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>
                <a:latin typeface="Consolas" panose="020B0609020204030204" pitchFamily="49" charset="0"/>
              </a:rPr>
              <a:t>lewy = 1</a:t>
            </a:r>
          </a:p>
          <a:p>
            <a:r>
              <a:rPr lang="pl-PL" sz="2400" dirty="0">
                <a:latin typeface="Consolas" panose="020B0609020204030204" pitchFamily="49" charset="0"/>
              </a:rPr>
              <a:t>prawy = 8</a:t>
            </a:r>
          </a:p>
          <a:p>
            <a:r>
              <a:rPr lang="pl-PL" sz="2400" dirty="0" err="1">
                <a:latin typeface="Consolas" panose="020B0609020204030204" pitchFamily="49" charset="0"/>
              </a:rPr>
              <a:t>pivot</a:t>
            </a:r>
            <a:r>
              <a:rPr lang="pl-PL" sz="2400" dirty="0">
                <a:latin typeface="Consolas" panose="020B0609020204030204" pitchFamily="49" charset="0"/>
              </a:rPr>
              <a:t> = tablica[4] = 5</a:t>
            </a:r>
          </a:p>
        </p:txBody>
      </p:sp>
    </p:spTree>
    <p:extLst>
      <p:ext uri="{BB962C8B-B14F-4D97-AF65-F5344CB8AC3E}">
        <p14:creationId xmlns:p14="http://schemas.microsoft.com/office/powerpoint/2010/main" val="1572306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239031"/>
              </p:ext>
            </p:extLst>
          </p:nvPr>
        </p:nvGraphicFramePr>
        <p:xfrm>
          <a:off x="1428000" y="1618369"/>
          <a:ext cx="9336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000">
                  <a:extLst>
                    <a:ext uri="{9D8B030D-6E8A-4147-A177-3AD203B41FA5}">
                      <a16:colId xmlns:a16="http://schemas.microsoft.com/office/drawing/2014/main" val="21040768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Indeksy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accent6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6017846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Wartości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4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6" name="pole tekstowe 5">
            <a:extLst>
              <a:ext uri="{FF2B5EF4-FFF2-40B4-BE49-F238E27FC236}">
                <a16:creationId xmlns:a16="http://schemas.microsoft.com/office/drawing/2014/main" id="{C5EB0A69-EA54-4671-9BCC-D58163447611}"/>
              </a:ext>
            </a:extLst>
          </p:cNvPr>
          <p:cNvSpPr txBox="1"/>
          <p:nvPr/>
        </p:nvSpPr>
        <p:spPr>
          <a:xfrm>
            <a:off x="9050069" y="5239631"/>
            <a:ext cx="17139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>
                <a:latin typeface="Consolas" panose="020B0609020204030204" pitchFamily="49" charset="0"/>
              </a:rPr>
              <a:t>lewy = 1</a:t>
            </a:r>
          </a:p>
          <a:p>
            <a:r>
              <a:rPr lang="pl-PL" sz="2400" dirty="0">
                <a:latin typeface="Consolas" panose="020B0609020204030204" pitchFamily="49" charset="0"/>
              </a:rPr>
              <a:t>prawy = 8</a:t>
            </a:r>
          </a:p>
          <a:p>
            <a:r>
              <a:rPr lang="pl-PL" sz="2400" dirty="0" err="1">
                <a:latin typeface="Consolas" panose="020B0609020204030204" pitchFamily="49" charset="0"/>
              </a:rPr>
              <a:t>pivot</a:t>
            </a:r>
            <a:r>
              <a:rPr lang="pl-PL" sz="2400" dirty="0">
                <a:latin typeface="Consolas" panose="020B0609020204030204" pitchFamily="49" charset="0"/>
              </a:rPr>
              <a:t> = 5</a:t>
            </a: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CFFFD793-5693-4353-854A-410C0D1EE0C8}"/>
              </a:ext>
            </a:extLst>
          </p:cNvPr>
          <p:cNvSpPr/>
          <p:nvPr/>
        </p:nvSpPr>
        <p:spPr>
          <a:xfrm>
            <a:off x="3420815" y="695039"/>
            <a:ext cx="3433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DEC6E6F6-974D-4277-AD11-6E8C47C4542A}"/>
              </a:ext>
            </a:extLst>
          </p:cNvPr>
          <p:cNvSpPr/>
          <p:nvPr/>
        </p:nvSpPr>
        <p:spPr>
          <a:xfrm>
            <a:off x="10103974" y="644369"/>
            <a:ext cx="3497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3417444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655294"/>
              </p:ext>
            </p:extLst>
          </p:nvPr>
        </p:nvGraphicFramePr>
        <p:xfrm>
          <a:off x="1428000" y="1618369"/>
          <a:ext cx="9336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000">
                  <a:extLst>
                    <a:ext uri="{9D8B030D-6E8A-4147-A177-3AD203B41FA5}">
                      <a16:colId xmlns:a16="http://schemas.microsoft.com/office/drawing/2014/main" val="21040768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Indeksy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accent6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6017846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Wartości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4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6" name="pole tekstowe 5">
            <a:extLst>
              <a:ext uri="{FF2B5EF4-FFF2-40B4-BE49-F238E27FC236}">
                <a16:creationId xmlns:a16="http://schemas.microsoft.com/office/drawing/2014/main" id="{C5EB0A69-EA54-4671-9BCC-D58163447611}"/>
              </a:ext>
            </a:extLst>
          </p:cNvPr>
          <p:cNvSpPr txBox="1"/>
          <p:nvPr/>
        </p:nvSpPr>
        <p:spPr>
          <a:xfrm>
            <a:off x="9050069" y="5239631"/>
            <a:ext cx="17139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>
                <a:latin typeface="Consolas" panose="020B0609020204030204" pitchFamily="49" charset="0"/>
              </a:rPr>
              <a:t>lewy = 1</a:t>
            </a:r>
          </a:p>
          <a:p>
            <a:r>
              <a:rPr lang="pl-PL" sz="2400" dirty="0">
                <a:latin typeface="Consolas" panose="020B0609020204030204" pitchFamily="49" charset="0"/>
              </a:rPr>
              <a:t>prawy = 8</a:t>
            </a:r>
          </a:p>
          <a:p>
            <a:r>
              <a:rPr lang="pl-PL" sz="2400" dirty="0" err="1">
                <a:latin typeface="Consolas" panose="020B0609020204030204" pitchFamily="49" charset="0"/>
              </a:rPr>
              <a:t>pivot</a:t>
            </a:r>
            <a:r>
              <a:rPr lang="pl-PL" sz="2400" dirty="0">
                <a:latin typeface="Consolas" panose="020B0609020204030204" pitchFamily="49" charset="0"/>
              </a:rPr>
              <a:t> = 5</a:t>
            </a: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CFFFD793-5693-4353-854A-410C0D1EE0C8}"/>
              </a:ext>
            </a:extLst>
          </p:cNvPr>
          <p:cNvSpPr/>
          <p:nvPr/>
        </p:nvSpPr>
        <p:spPr>
          <a:xfrm>
            <a:off x="3420815" y="695039"/>
            <a:ext cx="3433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DEC6E6F6-974D-4277-AD11-6E8C47C4542A}"/>
              </a:ext>
            </a:extLst>
          </p:cNvPr>
          <p:cNvSpPr/>
          <p:nvPr/>
        </p:nvSpPr>
        <p:spPr>
          <a:xfrm>
            <a:off x="10103974" y="644369"/>
            <a:ext cx="3497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3B3C6175-5507-4746-B681-E6731F2062B2}"/>
              </a:ext>
            </a:extLst>
          </p:cNvPr>
          <p:cNvSpPr txBox="1"/>
          <p:nvPr/>
        </p:nvSpPr>
        <p:spPr>
          <a:xfrm>
            <a:off x="1428000" y="4517033"/>
            <a:ext cx="3363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i&lt;=j</a:t>
            </a:r>
            <a:r>
              <a:rPr lang="pl-PL" dirty="0">
                <a:latin typeface="Consolas" panose="020B0609020204030204" pitchFamily="49" charset="0"/>
              </a:rPr>
              <a:t>, wykonuj:</a:t>
            </a:r>
          </a:p>
        </p:txBody>
      </p:sp>
    </p:spTree>
    <p:extLst>
      <p:ext uri="{BB962C8B-B14F-4D97-AF65-F5344CB8AC3E}">
        <p14:creationId xmlns:p14="http://schemas.microsoft.com/office/powerpoint/2010/main" val="3966375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044656"/>
              </p:ext>
            </p:extLst>
          </p:nvPr>
        </p:nvGraphicFramePr>
        <p:xfrm>
          <a:off x="1428000" y="1618369"/>
          <a:ext cx="9336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000">
                  <a:extLst>
                    <a:ext uri="{9D8B030D-6E8A-4147-A177-3AD203B41FA5}">
                      <a16:colId xmlns:a16="http://schemas.microsoft.com/office/drawing/2014/main" val="21040768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Indeksy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accent6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6017846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Wartości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4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6" name="pole tekstowe 5">
            <a:extLst>
              <a:ext uri="{FF2B5EF4-FFF2-40B4-BE49-F238E27FC236}">
                <a16:creationId xmlns:a16="http://schemas.microsoft.com/office/drawing/2014/main" id="{C5EB0A69-EA54-4671-9BCC-D58163447611}"/>
              </a:ext>
            </a:extLst>
          </p:cNvPr>
          <p:cNvSpPr txBox="1"/>
          <p:nvPr/>
        </p:nvSpPr>
        <p:spPr>
          <a:xfrm>
            <a:off x="9050069" y="5239631"/>
            <a:ext cx="17139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>
                <a:latin typeface="Consolas" panose="020B0609020204030204" pitchFamily="49" charset="0"/>
              </a:rPr>
              <a:t>lewy = 1</a:t>
            </a:r>
          </a:p>
          <a:p>
            <a:r>
              <a:rPr lang="pl-PL" sz="2400" dirty="0">
                <a:latin typeface="Consolas" panose="020B0609020204030204" pitchFamily="49" charset="0"/>
              </a:rPr>
              <a:t>prawy = 8</a:t>
            </a:r>
          </a:p>
          <a:p>
            <a:r>
              <a:rPr lang="pl-PL" sz="2400" dirty="0" err="1">
                <a:latin typeface="Consolas" panose="020B0609020204030204" pitchFamily="49" charset="0"/>
              </a:rPr>
              <a:t>pivot</a:t>
            </a:r>
            <a:r>
              <a:rPr lang="pl-PL" sz="2400" dirty="0">
                <a:latin typeface="Consolas" panose="020B0609020204030204" pitchFamily="49" charset="0"/>
              </a:rPr>
              <a:t> = 5</a:t>
            </a: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CFFFD793-5693-4353-854A-410C0D1EE0C8}"/>
              </a:ext>
            </a:extLst>
          </p:cNvPr>
          <p:cNvSpPr/>
          <p:nvPr/>
        </p:nvSpPr>
        <p:spPr>
          <a:xfrm>
            <a:off x="3420815" y="695039"/>
            <a:ext cx="3433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DEC6E6F6-974D-4277-AD11-6E8C47C4542A}"/>
              </a:ext>
            </a:extLst>
          </p:cNvPr>
          <p:cNvSpPr/>
          <p:nvPr/>
        </p:nvSpPr>
        <p:spPr>
          <a:xfrm>
            <a:off x="10103974" y="644369"/>
            <a:ext cx="3497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3B3C6175-5507-4746-B681-E6731F2062B2}"/>
              </a:ext>
            </a:extLst>
          </p:cNvPr>
          <p:cNvSpPr txBox="1"/>
          <p:nvPr/>
        </p:nvSpPr>
        <p:spPr>
          <a:xfrm>
            <a:off x="1428000" y="4517033"/>
            <a:ext cx="69910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i&lt;=j</a:t>
            </a:r>
            <a:r>
              <a:rPr lang="pl-PL" dirty="0">
                <a:latin typeface="Consolas" panose="020B0609020204030204" pitchFamily="49" charset="0"/>
              </a:rPr>
              <a:t>, wykonuj: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tablica[i] &lt; </a:t>
            </a:r>
            <a:r>
              <a:rPr lang="pl-PL" b="1" dirty="0" err="1">
                <a:latin typeface="Consolas" panose="020B0609020204030204" pitchFamily="49" charset="0"/>
              </a:rPr>
              <a:t>pivot</a:t>
            </a:r>
            <a:r>
              <a:rPr lang="pl-PL" dirty="0">
                <a:latin typeface="Consolas" panose="020B0609020204030204" pitchFamily="49" charset="0"/>
              </a:rPr>
              <a:t>, wykonuj: </a:t>
            </a:r>
            <a:r>
              <a:rPr lang="pl-PL" b="1" dirty="0">
                <a:latin typeface="Consolas" panose="020B0609020204030204" pitchFamily="49" charset="0"/>
              </a:rPr>
              <a:t>i := i + 1</a:t>
            </a:r>
          </a:p>
          <a:p>
            <a:pPr marL="514350" indent="-514350">
              <a:buFont typeface="+mj-lt"/>
              <a:buAutoNum type="arabicPeriod" startAt="5"/>
            </a:pPr>
            <a:endParaRPr lang="pl-PL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4281542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3116</Words>
  <Application>Microsoft Office PowerPoint</Application>
  <PresentationFormat>Panoramiczny</PresentationFormat>
  <Paragraphs>1175</Paragraphs>
  <Slides>45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45</vt:i4>
      </vt:variant>
    </vt:vector>
  </HeadingPairs>
  <TitlesOfParts>
    <vt:vector size="50" baseType="lpstr">
      <vt:lpstr>Arial</vt:lpstr>
      <vt:lpstr>Calibri</vt:lpstr>
      <vt:lpstr>Calibri Light</vt:lpstr>
      <vt:lpstr>Consolas</vt:lpstr>
      <vt:lpstr>Motyw pakietu Office</vt:lpstr>
      <vt:lpstr>Sortowanie Szybkie</vt:lpstr>
      <vt:lpstr>Algorytm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Sortowanie Szybkie</dc:title>
  <dc:creator>Damian Kurpiewski</dc:creator>
  <cp:lastModifiedBy>Damian Kurpiewski</cp:lastModifiedBy>
  <cp:revision>6</cp:revision>
  <dcterms:created xsi:type="dcterms:W3CDTF">2018-09-18T19:58:50Z</dcterms:created>
  <dcterms:modified xsi:type="dcterms:W3CDTF">2018-09-18T20:37:58Z</dcterms:modified>
</cp:coreProperties>
</file>