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76" r:id="rId7"/>
    <p:sldId id="277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8" r:id="rId18"/>
    <p:sldId id="279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410"/>
  </p:normalViewPr>
  <p:slideViewPr>
    <p:cSldViewPr snapToGrid="0">
      <p:cViewPr varScale="1">
        <p:scale>
          <a:sx n="102" d="100"/>
          <a:sy n="102" d="100"/>
        </p:scale>
        <p:origin x="13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018E6F-9C1C-4EE3-A5D0-EAFC71D6E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BA4DB08-CE0D-4969-B76D-B6E89DC35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93B9735-9133-4FC8-ABF8-D14FB300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05.06.2018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EDBAB62-C94A-487A-AE36-C6B2949C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84E466-11D9-4026-A4CB-52C3700D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441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3AEB1C-632D-4921-9062-3A845356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7296CCA-CF1C-420F-9023-C5BB0E010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F4F4892-7C3B-4FA0-B600-F4C53D1E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05.06.2018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FA72DE-1218-4968-9F42-014A6D45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255502A-3A3F-43AA-84CB-0401CCEA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533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3838010-5798-43D0-A56A-2648D7FE5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028703E-C29A-4D64-8BDB-8314CB57F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94CDD47-071F-45F9-967B-EB57613F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05.06.2018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5B1967-4BF3-41E7-8AAB-9057F740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663DF95-6594-47EC-99A7-1A497865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632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D06B4E-5CBA-4E5F-8CF1-C44FECBE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E3DDE0-61BC-400F-86C9-5CF237841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D15D0BE-CDB2-4728-93C6-09FF4E6B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05.06.2018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6916CC-389D-4F7E-BA5C-53531EF9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A37F422-6C7D-4620-B18E-F873069C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233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AA3434-4BF0-4BCB-A664-8E48DF3D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962528C-F4FB-442D-8133-8CF921A3A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D2E2991-6056-44B0-BDEF-CFC67C530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05.06.2018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300C47-02BA-4658-9C5E-8893718E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DDEB69-9726-4CC8-8106-8CB77E2F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87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32C7AB-DFC7-46E8-9190-79C9B73A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C86DCE-9E25-4C11-AB57-B62859ECA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15155C2-9CAE-4F19-9A3A-BF5FE140B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68D0F53-C09E-498E-A780-B19F674A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05.06.2018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48F48FF-F051-4A52-8516-443A6AF1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2823BD2-2007-4396-B3CB-32964E42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09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27CCD3-C214-492B-BC8C-5A590570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927D251-E9FB-40CD-A4D6-BC731FA65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A9C24CC-A287-4CD6-AD13-04DFAC217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655141B-2BBC-4969-8F18-E2629D7C1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048BB7C-3D63-4F1A-A34D-8B8ACF4DB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F1C8286-AB46-47FC-A112-4C24DE16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05.06.2018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C6665DA-9C1F-482F-A37C-C19B85D3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EA385E9-232A-46AC-94F5-C0D61635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522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30E10A-D4EC-4D4C-99F9-5BA3E431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4325CB6-10FF-4990-B61B-BD19FB9F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05.06.2018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2A6F3B7-2B50-46D3-823E-37096D82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DA89891-6617-45F9-B94F-08F22284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46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7A11F41-270F-4B8F-8584-48527C76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05.06.2018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2CF83C8-9458-4D0A-92C0-1997E4B5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E8025E5-BF84-4877-880D-212FED71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924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BB29EE-83C7-459E-9C4B-57A5642E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78B789-4A24-4A80-837C-E31A9F073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15526AC-B170-4BD0-AA68-ADE03457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F63BFA6-EA0C-4F22-973B-76FD6B88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05.06.2018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C97584D-06C0-4A11-9BE9-8DFB4D2E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AD7C394-5999-4151-B9B6-38F4DA52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555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83ED07-9DF1-4B2B-BB52-7B9EA380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E3469DD-75B4-4314-B8BA-C4EB0B4DA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ABAAA00-CF00-4892-B625-681E9720A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458AE23-14FA-4959-988F-E583FD2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05.06.2018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37E5F8A-D23F-4615-A373-96DFF6AE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5FB3538-A689-44E9-9E9C-79779230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554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36A43A6-499E-4E94-A140-D099F77E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FE149AD-11D6-4ED5-B006-BC7307CBB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6B1F3B-D544-40E9-B1BC-5370EF3DE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8149-E747-4274-9593-B4A7CEFF3B2D}" type="datetimeFigureOut">
              <a:rPr lang="pl-PL" smtClean="0"/>
              <a:pPr/>
              <a:t>05.06.2018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6BABC08-5658-49AD-9BF5-006015B42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EC0B3B5-E44E-4EC3-BC5E-A531A64E6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44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14F8C2-9530-4B6D-BD77-3A4206009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Drzewo Binarne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6E533F9-68BE-46E4-98F5-900D750B7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Algorytm</a:t>
            </a:r>
          </a:p>
        </p:txBody>
      </p:sp>
    </p:spTree>
    <p:extLst>
      <p:ext uri="{BB962C8B-B14F-4D97-AF65-F5344CB8AC3E}">
        <p14:creationId xmlns:p14="http://schemas.microsoft.com/office/powerpoint/2010/main" val="612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70246F-AAF1-6840-8095-80C3CF11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Ogólny przykład funkcji rekurencyjnej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980E38-6C94-8B48-8F39-CD2D52F55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l-PL" b="1" dirty="0"/>
              <a:t>FREK</a:t>
            </a:r>
            <a:r>
              <a:rPr lang="pl-PL" dirty="0"/>
              <a:t> (</a:t>
            </a:r>
            <a:r>
              <a:rPr lang="pl-PL" i="1" dirty="0"/>
              <a:t>parametry</a:t>
            </a:r>
            <a:r>
              <a:rPr lang="pl-PL" dirty="0"/>
              <a:t>)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800" dirty="0"/>
              <a:t>Jeżeli (warunek stopu spełniony), to: </a:t>
            </a:r>
            <a:r>
              <a:rPr lang="pl-PL" sz="2800" b="1" u="sng" dirty="0">
                <a:solidFill>
                  <a:srgbClr val="FF0000"/>
                </a:solidFill>
              </a:rPr>
              <a:t>STOP</a:t>
            </a:r>
            <a:endParaRPr lang="pl-PL" sz="2400" b="1" u="sng" dirty="0">
              <a:solidFill>
                <a:srgbClr val="FF0000"/>
              </a:solidFill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800" dirty="0"/>
              <a:t>Wywołanie rekurencyjne </a:t>
            </a:r>
            <a:r>
              <a:rPr lang="pl-PL" sz="2800" b="1" dirty="0">
                <a:solidFill>
                  <a:schemeClr val="accent6"/>
                </a:solidFill>
              </a:rPr>
              <a:t>FREK</a:t>
            </a:r>
            <a:r>
              <a:rPr lang="pl-PL" sz="2800" dirty="0">
                <a:solidFill>
                  <a:schemeClr val="accent6"/>
                </a:solidFill>
              </a:rPr>
              <a:t>(</a:t>
            </a:r>
            <a:r>
              <a:rPr lang="pl-PL" sz="2800" i="1" dirty="0">
                <a:solidFill>
                  <a:schemeClr val="accent6"/>
                </a:solidFill>
              </a:rPr>
              <a:t>odpowiednio zmodyfikowane parametry</a:t>
            </a:r>
            <a:r>
              <a:rPr lang="pl-PL" sz="2800" dirty="0">
                <a:solidFill>
                  <a:schemeClr val="accent6"/>
                </a:solidFill>
              </a:rPr>
              <a:t>)</a:t>
            </a:r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2671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F12D58-8F17-FD49-808F-AE76244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Drzewo Binarne - </a:t>
            </a:r>
            <a:r>
              <a:rPr lang="pl-PL" b="1" dirty="0"/>
              <a:t>pytania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1AB58-8952-A440-9592-2D557AB8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Jakie będą parametry funkcji?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9640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F12D58-8F17-FD49-808F-AE76244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Drzewo Binarne - </a:t>
            </a:r>
            <a:r>
              <a:rPr lang="pl-PL" b="1" dirty="0"/>
              <a:t>pytania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1AB58-8952-A440-9592-2D557AB8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Jakie będą parametry funkcji?</a:t>
            </a:r>
          </a:p>
          <a:p>
            <a:pPr lvl="1"/>
            <a:r>
              <a:rPr lang="pl-PL" b="1" dirty="0">
                <a:solidFill>
                  <a:schemeClr val="accent1"/>
                </a:solidFill>
              </a:rPr>
              <a:t>Stopień</a:t>
            </a:r>
            <a:r>
              <a:rPr lang="pl-PL" dirty="0"/>
              <a:t> struktury</a:t>
            </a:r>
          </a:p>
          <a:p>
            <a:pPr lvl="1"/>
            <a:r>
              <a:rPr lang="pl-PL" b="1" dirty="0">
                <a:solidFill>
                  <a:schemeClr val="accent6"/>
                </a:solidFill>
              </a:rPr>
              <a:t>Długość</a:t>
            </a:r>
            <a:r>
              <a:rPr lang="pl-PL" dirty="0"/>
              <a:t> gałęzi</a:t>
            </a:r>
          </a:p>
        </p:txBody>
      </p:sp>
    </p:spTree>
    <p:extLst>
      <p:ext uri="{BB962C8B-B14F-4D97-AF65-F5344CB8AC3E}">
        <p14:creationId xmlns:p14="http://schemas.microsoft.com/office/powerpoint/2010/main" val="3966971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F12D58-8F17-FD49-808F-AE76244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Drzewo Binarne - </a:t>
            </a:r>
            <a:r>
              <a:rPr lang="pl-PL" b="1" dirty="0"/>
              <a:t>pytania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1AB58-8952-A440-9592-2D557AB8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Jakie będą parametry funkcji?</a:t>
            </a:r>
          </a:p>
          <a:p>
            <a:pPr lvl="1"/>
            <a:r>
              <a:rPr lang="pl-PL" b="1" dirty="0"/>
              <a:t>Stopień</a:t>
            </a:r>
            <a:r>
              <a:rPr lang="pl-PL" dirty="0"/>
              <a:t> struktury</a:t>
            </a:r>
          </a:p>
          <a:p>
            <a:pPr lvl="1"/>
            <a:r>
              <a:rPr lang="pl-PL" b="1" dirty="0"/>
              <a:t>Długość</a:t>
            </a:r>
            <a:r>
              <a:rPr lang="pl-PL" dirty="0"/>
              <a:t> gałęzi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Jaki będzie warunek stopu?</a:t>
            </a:r>
          </a:p>
        </p:txBody>
      </p:sp>
    </p:spTree>
    <p:extLst>
      <p:ext uri="{BB962C8B-B14F-4D97-AF65-F5344CB8AC3E}">
        <p14:creationId xmlns:p14="http://schemas.microsoft.com/office/powerpoint/2010/main" val="217909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F12D58-8F17-FD49-808F-AE76244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Drzewo Binarne - </a:t>
            </a:r>
            <a:r>
              <a:rPr lang="pl-PL" b="1" dirty="0"/>
              <a:t>pytania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1AB58-8952-A440-9592-2D557AB8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Jakie będą parametry funkcji?</a:t>
            </a:r>
          </a:p>
          <a:p>
            <a:pPr lvl="1"/>
            <a:r>
              <a:rPr lang="pl-PL" b="1" dirty="0"/>
              <a:t>Stopień</a:t>
            </a:r>
            <a:r>
              <a:rPr lang="pl-PL" dirty="0"/>
              <a:t> struktury</a:t>
            </a:r>
          </a:p>
          <a:p>
            <a:pPr lvl="1"/>
            <a:r>
              <a:rPr lang="pl-PL" b="1" dirty="0"/>
              <a:t>Długość</a:t>
            </a:r>
            <a:r>
              <a:rPr lang="pl-PL" dirty="0"/>
              <a:t> gałęzi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Jaki będzie warunek stopu?</a:t>
            </a:r>
          </a:p>
          <a:p>
            <a:pPr lvl="1"/>
            <a:r>
              <a:rPr lang="pl-PL" b="1" dirty="0">
                <a:solidFill>
                  <a:srgbClr val="FF0000"/>
                </a:solidFill>
              </a:rPr>
              <a:t>stopień = 0</a:t>
            </a:r>
          </a:p>
          <a:p>
            <a:pPr lvl="1"/>
            <a:r>
              <a:rPr lang="pl-PL" dirty="0"/>
              <a:t>Wtedy zaprzestajemy kolejnych </a:t>
            </a:r>
            <a:r>
              <a:rPr lang="pl-PL" dirty="0" err="1"/>
              <a:t>wywołań</a:t>
            </a:r>
            <a:r>
              <a:rPr lang="pl-PL" dirty="0"/>
              <a:t> rekurencyjnych</a:t>
            </a:r>
          </a:p>
        </p:txBody>
      </p:sp>
    </p:spTree>
    <p:extLst>
      <p:ext uri="{BB962C8B-B14F-4D97-AF65-F5344CB8AC3E}">
        <p14:creationId xmlns:p14="http://schemas.microsoft.com/office/powerpoint/2010/main" val="206455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F12D58-8F17-FD49-808F-AE76244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Drzewo Binarne - </a:t>
            </a:r>
            <a:r>
              <a:rPr lang="pl-PL" b="1" dirty="0"/>
              <a:t>pytania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1AB58-8952-A440-9592-2D557AB8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Jakie będą parametry funkcji?</a:t>
            </a:r>
          </a:p>
          <a:p>
            <a:pPr lvl="1"/>
            <a:r>
              <a:rPr lang="pl-PL" b="1" dirty="0"/>
              <a:t>Stopień</a:t>
            </a:r>
            <a:r>
              <a:rPr lang="pl-PL" dirty="0"/>
              <a:t> struktury</a:t>
            </a:r>
          </a:p>
          <a:p>
            <a:pPr lvl="1"/>
            <a:r>
              <a:rPr lang="pl-PL" b="1" dirty="0"/>
              <a:t>Długość</a:t>
            </a:r>
            <a:r>
              <a:rPr lang="pl-PL" dirty="0"/>
              <a:t> gałęzi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Jaki będzie warunek stopu?</a:t>
            </a:r>
          </a:p>
          <a:p>
            <a:pPr lvl="1"/>
            <a:r>
              <a:rPr lang="pl-PL" dirty="0"/>
              <a:t>stopień = 0</a:t>
            </a:r>
          </a:p>
          <a:p>
            <a:pPr lvl="1"/>
            <a:r>
              <a:rPr lang="pl-PL" dirty="0"/>
              <a:t>Wtedy zaprzestajemy kolejnych </a:t>
            </a:r>
            <a:r>
              <a:rPr lang="pl-PL" dirty="0" err="1"/>
              <a:t>wywołań</a:t>
            </a:r>
            <a:r>
              <a:rPr lang="pl-PL" dirty="0"/>
              <a:t> rekurencyjnych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Jak będziemy modyfikować parametry w wywołaniu rekurencyjnym?</a:t>
            </a:r>
          </a:p>
        </p:txBody>
      </p:sp>
    </p:spTree>
    <p:extLst>
      <p:ext uri="{BB962C8B-B14F-4D97-AF65-F5344CB8AC3E}">
        <p14:creationId xmlns:p14="http://schemas.microsoft.com/office/powerpoint/2010/main" val="1118819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F12D58-8F17-FD49-808F-AE76244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Drzewo Binarne - </a:t>
            </a:r>
            <a:r>
              <a:rPr lang="pl-PL" b="1" dirty="0"/>
              <a:t>pytania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1AB58-8952-A440-9592-2D557AB8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Jakie będą parametry funkcji?</a:t>
            </a:r>
          </a:p>
          <a:p>
            <a:pPr lvl="1"/>
            <a:r>
              <a:rPr lang="pl-PL" b="1" dirty="0"/>
              <a:t>Stopień</a:t>
            </a:r>
            <a:r>
              <a:rPr lang="pl-PL" dirty="0"/>
              <a:t> struktury</a:t>
            </a:r>
          </a:p>
          <a:p>
            <a:pPr lvl="1"/>
            <a:r>
              <a:rPr lang="pl-PL" b="1" dirty="0"/>
              <a:t>Długość</a:t>
            </a:r>
            <a:r>
              <a:rPr lang="pl-PL" dirty="0"/>
              <a:t> boku trójkąta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Jaki będzie warunek stopu?</a:t>
            </a:r>
          </a:p>
          <a:p>
            <a:pPr lvl="1"/>
            <a:r>
              <a:rPr lang="pl-PL" dirty="0"/>
              <a:t>stopień = 0</a:t>
            </a:r>
          </a:p>
          <a:p>
            <a:pPr lvl="1"/>
            <a:r>
              <a:rPr lang="pl-PL" dirty="0"/>
              <a:t>Wtedy zaprzestajemy kolejnych </a:t>
            </a:r>
            <a:r>
              <a:rPr lang="pl-PL" dirty="0" err="1"/>
              <a:t>wywołań</a:t>
            </a:r>
            <a:r>
              <a:rPr lang="pl-PL" dirty="0"/>
              <a:t> rekurencyjnych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Jak będziemy modyfikować parametry w wywołaniu rekurencyjnym?</a:t>
            </a:r>
          </a:p>
          <a:p>
            <a:pPr lvl="1"/>
            <a:r>
              <a:rPr lang="pl-PL" b="1" dirty="0">
                <a:solidFill>
                  <a:schemeClr val="accent1"/>
                </a:solidFill>
              </a:rPr>
              <a:t>stopień – 1</a:t>
            </a:r>
          </a:p>
          <a:p>
            <a:pPr lvl="1"/>
            <a:r>
              <a:rPr lang="pl-PL" b="1" dirty="0">
                <a:solidFill>
                  <a:schemeClr val="accent6"/>
                </a:solidFill>
              </a:rPr>
              <a:t>długość / 2</a:t>
            </a:r>
          </a:p>
        </p:txBody>
      </p:sp>
    </p:spTree>
    <p:extLst>
      <p:ext uri="{BB962C8B-B14F-4D97-AF65-F5344CB8AC3E}">
        <p14:creationId xmlns:p14="http://schemas.microsoft.com/office/powerpoint/2010/main" val="984138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83624A-3B2F-422F-95F3-EFBCDC55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Drzewo Binarne - spostrzeżenia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109670-5F02-4DF6-84E8-7453F2C77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Zauważmy, że Drzewo Binarne składa się z linii (gałęzi) oraz dwóch drzew binarnych o stopniu o jeden mniejszym i połowie długości linii</a:t>
            </a:r>
          </a:p>
          <a:p>
            <a:r>
              <a:rPr lang="pl-PL" dirty="0"/>
              <a:t>W takim razie najpierw musimy narysować linię idąc do przodu</a:t>
            </a:r>
          </a:p>
          <a:p>
            <a:r>
              <a:rPr lang="pl-PL" dirty="0"/>
              <a:t>Następnie rysujemy lewe Drzewo Binarne – obracamy się w lewo i wykonujemy wywołanie rekurencyjne</a:t>
            </a:r>
          </a:p>
          <a:p>
            <a:r>
              <a:rPr lang="pl-PL" dirty="0"/>
              <a:t>Teraz należy narysować prawe Drzewo Binarne – obracamy się więc w prawo i wykonujemy wywołanie rekurencyjne</a:t>
            </a:r>
          </a:p>
          <a:p>
            <a:r>
              <a:rPr lang="pl-PL" dirty="0"/>
              <a:t>Zauważmy, że aby móc narysować lewe i prawe drzewo, musimy po jego narysowaniu wrócić na początek gałęzi – tak więc obracamy się do początkowego ustawienia i wracamy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32004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70246F-AAF1-6840-8095-80C3CF11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Drzewo Binarne - algorytm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980E38-6C94-8B48-8F39-CD2D52F55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l-PL" b="1" dirty="0" err="1"/>
              <a:t>drzewo_binarne</a:t>
            </a:r>
            <a:r>
              <a:rPr lang="pl-PL" dirty="0"/>
              <a:t> (</a:t>
            </a:r>
            <a:r>
              <a:rPr lang="pl-PL" i="1" dirty="0">
                <a:solidFill>
                  <a:schemeClr val="accent1"/>
                </a:solidFill>
              </a:rPr>
              <a:t>stopień</a:t>
            </a:r>
            <a:r>
              <a:rPr lang="pl-PL" i="1" dirty="0"/>
              <a:t>, </a:t>
            </a:r>
            <a:r>
              <a:rPr lang="pl-PL" i="1" dirty="0">
                <a:solidFill>
                  <a:schemeClr val="accent6"/>
                </a:solidFill>
              </a:rPr>
              <a:t>długość</a:t>
            </a:r>
            <a:r>
              <a:rPr lang="pl-PL" dirty="0"/>
              <a:t>)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800" dirty="0"/>
              <a:t>Idź </a:t>
            </a:r>
            <a:r>
              <a:rPr lang="pl-PL" sz="2800" b="1" dirty="0"/>
              <a:t>do przodu </a:t>
            </a:r>
            <a:r>
              <a:rPr lang="pl-PL" sz="2800" dirty="0"/>
              <a:t>o </a:t>
            </a:r>
            <a:r>
              <a:rPr lang="pl-PL" sz="2800" dirty="0">
                <a:solidFill>
                  <a:schemeClr val="accent6"/>
                </a:solidFill>
              </a:rPr>
              <a:t>długość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800" dirty="0"/>
              <a:t>Jeżeli </a:t>
            </a:r>
            <a:r>
              <a:rPr lang="pl-PL" sz="2800" b="1" dirty="0">
                <a:solidFill>
                  <a:schemeClr val="accent1"/>
                </a:solidFill>
              </a:rPr>
              <a:t>stopień</a:t>
            </a:r>
            <a:r>
              <a:rPr lang="pl-PL" sz="2800" b="1" dirty="0"/>
              <a:t> = 0</a:t>
            </a:r>
            <a:r>
              <a:rPr lang="pl-PL" sz="2800" dirty="0"/>
              <a:t>, to: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400" dirty="0"/>
              <a:t>Obróć się w </a:t>
            </a:r>
            <a:r>
              <a:rPr lang="pl-PL" sz="2400" b="1" dirty="0"/>
              <a:t>lewo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400" dirty="0"/>
              <a:t>Wywołaj </a:t>
            </a:r>
            <a:r>
              <a:rPr lang="pl-PL" sz="2400" b="1" dirty="0" err="1"/>
              <a:t>drzewo_binarne</a:t>
            </a:r>
            <a:r>
              <a:rPr lang="pl-PL" sz="2400" dirty="0"/>
              <a:t>(</a:t>
            </a:r>
            <a:r>
              <a:rPr lang="pl-PL" sz="2400" dirty="0">
                <a:solidFill>
                  <a:schemeClr val="accent1"/>
                </a:solidFill>
              </a:rPr>
              <a:t>stopień-1</a:t>
            </a:r>
            <a:r>
              <a:rPr lang="pl-PL" sz="2400" dirty="0"/>
              <a:t>, </a:t>
            </a:r>
            <a:r>
              <a:rPr lang="pl-PL" sz="2400" dirty="0">
                <a:solidFill>
                  <a:schemeClr val="accent6"/>
                </a:solidFill>
              </a:rPr>
              <a:t>długość/2</a:t>
            </a:r>
            <a:r>
              <a:rPr lang="pl-PL" sz="2400" dirty="0"/>
              <a:t>)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400" dirty="0"/>
              <a:t>Obróć się w </a:t>
            </a:r>
            <a:r>
              <a:rPr lang="pl-PL" sz="2400" b="1" dirty="0"/>
              <a:t>prawo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400" dirty="0"/>
              <a:t>Wywołaj </a:t>
            </a:r>
            <a:r>
              <a:rPr lang="pl-PL" sz="2400" b="1" dirty="0" err="1"/>
              <a:t>drzewo_binarne</a:t>
            </a:r>
            <a:r>
              <a:rPr lang="pl-PL" sz="2400" dirty="0"/>
              <a:t>(</a:t>
            </a:r>
            <a:r>
              <a:rPr lang="pl-PL" sz="2400" dirty="0">
                <a:solidFill>
                  <a:schemeClr val="accent1"/>
                </a:solidFill>
              </a:rPr>
              <a:t>stopień-1</a:t>
            </a:r>
            <a:r>
              <a:rPr lang="pl-PL" sz="2400" dirty="0"/>
              <a:t>, </a:t>
            </a:r>
            <a:r>
              <a:rPr lang="pl-PL" sz="2400" dirty="0">
                <a:solidFill>
                  <a:schemeClr val="accent6"/>
                </a:solidFill>
              </a:rPr>
              <a:t>długość/2</a:t>
            </a:r>
            <a:r>
              <a:rPr lang="pl-PL" sz="2400" dirty="0"/>
              <a:t>)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400" dirty="0"/>
              <a:t>Obróć się w </a:t>
            </a:r>
            <a:r>
              <a:rPr lang="pl-PL" sz="2400" b="1" dirty="0"/>
              <a:t>lewo</a:t>
            </a:r>
            <a:r>
              <a:rPr lang="pl-PL" sz="2400" dirty="0"/>
              <a:t> (do początkowego ustawienia)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800" dirty="0"/>
              <a:t>Idź </a:t>
            </a:r>
            <a:r>
              <a:rPr lang="pl-PL" sz="2800" b="1" dirty="0"/>
              <a:t>do tyłu </a:t>
            </a:r>
            <a:r>
              <a:rPr lang="pl-PL" sz="2800" dirty="0"/>
              <a:t>o </a:t>
            </a:r>
            <a:r>
              <a:rPr lang="pl-PL" sz="2800" dirty="0">
                <a:solidFill>
                  <a:schemeClr val="accent6"/>
                </a:solidFill>
              </a:rPr>
              <a:t>długość</a:t>
            </a:r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5300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A1FC7A-9AFF-4233-8ACB-FAFA28DA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pl-PL" dirty="0"/>
              <a:t>Drzewo binarne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Jego wygląd zależny jest od:</a:t>
            </a:r>
          </a:p>
          <a:p>
            <a:pPr lvl="1"/>
            <a:r>
              <a:rPr lang="pl-PL" sz="2800" dirty="0"/>
              <a:t>Stopnia</a:t>
            </a:r>
          </a:p>
          <a:p>
            <a:pPr lvl="1"/>
            <a:r>
              <a:rPr lang="pl-PL" sz="2800" dirty="0"/>
              <a:t>Początkowej długości linii</a:t>
            </a:r>
            <a:endParaRPr lang="en-US" sz="28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81C732-B97D-43DB-AB23-8F8A7CE29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45" y="182527"/>
            <a:ext cx="5692325" cy="649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6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A1FC7A-9AFF-4233-8ACB-FAFA28DA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pl-PL" dirty="0"/>
              <a:t>Trójkąt Sierpińskiego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pl-PL" dirty="0"/>
              <a:t>Jest to fraktal, więc ma powtarzalną strukturę</a:t>
            </a:r>
          </a:p>
          <a:p>
            <a:r>
              <a:rPr lang="pl-PL" sz="2800" dirty="0"/>
              <a:t>Drzewo binarne składa się z </a:t>
            </a:r>
            <a:r>
              <a:rPr lang="pl-PL" sz="2800" b="1" dirty="0"/>
              <a:t>linii (gałęzi)</a:t>
            </a:r>
            <a:r>
              <a:rPr lang="pl-PL" sz="2800" dirty="0"/>
              <a:t> i </a:t>
            </a:r>
            <a:r>
              <a:rPr lang="pl-PL" sz="2800" b="1" dirty="0">
                <a:solidFill>
                  <a:schemeClr val="accent6"/>
                </a:solidFill>
              </a:rPr>
              <a:t>dwóch drzew binarnych</a:t>
            </a:r>
            <a:r>
              <a:rPr lang="pl-PL" sz="2800" dirty="0"/>
              <a:t> o </a:t>
            </a:r>
            <a:r>
              <a:rPr lang="pl-PL" sz="2800" b="1" dirty="0">
                <a:solidFill>
                  <a:schemeClr val="accent1"/>
                </a:solidFill>
              </a:rPr>
              <a:t>stopniu o jeden mniejszym </a:t>
            </a:r>
            <a:r>
              <a:rPr lang="pl-PL" sz="2800" dirty="0"/>
              <a:t>i </a:t>
            </a:r>
            <a:r>
              <a:rPr lang="pl-PL" sz="2800" b="1" dirty="0">
                <a:solidFill>
                  <a:srgbClr val="7030A0"/>
                </a:solidFill>
              </a:rPr>
              <a:t>dwa razy krótszej linii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3350CF7-560E-4141-BDFB-661A88CEF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45" y="182527"/>
            <a:ext cx="5692325" cy="649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7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62870A-B210-47AC-BBB3-000AB241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857083" cy="1676603"/>
          </a:xfrm>
        </p:spPr>
        <p:txBody>
          <a:bodyPr>
            <a:normAutofit/>
          </a:bodyPr>
          <a:lstStyle/>
          <a:p>
            <a:r>
              <a:rPr lang="pl-PL" dirty="0"/>
              <a:t>Drzewo binarne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pl-PL" dirty="0"/>
              <a:t>     - stopień = 3</a:t>
            </a:r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BF3AA669-35EB-49C1-AF3B-8398667491EC}"/>
              </a:ext>
            </a:extLst>
          </p:cNvPr>
          <p:cNvSpPr/>
          <p:nvPr/>
        </p:nvSpPr>
        <p:spPr>
          <a:xfrm>
            <a:off x="5228655" y="109536"/>
            <a:ext cx="6638925" cy="66389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31091A3C-8A40-4300-B04F-C57BA087AFD0}"/>
              </a:ext>
            </a:extLst>
          </p:cNvPr>
          <p:cNvSpPr/>
          <p:nvPr/>
        </p:nvSpPr>
        <p:spPr>
          <a:xfrm>
            <a:off x="1040546" y="2518088"/>
            <a:ext cx="280254" cy="28025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E5825F1-6C63-40B0-907B-F3869E2D3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654" y="1004272"/>
            <a:ext cx="4251488" cy="484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7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62870A-B210-47AC-BBB3-000AB241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857083" cy="1676603"/>
          </a:xfrm>
        </p:spPr>
        <p:txBody>
          <a:bodyPr>
            <a:normAutofit/>
          </a:bodyPr>
          <a:lstStyle/>
          <a:p>
            <a:r>
              <a:rPr lang="pl-PL" dirty="0"/>
              <a:t>Drzewo binarne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pl-PL" dirty="0"/>
              <a:t>     - stopień = 3</a:t>
            </a:r>
          </a:p>
          <a:p>
            <a:r>
              <a:rPr lang="pl-PL" dirty="0"/>
              <a:t>     - stopień = 2</a:t>
            </a:r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BF3AA669-35EB-49C1-AF3B-8398667491EC}"/>
              </a:ext>
            </a:extLst>
          </p:cNvPr>
          <p:cNvSpPr/>
          <p:nvPr/>
        </p:nvSpPr>
        <p:spPr>
          <a:xfrm>
            <a:off x="5228655" y="109536"/>
            <a:ext cx="6638925" cy="66389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31091A3C-8A40-4300-B04F-C57BA087AFD0}"/>
              </a:ext>
            </a:extLst>
          </p:cNvPr>
          <p:cNvSpPr/>
          <p:nvPr/>
        </p:nvSpPr>
        <p:spPr>
          <a:xfrm>
            <a:off x="1040546" y="2518088"/>
            <a:ext cx="280254" cy="28025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E5825F1-6C63-40B0-907B-F3869E2D3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654" y="1004272"/>
            <a:ext cx="4251488" cy="4849456"/>
          </a:xfrm>
          <a:prstGeom prst="rect">
            <a:avLst/>
          </a:prstGeom>
        </p:spPr>
      </p:pic>
      <p:sp>
        <p:nvSpPr>
          <p:cNvPr id="7" name="Owal 6">
            <a:extLst>
              <a:ext uri="{FF2B5EF4-FFF2-40B4-BE49-F238E27FC236}">
                <a16:creationId xmlns:a16="http://schemas.microsoft.com/office/drawing/2014/main" id="{EFA58D93-73E6-4F19-ADA3-C131F6FDB19D}"/>
              </a:ext>
            </a:extLst>
          </p:cNvPr>
          <p:cNvSpPr/>
          <p:nvPr/>
        </p:nvSpPr>
        <p:spPr>
          <a:xfrm>
            <a:off x="1040546" y="3026408"/>
            <a:ext cx="280254" cy="280254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8F76B6EE-DCAF-4C31-9D65-5DB3338DC3F4}"/>
              </a:ext>
            </a:extLst>
          </p:cNvPr>
          <p:cNvSpPr/>
          <p:nvPr/>
        </p:nvSpPr>
        <p:spPr>
          <a:xfrm>
            <a:off x="6419654" y="1004272"/>
            <a:ext cx="2424728" cy="242472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D94693B9-5D19-414C-9544-663318892C1C}"/>
              </a:ext>
            </a:extLst>
          </p:cNvPr>
          <p:cNvSpPr/>
          <p:nvPr/>
        </p:nvSpPr>
        <p:spPr>
          <a:xfrm>
            <a:off x="8246414" y="1004272"/>
            <a:ext cx="2424728" cy="242472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455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62870A-B210-47AC-BBB3-000AB241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857083" cy="1676603"/>
          </a:xfrm>
        </p:spPr>
        <p:txBody>
          <a:bodyPr>
            <a:normAutofit/>
          </a:bodyPr>
          <a:lstStyle/>
          <a:p>
            <a:r>
              <a:rPr lang="pl-PL" dirty="0"/>
              <a:t>Drzewo binarne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pl-PL" dirty="0"/>
              <a:t>     - stopień = 3</a:t>
            </a:r>
          </a:p>
          <a:p>
            <a:r>
              <a:rPr lang="pl-PL" dirty="0"/>
              <a:t>     - stopień = 2</a:t>
            </a:r>
          </a:p>
          <a:p>
            <a:r>
              <a:rPr lang="pl-PL" dirty="0"/>
              <a:t>     - stopień = 1</a:t>
            </a:r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BF3AA669-35EB-49C1-AF3B-8398667491EC}"/>
              </a:ext>
            </a:extLst>
          </p:cNvPr>
          <p:cNvSpPr/>
          <p:nvPr/>
        </p:nvSpPr>
        <p:spPr>
          <a:xfrm>
            <a:off x="5228655" y="109536"/>
            <a:ext cx="6638925" cy="66389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31091A3C-8A40-4300-B04F-C57BA087AFD0}"/>
              </a:ext>
            </a:extLst>
          </p:cNvPr>
          <p:cNvSpPr/>
          <p:nvPr/>
        </p:nvSpPr>
        <p:spPr>
          <a:xfrm>
            <a:off x="1040546" y="2518088"/>
            <a:ext cx="280254" cy="28025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E5825F1-6C63-40B0-907B-F3869E2D3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654" y="1004272"/>
            <a:ext cx="4251488" cy="4849456"/>
          </a:xfrm>
          <a:prstGeom prst="rect">
            <a:avLst/>
          </a:prstGeom>
        </p:spPr>
      </p:pic>
      <p:sp>
        <p:nvSpPr>
          <p:cNvPr id="7" name="Owal 6">
            <a:extLst>
              <a:ext uri="{FF2B5EF4-FFF2-40B4-BE49-F238E27FC236}">
                <a16:creationId xmlns:a16="http://schemas.microsoft.com/office/drawing/2014/main" id="{EFA58D93-73E6-4F19-ADA3-C131F6FDB19D}"/>
              </a:ext>
            </a:extLst>
          </p:cNvPr>
          <p:cNvSpPr/>
          <p:nvPr/>
        </p:nvSpPr>
        <p:spPr>
          <a:xfrm>
            <a:off x="1040546" y="3026408"/>
            <a:ext cx="280254" cy="280254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8F76B6EE-DCAF-4C31-9D65-5DB3338DC3F4}"/>
              </a:ext>
            </a:extLst>
          </p:cNvPr>
          <p:cNvSpPr/>
          <p:nvPr/>
        </p:nvSpPr>
        <p:spPr>
          <a:xfrm>
            <a:off x="6419654" y="1004272"/>
            <a:ext cx="2424728" cy="242472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D94693B9-5D19-414C-9544-663318892C1C}"/>
              </a:ext>
            </a:extLst>
          </p:cNvPr>
          <p:cNvSpPr/>
          <p:nvPr/>
        </p:nvSpPr>
        <p:spPr>
          <a:xfrm>
            <a:off x="8246414" y="1004272"/>
            <a:ext cx="2424728" cy="242472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F6CF50CB-4D03-4853-93BD-24E149CFA99B}"/>
              </a:ext>
            </a:extLst>
          </p:cNvPr>
          <p:cNvSpPr/>
          <p:nvPr/>
        </p:nvSpPr>
        <p:spPr>
          <a:xfrm>
            <a:off x="1040546" y="3546271"/>
            <a:ext cx="280254" cy="28025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48CF3DD5-06A7-4BB3-AF2D-5C6DBDDBAA81}"/>
              </a:ext>
            </a:extLst>
          </p:cNvPr>
          <p:cNvSpPr/>
          <p:nvPr/>
        </p:nvSpPr>
        <p:spPr>
          <a:xfrm>
            <a:off x="6535884" y="1702544"/>
            <a:ext cx="1028183" cy="102818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D57626D7-7733-44F3-94D5-BAF03F70C814}"/>
              </a:ext>
            </a:extLst>
          </p:cNvPr>
          <p:cNvSpPr/>
          <p:nvPr/>
        </p:nvSpPr>
        <p:spPr>
          <a:xfrm>
            <a:off x="7088715" y="1171279"/>
            <a:ext cx="1028183" cy="102818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A3389FF0-A898-4300-A458-389B59108B4C}"/>
              </a:ext>
            </a:extLst>
          </p:cNvPr>
          <p:cNvSpPr/>
          <p:nvPr/>
        </p:nvSpPr>
        <p:spPr>
          <a:xfrm>
            <a:off x="9526729" y="1734133"/>
            <a:ext cx="1028183" cy="102818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DC5AF71A-42C1-44D6-B3EC-A165B436865F}"/>
              </a:ext>
            </a:extLst>
          </p:cNvPr>
          <p:cNvSpPr/>
          <p:nvPr/>
        </p:nvSpPr>
        <p:spPr>
          <a:xfrm>
            <a:off x="8942547" y="1171279"/>
            <a:ext cx="1028183" cy="102818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48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62870A-B210-47AC-BBB3-000AB241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857083" cy="1676603"/>
          </a:xfrm>
        </p:spPr>
        <p:txBody>
          <a:bodyPr>
            <a:normAutofit/>
          </a:bodyPr>
          <a:lstStyle/>
          <a:p>
            <a:r>
              <a:rPr lang="pl-PL" dirty="0"/>
              <a:t>Drzewo binarne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pl-PL" dirty="0"/>
              <a:t>     - stopień = 3</a:t>
            </a:r>
          </a:p>
          <a:p>
            <a:r>
              <a:rPr lang="pl-PL" dirty="0"/>
              <a:t>     - stopień = 2</a:t>
            </a:r>
          </a:p>
          <a:p>
            <a:r>
              <a:rPr lang="pl-PL" dirty="0"/>
              <a:t>     - stopień = 1</a:t>
            </a:r>
          </a:p>
          <a:p>
            <a:r>
              <a:rPr lang="pl-PL" dirty="0"/>
              <a:t>     - stopień = 0</a:t>
            </a:r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BF3AA669-35EB-49C1-AF3B-8398667491EC}"/>
              </a:ext>
            </a:extLst>
          </p:cNvPr>
          <p:cNvSpPr/>
          <p:nvPr/>
        </p:nvSpPr>
        <p:spPr>
          <a:xfrm>
            <a:off x="5228655" y="109536"/>
            <a:ext cx="6638925" cy="66389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31091A3C-8A40-4300-B04F-C57BA087AFD0}"/>
              </a:ext>
            </a:extLst>
          </p:cNvPr>
          <p:cNvSpPr/>
          <p:nvPr/>
        </p:nvSpPr>
        <p:spPr>
          <a:xfrm>
            <a:off x="1040546" y="2518088"/>
            <a:ext cx="280254" cy="28025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E5825F1-6C63-40B0-907B-F3869E2D3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654" y="1004272"/>
            <a:ext cx="4251488" cy="4849456"/>
          </a:xfrm>
          <a:prstGeom prst="rect">
            <a:avLst/>
          </a:prstGeom>
        </p:spPr>
      </p:pic>
      <p:sp>
        <p:nvSpPr>
          <p:cNvPr id="7" name="Owal 6">
            <a:extLst>
              <a:ext uri="{FF2B5EF4-FFF2-40B4-BE49-F238E27FC236}">
                <a16:creationId xmlns:a16="http://schemas.microsoft.com/office/drawing/2014/main" id="{EFA58D93-73E6-4F19-ADA3-C131F6FDB19D}"/>
              </a:ext>
            </a:extLst>
          </p:cNvPr>
          <p:cNvSpPr/>
          <p:nvPr/>
        </p:nvSpPr>
        <p:spPr>
          <a:xfrm>
            <a:off x="1040546" y="3026408"/>
            <a:ext cx="280254" cy="280254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8F76B6EE-DCAF-4C31-9D65-5DB3338DC3F4}"/>
              </a:ext>
            </a:extLst>
          </p:cNvPr>
          <p:cNvSpPr/>
          <p:nvPr/>
        </p:nvSpPr>
        <p:spPr>
          <a:xfrm>
            <a:off x="6419654" y="1004272"/>
            <a:ext cx="2424728" cy="242472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D94693B9-5D19-414C-9544-663318892C1C}"/>
              </a:ext>
            </a:extLst>
          </p:cNvPr>
          <p:cNvSpPr/>
          <p:nvPr/>
        </p:nvSpPr>
        <p:spPr>
          <a:xfrm>
            <a:off x="8246414" y="1004272"/>
            <a:ext cx="2424728" cy="242472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F6CF50CB-4D03-4853-93BD-24E149CFA99B}"/>
              </a:ext>
            </a:extLst>
          </p:cNvPr>
          <p:cNvSpPr/>
          <p:nvPr/>
        </p:nvSpPr>
        <p:spPr>
          <a:xfrm>
            <a:off x="1040546" y="3546271"/>
            <a:ext cx="280254" cy="28025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48CF3DD5-06A7-4BB3-AF2D-5C6DBDDBAA81}"/>
              </a:ext>
            </a:extLst>
          </p:cNvPr>
          <p:cNvSpPr/>
          <p:nvPr/>
        </p:nvSpPr>
        <p:spPr>
          <a:xfrm>
            <a:off x="6535884" y="1702544"/>
            <a:ext cx="1028183" cy="102818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D57626D7-7733-44F3-94D5-BAF03F70C814}"/>
              </a:ext>
            </a:extLst>
          </p:cNvPr>
          <p:cNvSpPr/>
          <p:nvPr/>
        </p:nvSpPr>
        <p:spPr>
          <a:xfrm>
            <a:off x="7088715" y="1171279"/>
            <a:ext cx="1028183" cy="102818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A3389FF0-A898-4300-A458-389B59108B4C}"/>
              </a:ext>
            </a:extLst>
          </p:cNvPr>
          <p:cNvSpPr/>
          <p:nvPr/>
        </p:nvSpPr>
        <p:spPr>
          <a:xfrm>
            <a:off x="9526729" y="1734133"/>
            <a:ext cx="1028183" cy="102818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DC5AF71A-42C1-44D6-B3EC-A165B436865F}"/>
              </a:ext>
            </a:extLst>
          </p:cNvPr>
          <p:cNvSpPr/>
          <p:nvPr/>
        </p:nvSpPr>
        <p:spPr>
          <a:xfrm>
            <a:off x="8942547" y="1171279"/>
            <a:ext cx="1028183" cy="102818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Owal 15">
            <a:extLst>
              <a:ext uri="{FF2B5EF4-FFF2-40B4-BE49-F238E27FC236}">
                <a16:creationId xmlns:a16="http://schemas.microsoft.com/office/drawing/2014/main" id="{135DD0D5-3537-4C95-A885-84536BF3126C}"/>
              </a:ext>
            </a:extLst>
          </p:cNvPr>
          <p:cNvSpPr/>
          <p:nvPr/>
        </p:nvSpPr>
        <p:spPr>
          <a:xfrm>
            <a:off x="1040546" y="4066672"/>
            <a:ext cx="280254" cy="272965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47A7419B-3E68-4CCC-87C5-26A6E69F8B5C}"/>
              </a:ext>
            </a:extLst>
          </p:cNvPr>
          <p:cNvSpPr/>
          <p:nvPr/>
        </p:nvSpPr>
        <p:spPr>
          <a:xfrm>
            <a:off x="6604209" y="2159550"/>
            <a:ext cx="384831" cy="374822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38964F3E-501A-43D9-B5B2-5B3F52AE12AA}"/>
              </a:ext>
            </a:extLst>
          </p:cNvPr>
          <p:cNvSpPr/>
          <p:nvPr/>
        </p:nvSpPr>
        <p:spPr>
          <a:xfrm>
            <a:off x="6622409" y="1931047"/>
            <a:ext cx="384831" cy="374822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CEC62779-9175-47B9-A86D-721CC1F00783}"/>
              </a:ext>
            </a:extLst>
          </p:cNvPr>
          <p:cNvSpPr/>
          <p:nvPr/>
        </p:nvSpPr>
        <p:spPr>
          <a:xfrm>
            <a:off x="7287256" y="1255669"/>
            <a:ext cx="384831" cy="374822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id="{0957F270-66EE-46E6-A7F8-8352C543D5AE}"/>
              </a:ext>
            </a:extLst>
          </p:cNvPr>
          <p:cNvSpPr/>
          <p:nvPr/>
        </p:nvSpPr>
        <p:spPr>
          <a:xfrm>
            <a:off x="7520409" y="1255669"/>
            <a:ext cx="384831" cy="374822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26D0C51F-95C5-4E53-9A84-C10D6E5BA578}"/>
              </a:ext>
            </a:extLst>
          </p:cNvPr>
          <p:cNvSpPr/>
          <p:nvPr/>
        </p:nvSpPr>
        <p:spPr>
          <a:xfrm>
            <a:off x="9164060" y="1254872"/>
            <a:ext cx="384831" cy="374822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id="{EC035102-3C4E-42BE-BEFE-189AFD41CC60}"/>
              </a:ext>
            </a:extLst>
          </p:cNvPr>
          <p:cNvSpPr/>
          <p:nvPr/>
        </p:nvSpPr>
        <p:spPr>
          <a:xfrm>
            <a:off x="9397213" y="1254872"/>
            <a:ext cx="384831" cy="374822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0CAADCBB-8537-4CF8-BB28-B19725E4D853}"/>
              </a:ext>
            </a:extLst>
          </p:cNvPr>
          <p:cNvSpPr/>
          <p:nvPr/>
        </p:nvSpPr>
        <p:spPr>
          <a:xfrm>
            <a:off x="10061305" y="2143266"/>
            <a:ext cx="384831" cy="374822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7BF40A67-16FF-4481-B662-516716064108}"/>
              </a:ext>
            </a:extLst>
          </p:cNvPr>
          <p:cNvSpPr/>
          <p:nvPr/>
        </p:nvSpPr>
        <p:spPr>
          <a:xfrm>
            <a:off x="10079505" y="1914763"/>
            <a:ext cx="384831" cy="374822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17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4F6C08-98C7-4A74-B0A7-2639813D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Konstrukcja algorytmu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3DD2C3-8753-4079-B532-9B208404D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Projektujemy działanie funkcji rysującej Drzewo Binarne:</a:t>
            </a:r>
          </a:p>
          <a:p>
            <a:pPr marL="0" indent="0" algn="ctr">
              <a:buNone/>
            </a:pPr>
            <a:r>
              <a:rPr lang="pl-PL" b="1" dirty="0" err="1"/>
              <a:t>drzewo_binarne</a:t>
            </a:r>
            <a:r>
              <a:rPr lang="pl-PL" b="1" dirty="0"/>
              <a:t>(</a:t>
            </a:r>
            <a:r>
              <a:rPr lang="pl-PL" b="1" dirty="0" err="1"/>
              <a:t>stopien</a:t>
            </a:r>
            <a:r>
              <a:rPr lang="pl-PL" b="1" dirty="0"/>
              <a:t>, </a:t>
            </a:r>
            <a:r>
              <a:rPr lang="pl-PL" b="1" dirty="0" err="1"/>
              <a:t>dlugosc</a:t>
            </a:r>
            <a:r>
              <a:rPr lang="pl-PL" b="1" dirty="0"/>
              <a:t>)</a:t>
            </a:r>
          </a:p>
          <a:p>
            <a:r>
              <a:rPr lang="pl-PL" dirty="0"/>
              <a:t>Funkcja będzie rysować Drzewo Binarne dla danego stopnia i zadanej początkowej długości linii</a:t>
            </a:r>
          </a:p>
          <a:p>
            <a:r>
              <a:rPr lang="pl-PL" dirty="0"/>
              <a:t>Skoro Drzewo Binarne składa się z dwóch Drzew Binarnych o stopniu o jeden mniejszym, to będziemy używać </a:t>
            </a:r>
            <a:r>
              <a:rPr lang="pl-PL" b="1" dirty="0" err="1">
                <a:solidFill>
                  <a:schemeClr val="accent1"/>
                </a:solidFill>
              </a:rPr>
              <a:t>wywołań</a:t>
            </a:r>
            <a:r>
              <a:rPr lang="pl-PL" b="1" dirty="0">
                <a:solidFill>
                  <a:schemeClr val="accent1"/>
                </a:solidFill>
              </a:rPr>
              <a:t> rekurencyjnych</a:t>
            </a:r>
          </a:p>
          <a:p>
            <a:pPr algn="ctr">
              <a:buNone/>
            </a:pPr>
            <a:r>
              <a:rPr lang="pl-PL" b="1" dirty="0" err="1"/>
              <a:t>drzewo_binarne</a:t>
            </a:r>
            <a:r>
              <a:rPr lang="pl-PL" b="1" dirty="0"/>
              <a:t>(stopien-1, </a:t>
            </a:r>
            <a:r>
              <a:rPr lang="pl-PL" b="1" dirty="0" err="1"/>
              <a:t>dlugosc</a:t>
            </a:r>
            <a:r>
              <a:rPr lang="pl-PL" b="1" dirty="0"/>
              <a:t>/2)</a:t>
            </a:r>
          </a:p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5135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489173-1272-CF41-8C24-BCD29AB0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Konstrukcja algorytmu c.d.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085F3C-C782-034F-95D9-E754B5815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l-PL" dirty="0"/>
              <a:t>Jeśli wiemy już jak będziemy korzystać z rekurencji możemy przystąpić do konstrukcji funkcji rekurencyjnej.</a:t>
            </a:r>
          </a:p>
          <a:p>
            <a:pPr>
              <a:lnSpc>
                <a:spcPct val="100000"/>
              </a:lnSpc>
            </a:pPr>
            <a:r>
              <a:rPr lang="pl-PL" dirty="0"/>
              <a:t>Szczególnie zadbać musimy o to, aby: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800" dirty="0"/>
              <a:t>Rekurencja zatrzymała się w odpowiednim momencie – </a:t>
            </a:r>
            <a:r>
              <a:rPr lang="pl-PL" sz="2800" b="1" i="1" u="sng" dirty="0">
                <a:solidFill>
                  <a:srgbClr val="FF0000"/>
                </a:solidFill>
              </a:rPr>
              <a:t>warunek stopu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800" dirty="0"/>
              <a:t>Wywołania rekurencyjne miały odpowiednie wartości parametrów</a:t>
            </a:r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815035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537</Words>
  <Application>Microsoft Office PowerPoint</Application>
  <PresentationFormat>Panoramiczny</PresentationFormat>
  <Paragraphs>90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Motyw pakietu Office</vt:lpstr>
      <vt:lpstr>Drzewo Binarne</vt:lpstr>
      <vt:lpstr>Drzewo binarne</vt:lpstr>
      <vt:lpstr>Trójkąt Sierpińskiego</vt:lpstr>
      <vt:lpstr>Drzewo binarne</vt:lpstr>
      <vt:lpstr>Drzewo binarne</vt:lpstr>
      <vt:lpstr>Drzewo binarne</vt:lpstr>
      <vt:lpstr>Drzewo binarne</vt:lpstr>
      <vt:lpstr>Konstrukcja algorytmu</vt:lpstr>
      <vt:lpstr>Konstrukcja algorytmu c.d.</vt:lpstr>
      <vt:lpstr>Ogólny przykład funkcji rekurencyjnej</vt:lpstr>
      <vt:lpstr>Funkcja Drzewo Binarne - pytania</vt:lpstr>
      <vt:lpstr>Funkcja Drzewo Binarne - pytania</vt:lpstr>
      <vt:lpstr>Funkcja Drzewo Binarne - pytania</vt:lpstr>
      <vt:lpstr>Funkcja Drzewo Binarne - pytania</vt:lpstr>
      <vt:lpstr>Funkcja Drzewo Binarne - pytania</vt:lpstr>
      <vt:lpstr>Funkcja Drzewo Binarne - pytania</vt:lpstr>
      <vt:lpstr>Drzewo Binarne - spostrzeżenia</vt:lpstr>
      <vt:lpstr>Drzewo Binarne - algorytm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Trójkąt Sierpińskiego</dc:title>
  <dc:creator>Damian Kurpiewski</dc:creator>
  <cp:lastModifiedBy>Damian Kurpiewski</cp:lastModifiedBy>
  <cp:revision>20</cp:revision>
  <dcterms:created xsi:type="dcterms:W3CDTF">2017-11-29T08:39:02Z</dcterms:created>
  <dcterms:modified xsi:type="dcterms:W3CDTF">2018-06-05T19:21:11Z</dcterms:modified>
</cp:coreProperties>
</file>