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40" r:id="rId23"/>
    <p:sldId id="322" r:id="rId24"/>
    <p:sldId id="323" r:id="rId25"/>
    <p:sldId id="324" r:id="rId26"/>
    <p:sldId id="34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5" r:id="rId37"/>
    <p:sldId id="334" r:id="rId38"/>
    <p:sldId id="336" r:id="rId39"/>
    <p:sldId id="337" r:id="rId40"/>
    <p:sldId id="338" r:id="rId41"/>
    <p:sldId id="342" r:id="rId42"/>
    <p:sldId id="258" r:id="rId43"/>
    <p:sldId id="259" r:id="rId44"/>
    <p:sldId id="260" r:id="rId45"/>
    <p:sldId id="261" r:id="rId46"/>
    <p:sldId id="262" r:id="rId47"/>
    <p:sldId id="263" r:id="rId48"/>
    <p:sldId id="264" r:id="rId49"/>
    <p:sldId id="265" r:id="rId50"/>
    <p:sldId id="266" r:id="rId51"/>
    <p:sldId id="269" r:id="rId52"/>
    <p:sldId id="267" r:id="rId53"/>
    <p:sldId id="268" r:id="rId54"/>
    <p:sldId id="270" r:id="rId55"/>
    <p:sldId id="271" r:id="rId56"/>
    <p:sldId id="272" r:id="rId57"/>
    <p:sldId id="273" r:id="rId58"/>
    <p:sldId id="274" r:id="rId59"/>
    <p:sldId id="275" r:id="rId60"/>
    <p:sldId id="276" r:id="rId61"/>
    <p:sldId id="277" r:id="rId62"/>
    <p:sldId id="278" r:id="rId63"/>
    <p:sldId id="279" r:id="rId64"/>
    <p:sldId id="280" r:id="rId65"/>
    <p:sldId id="281" r:id="rId66"/>
    <p:sldId id="282" r:id="rId67"/>
    <p:sldId id="283" r:id="rId68"/>
    <p:sldId id="284" r:id="rId69"/>
    <p:sldId id="285" r:id="rId70"/>
    <p:sldId id="286" r:id="rId71"/>
    <p:sldId id="287" r:id="rId72"/>
    <p:sldId id="288" r:id="rId73"/>
    <p:sldId id="289" r:id="rId74"/>
    <p:sldId id="290" r:id="rId75"/>
    <p:sldId id="292" r:id="rId76"/>
    <p:sldId id="291" r:id="rId77"/>
    <p:sldId id="293" r:id="rId78"/>
    <p:sldId id="294" r:id="rId79"/>
    <p:sldId id="295" r:id="rId80"/>
    <p:sldId id="296" r:id="rId81"/>
    <p:sldId id="297" r:id="rId82"/>
    <p:sldId id="298" r:id="rId83"/>
    <p:sldId id="299" r:id="rId84"/>
    <p:sldId id="300" r:id="rId8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FEB98-EDB0-46AD-B8C7-53E609A7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0442B9-61EF-4CCF-8DFC-CC8DF89C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7731C9-20DF-4AFD-A14F-75539909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BE0C7D-5CAB-427D-8A0C-1AF5D19B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8A6368-5FB7-4A06-B67E-369B987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36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387A46-D964-4F70-967B-D6DEA97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9E2F35-3D25-4008-BFFA-9A2E43EE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301E5C-93A6-422D-B217-0470CF3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02F91A-2D52-4D07-8B7C-5E09D6A9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E330A6-F936-4221-A31E-614EEF82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2F9F1F-8CE9-4B87-AF40-ECAE72540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E2025E-A696-4FCE-838D-7608E010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287DCC-2488-423A-ABA5-61E1BB8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75D62C-D32D-4383-83AE-BE1147A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1243AF-E474-4879-8C83-FE01613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34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D465F9-6E02-4832-8829-64820CF5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E740DC-E3EF-4D87-BFFE-F64A10F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A35C2-A517-4F96-87D8-E74B2F84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78599E-3AF7-4674-B59F-CF211F5C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6EA19-468D-485F-8BF6-A4092CD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7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03130C-6C19-45CB-B852-7B7454A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2BB5A3-77E5-4C0D-A303-846491BA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67D97E-2D5E-484D-A291-14B2F44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CA918C-CED2-4707-BB55-AD7C875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F0D663-8378-48BF-BCCC-9A1919A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8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7F47C8-3AB4-41B4-A1C2-979A9C1F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E850E8-16FF-4215-AB3C-86396F6B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89D1DF-082E-4E55-94ED-0CCCFCD5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0EF712-8E45-484A-BCAD-9A6C64C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29D20D9-BC35-4EA8-83D3-5DBFCC37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0F6542-7D00-4C57-A7B7-7256FED9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4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290F3-B499-40D1-B4EC-67A24DB8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07856C-AB93-4D1A-98E1-ADC40FE6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83863F-8963-4C4D-A447-6B8124D2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A88F4C-E24B-411E-B4F6-B154F176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26CF1FC-B22F-43E1-A13B-5BC5640A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75A8FE-3879-4936-974B-3AFC9F22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913CADB-2803-4E05-A5C3-7C3112D8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2B4C213-03C9-4750-94F5-6C838288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95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4C3F25-3375-4277-82A2-9CCF9739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7CD4EC-FEA9-47EA-AA5C-C9C435CF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A5001B3-FF15-494D-8AB8-79814F0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DE0F19-31FC-480B-822B-B4F77428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BAEE891-7998-46B9-AE44-5578C706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FD1DA2D-D005-45B8-97B3-BCAA76D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59741B-263F-46A1-AFD2-67EDC222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212DDB-4D51-4218-9D6E-4768880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58353-AC28-4E14-A340-2502E860E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1B18F2-0433-495F-B814-68CE5437A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93F2CB-4778-4B83-B31E-BABDED2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DAFA07-1B34-4993-A616-50FFB22F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A85E130-4229-4766-A8B6-B71B0FAD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3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038D0-B599-4003-A523-A52ADB7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C318ED-FD69-4CEB-8EF6-837D7AFCF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10566A1-0197-4906-A14E-D950A93C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4F300-8D74-4FAC-91E2-D77572C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64E8BE-0BC2-4916-AC0F-9E21BAB7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48155F-FAF5-4FF8-A6D9-75867B80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02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910FEF-751A-4195-A927-83F61E8C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04C916-E38D-4FBB-809E-FA639EF9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66F113-E0A3-432C-83E9-EDAE9D38C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B8DD-EEC7-4934-8128-EBAE09AE5CAF}" type="datetimeFigureOut">
              <a:rPr lang="pl-PL" smtClean="0"/>
              <a:t>25.09.2018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25884F-DB40-42C9-B55C-7DFC2E618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31F066-41FB-42C6-985E-ADC2C94C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C3A9-E191-428F-93F8-4F1C45E4E69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5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0F8567-4C4F-4ACF-8306-C7408A5A8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Sortowanie Szybkie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4B9705-E97B-4EBA-ADF3-8EC483D0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QuickSort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386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38736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  <a:p>
            <a:pPr marL="914400" indent="-914400">
              <a:buAutoNum type="arabicPeriod"/>
            </a:pP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mniejsze na lewo</a:t>
            </a:r>
            <a:b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większe na prawo</a:t>
            </a:r>
            <a:endParaRPr lang="pl-PL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4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1020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8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49209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2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1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212988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6" name="Grafika 5" descr="Uniesiony kciuk">
            <a:extLst>
              <a:ext uri="{FF2B5EF4-FFF2-40B4-BE49-F238E27FC236}">
                <a16:creationId xmlns:a16="http://schemas.microsoft.com/office/drawing/2014/main" id="{06485721-1272-5841-A9BA-F97095503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13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8" name="Grafika 7" descr="Ostrzeżenie">
            <a:extLst>
              <a:ext uri="{FF2B5EF4-FFF2-40B4-BE49-F238E27FC236}">
                <a16:creationId xmlns:a16="http://schemas.microsoft.com/office/drawing/2014/main" id="{45E8661B-40A8-BB43-9967-86A2166B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8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45F25F9E-0B44-154E-8713-4FFB6B06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EF2A0543-5C87-E542-B9C0-8E1CB4A6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9686693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Uniesiony kciuk">
            <a:extLst>
              <a:ext uri="{FF2B5EF4-FFF2-40B4-BE49-F238E27FC236}">
                <a16:creationId xmlns:a16="http://schemas.microsoft.com/office/drawing/2014/main" id="{0DED6F9D-4413-F246-B1D1-4F71F957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6941" y="1605693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A7151A31-6004-E243-8DC9-EB52C49B2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941A1-D6F5-4DF7-87FD-AFAC5023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201CF0-EC68-4421-82DB-8F0CAB09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lewy, prawy)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lewy &gt;= prawy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zakończ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 := tablica[(</a:t>
            </a:r>
            <a:r>
              <a:rPr lang="pl-PL" dirty="0" err="1">
                <a:latin typeface="Consolas" panose="020B0609020204030204" pitchFamily="49" charset="0"/>
              </a:rPr>
              <a:t>lewy+prawy</a:t>
            </a:r>
            <a:r>
              <a:rPr lang="pl-PL" dirty="0">
                <a:latin typeface="Consolas" panose="020B0609020204030204" pitchFamily="49" charset="0"/>
              </a:rPr>
              <a:t>)/2]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lewy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prawy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51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84E2DD78-BFC6-A244-8E97-AF653DCA9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6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7573C6E9-31F8-974A-9C3D-5A6907B9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70" y="1460810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6D5314D7-48C8-594E-A2B2-00E2B942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3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7573C6E9-31F8-974A-9C3D-5A6907B9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70" y="1460810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6D5314D7-48C8-594E-A2B2-00E2B942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101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F2D3E1D-90E6-2C4B-9AF5-0509BCA94CBD}"/>
              </a:ext>
            </a:extLst>
          </p:cNvPr>
          <p:cNvSpPr/>
          <p:nvPr/>
        </p:nvSpPr>
        <p:spPr>
          <a:xfrm>
            <a:off x="3233853" y="3340625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4D2E2E40-7A91-5549-B99D-9658002280F4}"/>
              </a:ext>
            </a:extLst>
          </p:cNvPr>
          <p:cNvSpPr/>
          <p:nvPr/>
        </p:nvSpPr>
        <p:spPr>
          <a:xfrm rot="10800000">
            <a:off x="3118623" y="1138500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4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4087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F2D3E1D-90E6-2C4B-9AF5-0509BCA94CBD}"/>
              </a:ext>
            </a:extLst>
          </p:cNvPr>
          <p:cNvSpPr/>
          <p:nvPr/>
        </p:nvSpPr>
        <p:spPr>
          <a:xfrm>
            <a:off x="3233853" y="3340625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4D2E2E40-7A91-5549-B99D-9658002280F4}"/>
              </a:ext>
            </a:extLst>
          </p:cNvPr>
          <p:cNvSpPr/>
          <p:nvPr/>
        </p:nvSpPr>
        <p:spPr>
          <a:xfrm rot="10800000">
            <a:off x="3118623" y="1138500"/>
            <a:ext cx="5898996" cy="16410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2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088729-3173-DB4E-BFE0-4FDAFB17766F}"/>
              </a:ext>
            </a:extLst>
          </p:cNvPr>
          <p:cNvSpPr/>
          <p:nvPr/>
        </p:nvSpPr>
        <p:spPr>
          <a:xfrm>
            <a:off x="1798303" y="4659377"/>
            <a:ext cx="8640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 zamianie </a:t>
            </a:r>
            <a:r>
              <a:rPr lang="pl-P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zawsze</a:t>
            </a:r>
            <a:r>
              <a:rPr lang="pl-P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przesuwamy oba wskaźniki o jeden</a:t>
            </a:r>
          </a:p>
        </p:txBody>
      </p:sp>
    </p:spTree>
    <p:extLst>
      <p:ext uri="{BB962C8B-B14F-4D97-AF65-F5344CB8AC3E}">
        <p14:creationId xmlns:p14="http://schemas.microsoft.com/office/powerpoint/2010/main" val="169131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3233853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8582722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6" name="Grafika 5" descr="Strzałka: prosta">
            <a:extLst>
              <a:ext uri="{FF2B5EF4-FFF2-40B4-BE49-F238E27FC236}">
                <a16:creationId xmlns:a16="http://schemas.microsoft.com/office/drawing/2014/main" id="{67D46EF2-72BC-0043-9154-D5E77BCD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322" y="3763176"/>
            <a:ext cx="914400" cy="914400"/>
          </a:xfrm>
          <a:prstGeom prst="rect">
            <a:avLst/>
          </a:prstGeom>
        </p:spPr>
      </p:pic>
      <p:pic>
        <p:nvPicPr>
          <p:cNvPr id="7" name="Grafika 6" descr="Strzałka: prosta">
            <a:extLst>
              <a:ext uri="{FF2B5EF4-FFF2-40B4-BE49-F238E27FC236}">
                <a16:creationId xmlns:a16="http://schemas.microsoft.com/office/drawing/2014/main" id="{F6DF9D4A-A7D7-804A-8BD3-83369485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668750" y="14244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35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5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25421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12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A361B94D-CF93-9247-85E3-9DAFA4F2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08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1779A978-5287-A14E-A864-46192BD0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7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547E3F0A-2ADC-ED46-9110-30E1BF58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9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751220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Uniesiony kciuk">
            <a:extLst>
              <a:ext uri="{FF2B5EF4-FFF2-40B4-BE49-F238E27FC236}">
                <a16:creationId xmlns:a16="http://schemas.microsoft.com/office/drawing/2014/main" id="{798B73C6-6299-314C-B581-A8151184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453" y="1515052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F9E5E072-D079-6B47-8B18-B38C39E96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1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2FF18672-4946-7E44-BC90-5B5D1B2F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4FFB8B17-C539-7047-A6E9-2671DD307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257" y="1460810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C14F6147-F1A8-0742-B188-450EE52C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8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5" name="Grafika 4" descr="Ostrzeżenie">
            <a:extLst>
              <a:ext uri="{FF2B5EF4-FFF2-40B4-BE49-F238E27FC236}">
                <a16:creationId xmlns:a16="http://schemas.microsoft.com/office/drawing/2014/main" id="{5BAC97EF-A194-374B-A881-7CDFAA57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618" y="3744977"/>
            <a:ext cx="914400" cy="914400"/>
          </a:xfrm>
          <a:prstGeom prst="rect">
            <a:avLst/>
          </a:prstGeom>
        </p:spPr>
      </p:pic>
      <p:pic>
        <p:nvPicPr>
          <p:cNvPr id="6" name="Grafika 5" descr="Ostrzeżenie">
            <a:extLst>
              <a:ext uri="{FF2B5EF4-FFF2-40B4-BE49-F238E27FC236}">
                <a16:creationId xmlns:a16="http://schemas.microsoft.com/office/drawing/2014/main" id="{2F833F98-6754-B946-993A-21004724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257" y="14608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1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9A20288-1310-2245-8640-AF10D13B5CB3}"/>
              </a:ext>
            </a:extLst>
          </p:cNvPr>
          <p:cNvSpPr/>
          <p:nvPr/>
        </p:nvSpPr>
        <p:spPr>
          <a:xfrm rot="10800000">
            <a:off x="4304368" y="1918010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8ABE4932-3943-3F4F-BCFC-5EB36FEABF00}"/>
              </a:ext>
            </a:extLst>
          </p:cNvPr>
          <p:cNvSpPr/>
          <p:nvPr/>
        </p:nvSpPr>
        <p:spPr>
          <a:xfrm>
            <a:off x="4401013" y="3381646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06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08371"/>
              </p:ext>
            </p:extLst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6" name="Strzałka zakrzywiona w górę 5">
            <a:extLst>
              <a:ext uri="{FF2B5EF4-FFF2-40B4-BE49-F238E27FC236}">
                <a16:creationId xmlns:a16="http://schemas.microsoft.com/office/drawing/2014/main" id="{F9A20288-1310-2245-8640-AF10D13B5CB3}"/>
              </a:ext>
            </a:extLst>
          </p:cNvPr>
          <p:cNvSpPr/>
          <p:nvPr/>
        </p:nvSpPr>
        <p:spPr>
          <a:xfrm rot="10800000">
            <a:off x="4304368" y="1918010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Strzałka zakrzywiona w górę 6">
            <a:extLst>
              <a:ext uri="{FF2B5EF4-FFF2-40B4-BE49-F238E27FC236}">
                <a16:creationId xmlns:a16="http://schemas.microsoft.com/office/drawing/2014/main" id="{8ABE4932-3943-3F4F-BCFC-5EB36FEABF00}"/>
              </a:ext>
            </a:extLst>
          </p:cNvPr>
          <p:cNvSpPr/>
          <p:nvPr/>
        </p:nvSpPr>
        <p:spPr>
          <a:xfrm>
            <a:off x="4401013" y="3381646"/>
            <a:ext cx="2442119" cy="8615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6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4304370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6408235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pic>
        <p:nvPicPr>
          <p:cNvPr id="8" name="Grafika 7" descr="Strzałka: prosta">
            <a:extLst>
              <a:ext uri="{FF2B5EF4-FFF2-40B4-BE49-F238E27FC236}">
                <a16:creationId xmlns:a16="http://schemas.microsoft.com/office/drawing/2014/main" id="{8127D82B-6B5F-8E46-9EEE-3E2FDE2D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739267" y="1442610"/>
            <a:ext cx="914400" cy="914400"/>
          </a:xfrm>
          <a:prstGeom prst="rect">
            <a:avLst/>
          </a:prstGeom>
        </p:spPr>
      </p:pic>
      <p:pic>
        <p:nvPicPr>
          <p:cNvPr id="9" name="Grafika 8" descr="Strzałka: prosta">
            <a:extLst>
              <a:ext uri="{FF2B5EF4-FFF2-40B4-BE49-F238E27FC236}">
                <a16:creationId xmlns:a16="http://schemas.microsoft.com/office/drawing/2014/main" id="{6325F996-C1F5-6145-98E0-EF2CA5091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834" y="37631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63699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5644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008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5363736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5363736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9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303" y="2520093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l-PL" sz="6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pl-PL" sz="6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l-PL" sz="6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Strzałka w dół 2">
            <a:extLst>
              <a:ext uri="{FF2B5EF4-FFF2-40B4-BE49-F238E27FC236}">
                <a16:creationId xmlns:a16="http://schemas.microsoft.com/office/drawing/2014/main" id="{0EA41ED3-33F0-B44B-B287-2415D9CDF08C}"/>
              </a:ext>
            </a:extLst>
          </p:cNvPr>
          <p:cNvSpPr/>
          <p:nvPr/>
        </p:nvSpPr>
        <p:spPr>
          <a:xfrm>
            <a:off x="5363736" y="1460810"/>
            <a:ext cx="434897" cy="878000"/>
          </a:xfrm>
          <a:prstGeom prst="down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trzałka w dół 3">
            <a:extLst>
              <a:ext uri="{FF2B5EF4-FFF2-40B4-BE49-F238E27FC236}">
                <a16:creationId xmlns:a16="http://schemas.microsoft.com/office/drawing/2014/main" id="{1A0A4B4B-9ACA-FC4B-AADC-11E5E496463D}"/>
              </a:ext>
            </a:extLst>
          </p:cNvPr>
          <p:cNvSpPr/>
          <p:nvPr/>
        </p:nvSpPr>
        <p:spPr>
          <a:xfrm rot="10800000">
            <a:off x="5363736" y="3781376"/>
            <a:ext cx="434897" cy="878000"/>
          </a:xfrm>
          <a:prstGeom prst="downArrow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B050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DD6D39C-CBF1-564D-AD5C-6B92CD85EBFB}"/>
              </a:ext>
            </a:extLst>
          </p:cNvPr>
          <p:cNvSpPr/>
          <p:nvPr/>
        </p:nvSpPr>
        <p:spPr>
          <a:xfrm>
            <a:off x="490654" y="5242184"/>
            <a:ext cx="111846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Jeśli oba wskaźniki pokazują ten sam element, lub się miną, to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AE69DEF-6B4F-4F4D-A4B0-FF565FEA8A51}"/>
              </a:ext>
            </a:extLst>
          </p:cNvPr>
          <p:cNvSpPr/>
          <p:nvPr/>
        </p:nvSpPr>
        <p:spPr>
          <a:xfrm>
            <a:off x="4517128" y="5765404"/>
            <a:ext cx="2563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KONIEC!</a:t>
            </a:r>
          </a:p>
        </p:txBody>
      </p:sp>
    </p:spTree>
    <p:extLst>
      <p:ext uri="{BB962C8B-B14F-4D97-AF65-F5344CB8AC3E}">
        <p14:creationId xmlns:p14="http://schemas.microsoft.com/office/powerpoint/2010/main" val="3647410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9738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83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884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</p:spTree>
    <p:extLst>
      <p:ext uri="{BB962C8B-B14F-4D97-AF65-F5344CB8AC3E}">
        <p14:creationId xmlns:p14="http://schemas.microsoft.com/office/powerpoint/2010/main" val="1889774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7556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A004C078-F668-4AE0-A1A6-0C33905B951C}"/>
              </a:ext>
            </a:extLst>
          </p:cNvPr>
          <p:cNvSpPr/>
          <p:nvPr/>
        </p:nvSpPr>
        <p:spPr>
          <a:xfrm>
            <a:off x="2843414" y="695039"/>
            <a:ext cx="149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lewy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CB92224-8D2A-4E52-8C8D-0A93EDFF7619}"/>
              </a:ext>
            </a:extLst>
          </p:cNvPr>
          <p:cNvSpPr/>
          <p:nvPr/>
        </p:nvSpPr>
        <p:spPr>
          <a:xfrm>
            <a:off x="9348586" y="695039"/>
            <a:ext cx="1917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prawy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10523C-BC0C-4A7A-9021-C68CD49CD948}"/>
              </a:ext>
            </a:extLst>
          </p:cNvPr>
          <p:cNvSpPr/>
          <p:nvPr/>
        </p:nvSpPr>
        <p:spPr>
          <a:xfrm>
            <a:off x="5638040" y="3778369"/>
            <a:ext cx="1611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391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987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6841131" y="5239631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tablica[4] = 5</a:t>
            </a:r>
          </a:p>
        </p:txBody>
      </p:sp>
    </p:spTree>
    <p:extLst>
      <p:ext uri="{BB962C8B-B14F-4D97-AF65-F5344CB8AC3E}">
        <p14:creationId xmlns:p14="http://schemas.microsoft.com/office/powerpoint/2010/main" val="157230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903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417444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5529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</p:txBody>
      </p:sp>
    </p:spTree>
    <p:extLst>
      <p:ext uri="{BB962C8B-B14F-4D97-AF65-F5344CB8AC3E}">
        <p14:creationId xmlns:p14="http://schemas.microsoft.com/office/powerpoint/2010/main" val="3966375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465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81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2104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3420815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7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85949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5644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432BE63-6991-BF4A-B025-A9D7227C7B8D}"/>
              </a:ext>
            </a:extLst>
          </p:cNvPr>
          <p:cNvSpPr/>
          <p:nvPr/>
        </p:nvSpPr>
        <p:spPr>
          <a:xfrm>
            <a:off x="1684138" y="3712245"/>
            <a:ext cx="87318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Wartość (element) definiująca podział.</a:t>
            </a:r>
            <a:b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Zazwyczaj: element środkowy, pierwszy, losowy, mediana z trzech elementów…</a:t>
            </a:r>
            <a:b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2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Jego wybór jest kluczowy dla skuteczności algorytmu.</a:t>
            </a:r>
          </a:p>
        </p:txBody>
      </p:sp>
    </p:spTree>
    <p:extLst>
      <p:ext uri="{BB962C8B-B14F-4D97-AF65-F5344CB8AC3E}">
        <p14:creationId xmlns:p14="http://schemas.microsoft.com/office/powerpoint/2010/main" val="189833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554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82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276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514350" indent="-514350">
              <a:buFont typeface="+mj-lt"/>
              <a:buAutoNum type="arabicPeriod" startAt="5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44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9488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10103974" y="64436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97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1800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78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81795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47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7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35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3891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21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99906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462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86924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42405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568354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4361848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55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1507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015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9136308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6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4764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657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046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1301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5302881" y="724253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997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7601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602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Dopóki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wykonuj: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86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30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8181984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03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41128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97653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</p:txBody>
      </p:sp>
    </p:spTree>
    <p:extLst>
      <p:ext uri="{BB962C8B-B14F-4D97-AF65-F5344CB8AC3E}">
        <p14:creationId xmlns:p14="http://schemas.microsoft.com/office/powerpoint/2010/main" val="2776361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942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Jeżeli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i &gt; j</a:t>
            </a: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, to </a:t>
            </a:r>
            <a:r>
              <a:rPr lang="pl-PL" b="1" dirty="0">
                <a:solidFill>
                  <a:schemeClr val="bg1"/>
                </a:solidFill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66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843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22899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10810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306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15597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733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6288303" y="706497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32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24293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solidFill>
                  <a:schemeClr val="bg1"/>
                </a:solidFill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0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415839" y="697620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7240951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018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7722"/>
              </p:ext>
            </p:extLst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6991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tablica[i] &lt;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tablica[j] &gt; </a:t>
            </a:r>
            <a:r>
              <a:rPr lang="pl-PL" b="1" dirty="0" err="1">
                <a:latin typeface="Consolas" panose="020B0609020204030204" pitchFamily="49" charset="0"/>
              </a:rPr>
              <a:t>pivot</a:t>
            </a:r>
            <a:r>
              <a:rPr lang="pl-PL" dirty="0">
                <a:latin typeface="Consolas" panose="020B0609020204030204" pitchFamily="49" charset="0"/>
              </a:rPr>
              <a:t>, wykonuj: </a:t>
            </a:r>
            <a:r>
              <a:rPr lang="pl-PL" b="1" dirty="0">
                <a:latin typeface="Consolas" panose="020B0609020204030204" pitchFamily="49" charset="0"/>
              </a:rPr>
              <a:t>j := j –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Jeżeli </a:t>
            </a:r>
            <a:r>
              <a:rPr lang="pl-PL" b="1" dirty="0">
                <a:latin typeface="Consolas" panose="020B0609020204030204" pitchFamily="49" charset="0"/>
              </a:rPr>
              <a:t>i &gt; j</a:t>
            </a:r>
            <a:r>
              <a:rPr lang="pl-PL" dirty="0">
                <a:latin typeface="Consolas" panose="020B0609020204030204" pitchFamily="49" charset="0"/>
              </a:rPr>
              <a:t>, to </a:t>
            </a:r>
            <a:r>
              <a:rPr lang="pl-PL" b="1" dirty="0">
                <a:latin typeface="Consolas" panose="020B0609020204030204" pitchFamily="49" charset="0"/>
              </a:rPr>
              <a:t>wyjdź z pętli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Zamień(tablica[i], tablica[j])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i := i + 1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j := j - 1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18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2218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3200" b="1" dirty="0" err="1">
                <a:latin typeface="Consolas" panose="020B0609020204030204" pitchFamily="49" charset="0"/>
              </a:rPr>
              <a:t>pivot</a:t>
            </a:r>
            <a:r>
              <a:rPr lang="pl-PL" sz="3200" b="1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3C6175-5507-4746-B681-E6731F2062B2}"/>
              </a:ext>
            </a:extLst>
          </p:cNvPr>
          <p:cNvSpPr txBox="1"/>
          <p:nvPr/>
        </p:nvSpPr>
        <p:spPr>
          <a:xfrm>
            <a:off x="1428000" y="4517033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l-PL" dirty="0">
                <a:latin typeface="Consolas" panose="020B0609020204030204" pitchFamily="49" charset="0"/>
              </a:rPr>
              <a:t>Dopóki </a:t>
            </a:r>
            <a:r>
              <a:rPr lang="pl-PL" b="1" dirty="0">
                <a:latin typeface="Consolas" panose="020B0609020204030204" pitchFamily="49" charset="0"/>
              </a:rPr>
              <a:t>i&lt;=j</a:t>
            </a:r>
            <a:r>
              <a:rPr lang="pl-PL" dirty="0">
                <a:latin typeface="Consolas" panose="020B0609020204030204" pitchFamily="49" charset="0"/>
              </a:rPr>
              <a:t>, wykonuj:</a:t>
            </a:r>
          </a:p>
          <a:p>
            <a:pPr marL="971550" lvl="1" indent="-51435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3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5531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 od wartości </a:t>
            </a:r>
            <a:r>
              <a:rPr lang="pl-PL" sz="2400" b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pl-PL" sz="24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</a:t>
            </a:r>
            <a:endParaRPr lang="pl-PL" sz="2400" b="1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7210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1BF6F43-4F76-4F84-B50B-27F2D67D18A0}"/>
              </a:ext>
            </a:extLst>
          </p:cNvPr>
          <p:cNvSpPr/>
          <p:nvPr/>
        </p:nvSpPr>
        <p:spPr>
          <a:xfrm>
            <a:off x="1376032" y="4316978"/>
            <a:ext cx="51165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Koniec przestawiania</a:t>
            </a:r>
          </a:p>
        </p:txBody>
      </p:sp>
    </p:spTree>
    <p:extLst>
      <p:ext uri="{BB962C8B-B14F-4D97-AF65-F5344CB8AC3E}">
        <p14:creationId xmlns:p14="http://schemas.microsoft.com/office/powerpoint/2010/main" val="19907871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lewy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j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8145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0795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42498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i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prawy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049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734945A-C46A-3D4C-8B1D-04C29F064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8000" y="1618369"/>
          <a:ext cx="9336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1040768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Indeksy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784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dirty="0"/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5EB0A69-EA54-4671-9BCC-D58163447611}"/>
              </a:ext>
            </a:extLst>
          </p:cNvPr>
          <p:cNvSpPr txBox="1"/>
          <p:nvPr/>
        </p:nvSpPr>
        <p:spPr>
          <a:xfrm>
            <a:off x="9050069" y="5239631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lewy = 1</a:t>
            </a:r>
          </a:p>
          <a:p>
            <a:r>
              <a:rPr lang="pl-PL" sz="2400" dirty="0">
                <a:latin typeface="Consolas" panose="020B0609020204030204" pitchFamily="49" charset="0"/>
              </a:rPr>
              <a:t>prawy = 8</a:t>
            </a:r>
          </a:p>
          <a:p>
            <a:r>
              <a:rPr lang="pl-PL" sz="2400" dirty="0" err="1">
                <a:latin typeface="Consolas" panose="020B0609020204030204" pitchFamily="49" charset="0"/>
              </a:rPr>
              <a:t>pivot</a:t>
            </a:r>
            <a:r>
              <a:rPr lang="pl-PL" sz="2400" dirty="0">
                <a:latin typeface="Consolas" panose="020B0609020204030204" pitchFamily="49" charset="0"/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FFFD793-5693-4353-854A-410C0D1EE0C8}"/>
              </a:ext>
            </a:extLst>
          </p:cNvPr>
          <p:cNvSpPr/>
          <p:nvPr/>
        </p:nvSpPr>
        <p:spPr>
          <a:xfrm>
            <a:off x="7247164" y="695039"/>
            <a:ext cx="343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C6E6F6-974D-4277-AD11-6E8C47C4542A}"/>
              </a:ext>
            </a:extLst>
          </p:cNvPr>
          <p:cNvSpPr/>
          <p:nvPr/>
        </p:nvSpPr>
        <p:spPr>
          <a:xfrm>
            <a:off x="6317673" y="695039"/>
            <a:ext cx="34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6F266E5-BB85-474B-8C4C-7D8CB879F7E3}"/>
              </a:ext>
            </a:extLst>
          </p:cNvPr>
          <p:cNvSpPr/>
          <p:nvPr/>
        </p:nvSpPr>
        <p:spPr>
          <a:xfrm>
            <a:off x="1428000" y="4701699"/>
            <a:ext cx="3743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1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4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dirty="0" err="1">
                <a:latin typeface="Consolas" panose="020B0609020204030204" pitchFamily="49" charset="0"/>
              </a:rPr>
              <a:t>QuickSort</a:t>
            </a:r>
            <a:r>
              <a:rPr lang="pl-PL" dirty="0">
                <a:latin typeface="Consolas" panose="020B0609020204030204" pitchFamily="49" charset="0"/>
              </a:rPr>
              <a:t>(tablica, </a:t>
            </a:r>
            <a:r>
              <a:rPr lang="pl-PL" b="1" dirty="0">
                <a:latin typeface="Consolas" panose="020B0609020204030204" pitchFamily="49" charset="0"/>
              </a:rPr>
              <a:t>5</a:t>
            </a:r>
            <a:r>
              <a:rPr lang="pl-PL" dirty="0">
                <a:latin typeface="Consolas" panose="020B0609020204030204" pitchFamily="49" charset="0"/>
              </a:rPr>
              <a:t>, </a:t>
            </a:r>
            <a:r>
              <a:rPr lang="pl-PL" b="1" dirty="0">
                <a:latin typeface="Consolas" panose="020B0609020204030204" pitchFamily="49" charset="0"/>
              </a:rPr>
              <a:t>8</a:t>
            </a:r>
            <a:r>
              <a:rPr lang="pl-PL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 startAt="6"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0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5753261-DF63-0240-BD74-ACAEA27A3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43098"/>
              </p:ext>
            </p:extLst>
          </p:nvPr>
        </p:nvGraphicFramePr>
        <p:xfrm>
          <a:off x="1776000" y="1126191"/>
          <a:ext cx="8640000" cy="108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2936257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912483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421791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139162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561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80460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430623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8830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47496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5A4B1816-5755-ED4C-A0E0-E878BECFF381}"/>
              </a:ext>
            </a:extLst>
          </p:cNvPr>
          <p:cNvSpPr/>
          <p:nvPr/>
        </p:nvSpPr>
        <p:spPr>
          <a:xfrm>
            <a:off x="451506" y="2788915"/>
            <a:ext cx="99644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Wybieramy </a:t>
            </a:r>
            <a:r>
              <a:rPr lang="pl-PL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r>
              <a:rPr lang="pl-PL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59F8D0-87E4-1A45-B26B-101140287460}"/>
              </a:ext>
            </a:extLst>
          </p:cNvPr>
          <p:cNvSpPr/>
          <p:nvPr/>
        </p:nvSpPr>
        <p:spPr>
          <a:xfrm>
            <a:off x="1684138" y="3712245"/>
            <a:ext cx="87318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l-P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Elementy tablicy możemy podzielić (umownie) 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Mniejsze od wartości </a:t>
            </a:r>
            <a:r>
              <a:rPr lang="pl-PL" sz="2400" b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</a:t>
            </a:r>
            <a:r>
              <a:rPr lang="pl-PL" sz="2400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vot</a:t>
            </a:r>
            <a:endParaRPr lang="pl-PL" sz="24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Większe </a:t>
            </a:r>
            <a:r>
              <a:rPr lang="pl-PL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 wartości </a:t>
            </a:r>
            <a:r>
              <a:rPr lang="pl-PL" sz="2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  <a:endParaRPr lang="pl-PL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943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3537</Words>
  <Application>Microsoft Macintosh PowerPoint</Application>
  <PresentationFormat>Panoramiczny</PresentationFormat>
  <Paragraphs>1505</Paragraphs>
  <Slides>84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84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Motyw pakietu Office</vt:lpstr>
      <vt:lpstr>Sortowanie Szybkie</vt:lpstr>
      <vt:lpstr>Algorytm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Sortowanie Szybkie</dc:title>
  <dc:creator>Damian Kurpiewski</dc:creator>
  <cp:lastModifiedBy>Damian Kurpiewski</cp:lastModifiedBy>
  <cp:revision>15</cp:revision>
  <dcterms:created xsi:type="dcterms:W3CDTF">2018-09-18T19:58:50Z</dcterms:created>
  <dcterms:modified xsi:type="dcterms:W3CDTF">2018-09-25T14:15:56Z</dcterms:modified>
</cp:coreProperties>
</file>