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66" r:id="rId7"/>
    <p:sldId id="268" r:id="rId8"/>
    <p:sldId id="265" r:id="rId9"/>
    <p:sldId id="264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06DA8-031B-46AE-B843-484AE5D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2740A6F-DA11-435C-B898-4DAF922F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127C2D-10EB-4C2B-9050-E881EE2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1BE54C-48E3-4FFC-8012-79218FE5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9C2E3-99EA-4BD7-9BFD-85C171B7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79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0A203-F969-428C-A918-33334A69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24B7EE-832B-406D-93F7-F0F580C8D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E8919D-C2A9-4E58-8DCD-E0821FC3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646B4C-FF38-4838-ADCE-81E6A24F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61B2E4-B7A0-4BE5-A540-0C45E0D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18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CCFA88A-8015-4B34-A738-C3E96ADA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1A78665-1F94-4F7B-B205-5A481C14E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D36C25-B813-4849-A544-1D949A3B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8DDED9-97C6-45C6-A967-C459C82E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84A4D4-0E1B-43DE-8E63-D01F41F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5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7DE3D8-E9C7-4F7C-87FC-6F53A3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4567C1-BA14-41C8-A2A2-0E1C01E5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FAE89C-9A86-4BD8-A615-F28629E9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C6BCA18-063B-44E1-B696-0EA00E5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DB8C17-93CF-4CC2-9DA2-615CE6F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2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942EFE-4EF9-4637-9BC7-0E89CD2C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86B184-120D-4FEF-B2A9-9B6BF4D46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A43BE0-CA28-4F54-BFDD-0C5E08B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16594D-B3E4-42E3-98C8-AD39E06F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C13F70-E20C-44C5-9E8B-2C4DFDE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54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3CE8FF-BAF0-4D75-80EA-9132B058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CE0DD-F43F-4178-A577-B670A6918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CAB016F-A739-4D6A-B898-0A9B8843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C8F018D-96DA-4BA5-9981-96420A2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9416CE-D2CC-4914-A261-B63C236C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286156-C8A2-4E6B-878B-DF2F7EB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3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E273E5-A330-4F9B-8638-EF641661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649784-1CFD-4104-909F-40D92F2B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03840C-EF17-468E-868C-C4919D33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5C5C115-9451-43B0-8113-096D7426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637B97E-016E-468A-8021-5904784CC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5AF9E8-1934-490F-9F1E-96E5D030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EECFBE0-2CE5-4649-9E12-9C2AC3F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B8AC92-9428-4635-B3AB-C1D2E0B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8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885CD-FBBD-4170-B980-E594A0D0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BBEDD7-FEAF-4C47-A89A-07353F0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63B41F-212E-4E98-A735-0D7B118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271B4F-14F6-4C48-98D1-F9875188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903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1D67FAA-490C-4C8E-9D94-821A7A38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A1583EB-847F-4165-882C-4AA2987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EAC1C5-DCAD-45D3-8CBC-7BE5F558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8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6E5A8C-5A03-4EA0-AAAA-383CF5E1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CA531A-62FC-4DD3-9CC3-7BB99993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183027-8C80-45CC-9EB6-BCA668795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297BA27-1321-4238-92CC-1E0B473D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40C9D6-4795-4715-81A5-7AE06E56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4C01220-9DF2-468E-AB74-B0480099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0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245941-70B8-49A2-B6EF-923F19D1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152FED-D21B-4BDF-A13B-B23964EB6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75124F-131F-480A-A1D2-046139E57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5A03D02-0D57-48AF-B83C-76DF688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F7F86E-A2DC-46D3-9C1A-CCB707A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4319EE7-85DE-4198-93D1-B9A648C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943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A3BD42A-61F5-4E6D-BF4F-B2F673C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C10C80-D908-442B-ACB7-F4FE949B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04F4C0-B950-4B30-9E9F-0AF389883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C24-B5A0-4EEB-AF04-DC997EDCD259}" type="datetimeFigureOut">
              <a:rPr lang="pl-PL" smtClean="0"/>
              <a:pPr/>
              <a:t>17.01.2018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563B2C-1EF0-4B0E-B330-15AB9DEE9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8004DA-8E4B-4ECE-9EB5-8DE1B1D9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F5ED5-8E3B-459A-BFDB-C9A911AA115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540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remix3d.com/details/G009SX7TCV1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ady.info/wp-content/uploads/2013/07/jak_swedzi_lewa_reka.jpg" TargetMode="External"/><Relationship Id="rId2" Type="http://schemas.openxmlformats.org/officeDocument/2006/relationships/hyperlink" Target="https://commons.wikimedia.org/wiki/File:Vending_machine_coffee.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force.gov.au/imgs/formations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vending_machine_coffee.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vending_machine_coffee.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ix3d.com/details/G009SX7TCV19" TargetMode="Externa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80CC72-6FBA-4F30-BFE0-BC78A62FA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4F9088A-5ABE-400A-95F6-57770C21F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44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</a:t>
            </a:r>
            <a:r>
              <a:rPr lang="pl-PL" dirty="0" err="1"/>
              <a:t>vs</a:t>
            </a:r>
            <a:r>
              <a:rPr lang="pl-PL" dirty="0"/>
              <a:t> Procedura</a:t>
            </a:r>
          </a:p>
        </p:txBody>
      </p:sp>
      <p:pic>
        <p:nvPicPr>
          <p:cNvPr id="1026" name="Picture 2" descr="H:\KOMPLET - Trudne tematy w najprostszy sposób\Wprowadzenie do funkcji\I. Wprowadzenie do funkcji\re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4700" y="3388043"/>
            <a:ext cx="1580324" cy="1053549"/>
          </a:xfrm>
          <a:prstGeom prst="rect">
            <a:avLst/>
          </a:prstGeom>
          <a:noFill/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749566" y="2215882"/>
            <a:ext cx="9444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7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1715152" y="2288219"/>
            <a:ext cx="711056" cy="3818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Wygięta strzałka 9"/>
          <p:cNvSpPr/>
          <p:nvPr/>
        </p:nvSpPr>
        <p:spPr>
          <a:xfrm rot="5400000">
            <a:off x="3736848" y="2383537"/>
            <a:ext cx="926592" cy="76809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11" name="Picture 2" descr="H:\KOMPLET - Trudne tematy w najprostszy sposób\Wprowadzenie do funkcji\I. Wprowadzenie do funkcji\rek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64" y="3388043"/>
            <a:ext cx="1580324" cy="1053549"/>
          </a:xfrm>
          <a:prstGeom prst="rect">
            <a:avLst/>
          </a:prstGeom>
          <a:noFill/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6290830" y="2221978"/>
            <a:ext cx="94449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13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7256416" y="2294315"/>
            <a:ext cx="711056" cy="38183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Wygięta strzałka 14"/>
          <p:cNvSpPr/>
          <p:nvPr/>
        </p:nvSpPr>
        <p:spPr>
          <a:xfrm rot="5400000">
            <a:off x="9278112" y="2389633"/>
            <a:ext cx="926592" cy="768097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Mnożenie 15"/>
          <p:cNvSpPr/>
          <p:nvPr/>
        </p:nvSpPr>
        <p:spPr>
          <a:xfrm>
            <a:off x="9241536" y="1926336"/>
            <a:ext cx="1402080" cy="24505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2119350" y="4856109"/>
            <a:ext cx="19676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/>
              <a:t>Funkcja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7357872" y="4852600"/>
            <a:ext cx="25731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/>
              <a:t>Procedura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Symbol zastępczy zawartości 3" descr="Dark Gray Cube">
                <a:extLst>
                  <a:ext uri="{FF2B5EF4-FFF2-40B4-BE49-F238E27FC236}">
                    <a16:creationId xmlns:a16="http://schemas.microsoft.com/office/drawing/2014/main" id="{795AA65E-058F-483D-8F73-9C4979C2B5C9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5608132"/>
                  </p:ext>
                </p:extLst>
              </p:nvPr>
            </p:nvGraphicFramePr>
            <p:xfrm>
              <a:off x="2543450" y="1821823"/>
              <a:ext cx="1119456" cy="131133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19456" cy="131133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3114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Symbol zastępczy zawartości 3" descr="Dark Gray Cube">
                <a:extLst>
                  <a:ext uri="{FF2B5EF4-FFF2-40B4-BE49-F238E27FC236}">
                    <a16:creationId xmlns:a16="http://schemas.microsoft.com/office/drawing/2014/main" id="{795AA65E-058F-483D-8F73-9C4979C2B5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3450" y="1821823"/>
                <a:ext cx="1119456" cy="1311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Symbol zastępczy zawartości 3" descr="Dark Gray Cube">
                <a:extLst>
                  <a:ext uri="{FF2B5EF4-FFF2-40B4-BE49-F238E27FC236}">
                    <a16:creationId xmlns:a16="http://schemas.microsoft.com/office/drawing/2014/main" id="{1091F4C7-8390-4DE8-B328-A4F8AD1AD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5804903"/>
                  </p:ext>
                </p:extLst>
              </p:nvPr>
            </p:nvGraphicFramePr>
            <p:xfrm>
              <a:off x="8084714" y="1841753"/>
              <a:ext cx="1119456" cy="131133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119456" cy="131133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4"/>
                  <am3d:raster rName="Office3DRenderer" rVer="16.0.8326">
                    <am3d:blip r:embed="rId5"/>
                  </am3d:raster>
                  <am3d:objViewport viewportSz="13114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Symbol zastępczy zawartości 3" descr="Dark Gray Cube">
                <a:extLst>
                  <a:ext uri="{FF2B5EF4-FFF2-40B4-BE49-F238E27FC236}">
                    <a16:creationId xmlns:a16="http://schemas.microsoft.com/office/drawing/2014/main" id="{1091F4C7-8390-4DE8-B328-A4F8AD1AD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4714" y="1841753"/>
                <a:ext cx="1119456" cy="131133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działania procedury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Procedura </a:t>
            </a:r>
            <a:r>
              <a:rPr lang="pl-PL" b="1" dirty="0"/>
              <a:t>Zmień Formację (</a:t>
            </a:r>
            <a:r>
              <a:rPr lang="pl-PL" b="1" i="1" dirty="0"/>
              <a:t>formacja samolotów</a:t>
            </a:r>
            <a:r>
              <a:rPr lang="pl-PL" b="1" dirty="0"/>
              <a:t>)</a:t>
            </a:r>
          </a:p>
          <a:p>
            <a:r>
              <a:rPr lang="pl-PL" dirty="0"/>
              <a:t>Rezultatem działania procedury jest zmiana formacji tych samych samolotów</a:t>
            </a:r>
          </a:p>
          <a:p>
            <a:r>
              <a:rPr lang="pl-PL" dirty="0"/>
              <a:t>Np.: </a:t>
            </a:r>
            <a:r>
              <a:rPr lang="pl-PL" b="1" dirty="0"/>
              <a:t>Zmień Formację (</a:t>
            </a:r>
            <a:r>
              <a:rPr lang="pl-PL" b="1" i="1" dirty="0" err="1"/>
              <a:t>Eagle</a:t>
            </a:r>
            <a:r>
              <a:rPr lang="pl-PL" b="1" dirty="0"/>
              <a:t>):</a:t>
            </a:r>
          </a:p>
        </p:txBody>
      </p:sp>
      <p:pic>
        <p:nvPicPr>
          <p:cNvPr id="2050" name="Picture 2" descr="H:\KOMPLET - Trudne tematy w najprostszy sposób\Wprowadzenie do funkcji\I. Wprowadzenie do funkcji\formation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297" y="3977640"/>
            <a:ext cx="1573213" cy="1262063"/>
          </a:xfrm>
          <a:prstGeom prst="rect">
            <a:avLst/>
          </a:prstGeom>
          <a:noFill/>
        </p:spPr>
      </p:pic>
      <p:pic>
        <p:nvPicPr>
          <p:cNvPr id="2051" name="Picture 3" descr="H:\KOMPLET - Trudne tematy w najprostszy sposób\Wprowadzenie do funkcji\I. Wprowadzenie do funkcji\formations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553" y="4133660"/>
            <a:ext cx="1517650" cy="1023937"/>
          </a:xfrm>
          <a:prstGeom prst="rect">
            <a:avLst/>
          </a:prstGeom>
          <a:noFill/>
        </p:spPr>
      </p:pic>
      <p:sp>
        <p:nvSpPr>
          <p:cNvPr id="6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4778298" y="4373050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B16865-58EC-499E-85E2-A584843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2542D1-A026-4E2C-8F2F-89B74815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https://commons.wikimedia.org/wiki/File:Vending_machine_coffee..jpg</a:t>
            </a:r>
            <a:endParaRPr lang="pl-PL" dirty="0"/>
          </a:p>
          <a:p>
            <a:r>
              <a:rPr lang="pl-PL" dirty="0">
                <a:hlinkClick r:id="rId3"/>
              </a:rPr>
              <a:t>http://www.porady.info/wp-content/uploads/2013/07/jak_swedzi_lewa_reka.jpg</a:t>
            </a:r>
            <a:endParaRPr lang="pl-PL" dirty="0"/>
          </a:p>
          <a:p>
            <a:r>
              <a:rPr lang="pl-PL" dirty="0">
                <a:hlinkClick r:id="rId4"/>
              </a:rPr>
              <a:t>https://www.airforce.gov.au/imgs/formations.jpg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21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CE7EA-FC86-4AE8-9220-E13D2B71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Funkcja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id="{C60A8F24-E8D9-4335-9BC2-710D119A7A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5552109"/>
                  </p:ext>
                </p:extLst>
              </p:nvPr>
            </p:nvGraphicFramePr>
            <p:xfrm>
              <a:off x="4967308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xmlns="" id="{C60A8F24-E8D9-4335-9BC2-710D119A7A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67308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Prostokąt 4">
            <a:extLst>
              <a:ext uri="{FF2B5EF4-FFF2-40B4-BE49-F238E27FC236}">
                <a16:creationId xmlns:a16="http://schemas.microsoft.com/office/drawing/2014/main" id="{B86C4FE9-991B-4B77-8DFB-978E76B4BFDA}"/>
              </a:ext>
            </a:extLst>
          </p:cNvPr>
          <p:cNvSpPr/>
          <p:nvPr/>
        </p:nvSpPr>
        <p:spPr>
          <a:xfrm>
            <a:off x="838200" y="3142474"/>
            <a:ext cx="2352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Wejście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61757C-4C6D-4D73-91FE-0FD0BA9E17B8}"/>
              </a:ext>
            </a:extLst>
          </p:cNvPr>
          <p:cNvSpPr/>
          <p:nvPr/>
        </p:nvSpPr>
        <p:spPr>
          <a:xfrm>
            <a:off x="9001617" y="3142474"/>
            <a:ext cx="2352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Wyjście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45B229BE-6FD7-44C3-AEAF-23CE85370BB6}"/>
              </a:ext>
            </a:extLst>
          </p:cNvPr>
          <p:cNvSpPr/>
          <p:nvPr/>
        </p:nvSpPr>
        <p:spPr>
          <a:xfrm>
            <a:off x="3190383" y="3373306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9D761A5E-C4E0-4152-AD62-6EF42A5B6A82}"/>
              </a:ext>
            </a:extLst>
          </p:cNvPr>
          <p:cNvSpPr/>
          <p:nvPr/>
        </p:nvSpPr>
        <p:spPr>
          <a:xfrm>
            <a:off x="7224692" y="3373305"/>
            <a:ext cx="1776925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47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CE7EA-FC86-4AE8-9220-E13D2B71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Funkcja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id="{D8D561D0-5298-466E-92A5-03AB4EE327D1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9592264"/>
                  </p:ext>
                </p:extLst>
              </p:nvPr>
            </p:nvGraphicFramePr>
            <p:xfrm>
              <a:off x="4967308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xmlns="" id="{D8D561D0-5298-466E-92A5-03AB4EE327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67308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Prostokąt 9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1188585" y="3142474"/>
            <a:ext cx="1651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AB7FA648-7A28-4083-9429-E7FCE4713000}"/>
              </a:ext>
            </a:extLst>
          </p:cNvPr>
          <p:cNvSpPr/>
          <p:nvPr/>
        </p:nvSpPr>
        <p:spPr>
          <a:xfrm>
            <a:off x="9211066" y="3142474"/>
            <a:ext cx="1933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Wynik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3190383" y="3373306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Strzałka: w prawo 12">
            <a:extLst>
              <a:ext uri="{FF2B5EF4-FFF2-40B4-BE49-F238E27FC236}">
                <a16:creationId xmlns:a16="http://schemas.microsoft.com/office/drawing/2014/main" id="{583A6129-523A-4C85-8DFA-6E6F341C393E}"/>
              </a:ext>
            </a:extLst>
          </p:cNvPr>
          <p:cNvSpPr/>
          <p:nvPr/>
        </p:nvSpPr>
        <p:spPr>
          <a:xfrm>
            <a:off x="7224692" y="3373305"/>
            <a:ext cx="1776925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1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DACD1-7D53-4690-B3B8-B0FB8B46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Czym jest funkcja?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id="{8B030970-781B-49BF-8457-31D987DAD2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749998"/>
                  </p:ext>
                </p:extLst>
              </p:nvPr>
            </p:nvGraphicFramePr>
            <p:xfrm>
              <a:off x="4967308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Symbol zastępczy zawartości 3" descr="Dark Gray Cube">
                <a:extLst>
                  <a:ext uri="{FF2B5EF4-FFF2-40B4-BE49-F238E27FC236}">
                    <a16:creationId xmlns:a16="http://schemas.microsoft.com/office/drawing/2014/main" xmlns="" id="{8B030970-781B-49BF-8457-31D987DAD2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967308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Prostokąt 4">
            <a:extLst>
              <a:ext uri="{FF2B5EF4-FFF2-40B4-BE49-F238E27FC236}">
                <a16:creationId xmlns:a16="http://schemas.microsoft.com/office/drawing/2014/main" id="{BD85B58A-ED0D-4F39-A0BF-E6D8A9835879}"/>
              </a:ext>
            </a:extLst>
          </p:cNvPr>
          <p:cNvSpPr/>
          <p:nvPr/>
        </p:nvSpPr>
        <p:spPr>
          <a:xfrm>
            <a:off x="7224692" y="2104278"/>
            <a:ext cx="117051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1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425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Zapis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Nazwa Funkcji </a:t>
            </a:r>
            <a:r>
              <a:rPr lang="pl-PL" dirty="0"/>
              <a:t>(</a:t>
            </a:r>
            <a:r>
              <a:rPr lang="pl-PL" i="1" dirty="0"/>
              <a:t>parametr1</a:t>
            </a:r>
            <a:r>
              <a:rPr lang="pl-PL" dirty="0"/>
              <a:t>, </a:t>
            </a:r>
            <a:r>
              <a:rPr lang="pl-PL" i="1" dirty="0"/>
              <a:t>paramter2</a:t>
            </a:r>
            <a:r>
              <a:rPr lang="pl-PL" dirty="0"/>
              <a:t>, …):</a:t>
            </a:r>
          </a:p>
          <a:p>
            <a:pPr marL="0" indent="0">
              <a:buNone/>
            </a:pPr>
            <a:r>
              <a:rPr lang="pl-PL" dirty="0"/>
              <a:t>	Operacja1</a:t>
            </a:r>
          </a:p>
          <a:p>
            <a:pPr marL="0" indent="0">
              <a:buNone/>
            </a:pPr>
            <a:r>
              <a:rPr lang="pl-PL" dirty="0"/>
              <a:t>	Operacja2</a:t>
            </a:r>
          </a:p>
          <a:p>
            <a:pPr marL="0" indent="0">
              <a:buNone/>
            </a:pPr>
            <a:r>
              <a:rPr lang="pl-PL" dirty="0"/>
              <a:t>	…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b="1" dirty="0"/>
              <a:t>Zwróć</a:t>
            </a:r>
            <a:r>
              <a:rPr lang="pl-PL" dirty="0"/>
              <a:t> </a:t>
            </a:r>
            <a:r>
              <a:rPr lang="pl-PL" b="1" dirty="0">
                <a:solidFill>
                  <a:schemeClr val="accent6"/>
                </a:solidFill>
              </a:rPr>
              <a:t>Wynik</a:t>
            </a:r>
          </a:p>
        </p:txBody>
      </p:sp>
    </p:spTree>
    <p:extLst>
      <p:ext uri="{BB962C8B-B14F-4D97-AF65-F5344CB8AC3E}">
        <p14:creationId xmlns:p14="http://schemas.microsoft.com/office/powerpoint/2010/main" val="312207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ściana, wewnątrz, podłoże, lodówka&#10;&#10;Opis wygenerowany przy bardzo wysokim poziomie pewności">
            <a:extLst>
              <a:ext uri="{FF2B5EF4-FFF2-40B4-BE49-F238E27FC236}">
                <a16:creationId xmlns:a16="http://schemas.microsoft.com/office/drawing/2014/main" id="{6313D0FA-08A0-41CC-9B37-77618CF12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714" r="2" b="6370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54B705E5-1495-4909-9D03-9F9B1D27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31125"/>
            <a:ext cx="4983480" cy="2397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Maszyna do kawy</a:t>
            </a:r>
          </a:p>
        </p:txBody>
      </p:sp>
    </p:spTree>
    <p:extLst>
      <p:ext uri="{BB962C8B-B14F-4D97-AF65-F5344CB8AC3E}">
        <p14:creationId xmlns:p14="http://schemas.microsoft.com/office/powerpoint/2010/main" val="29697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755693-0723-4E03-9674-9D576B73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ściana, wewnątrz, podłoże, lodówka&#10;&#10;Opis wygenerowany przy bardzo wysokim poziomie pewności">
            <a:extLst>
              <a:ext uri="{FF2B5EF4-FFF2-40B4-BE49-F238E27FC236}">
                <a16:creationId xmlns:a16="http://schemas.microsoft.com/office/drawing/2014/main" id="{DEA84F99-8EE6-4681-8024-AB8572315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0627" y="1825624"/>
            <a:ext cx="3263503" cy="4351338"/>
          </a:xfr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35C05663-1D0A-45E1-8378-825B3D412360}"/>
              </a:ext>
            </a:extLst>
          </p:cNvPr>
          <p:cNvSpPr/>
          <p:nvPr/>
        </p:nvSpPr>
        <p:spPr>
          <a:xfrm>
            <a:off x="574039" y="3643269"/>
            <a:ext cx="33252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Kwota, wybór</a:t>
            </a:r>
          </a:p>
        </p:txBody>
      </p:sp>
      <p:sp>
        <p:nvSpPr>
          <p:cNvPr id="10" name="Strzałka: w prawo 9">
            <a:extLst>
              <a:ext uri="{FF2B5EF4-FFF2-40B4-BE49-F238E27FC236}">
                <a16:creationId xmlns:a16="http://schemas.microsoft.com/office/drawing/2014/main" id="{B4FAD11B-26A8-4187-B49A-08E55C310E25}"/>
              </a:ext>
            </a:extLst>
          </p:cNvPr>
          <p:cNvSpPr/>
          <p:nvPr/>
        </p:nvSpPr>
        <p:spPr>
          <a:xfrm>
            <a:off x="3980116" y="3874102"/>
            <a:ext cx="769703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87B9B6-E2C2-481A-AF7B-D67D77E0CEB5}"/>
              </a:ext>
            </a:extLst>
          </p:cNvPr>
          <p:cNvSpPr/>
          <p:nvPr/>
        </p:nvSpPr>
        <p:spPr>
          <a:xfrm>
            <a:off x="9675071" y="3643269"/>
            <a:ext cx="1678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Kawa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B35D2348-6995-4BA7-9E66-BA409E539CBA}"/>
              </a:ext>
            </a:extLst>
          </p:cNvPr>
          <p:cNvSpPr/>
          <p:nvPr/>
        </p:nvSpPr>
        <p:spPr>
          <a:xfrm>
            <a:off x="8358127" y="3874102"/>
            <a:ext cx="1052946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18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73ACDB-AFB9-45E6-BFDE-95A7AAE9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funkcji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D43E5B-CF53-4E0D-90CD-011C7155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Maszyna do kawy </a:t>
            </a:r>
            <a:r>
              <a:rPr lang="pl-PL" dirty="0"/>
              <a:t>(</a:t>
            </a:r>
            <a:r>
              <a:rPr lang="pl-PL" i="1" dirty="0"/>
              <a:t>kwota</a:t>
            </a:r>
            <a:r>
              <a:rPr lang="pl-PL" dirty="0"/>
              <a:t>, </a:t>
            </a:r>
            <a:r>
              <a:rPr lang="pl-PL" i="1" dirty="0"/>
              <a:t>wybór</a:t>
            </a:r>
            <a:r>
              <a:rPr lang="pl-PL" dirty="0"/>
              <a:t>):</a:t>
            </a:r>
          </a:p>
          <a:p>
            <a:pPr marL="0" indent="0">
              <a:buNone/>
            </a:pPr>
            <a:r>
              <a:rPr lang="pl-PL" dirty="0"/>
              <a:t>	Jeżeli </a:t>
            </a:r>
            <a:r>
              <a:rPr lang="pl-PL" i="1" dirty="0"/>
              <a:t>wybór</a:t>
            </a:r>
            <a:r>
              <a:rPr lang="pl-PL" dirty="0"/>
              <a:t> = „latte” i </a:t>
            </a:r>
            <a:r>
              <a:rPr lang="pl-PL" i="1" dirty="0"/>
              <a:t>kwota</a:t>
            </a:r>
            <a:r>
              <a:rPr lang="pl-PL" dirty="0"/>
              <a:t> = 3.0 to:</a:t>
            </a:r>
          </a:p>
          <a:p>
            <a:pPr marL="0" indent="0">
              <a:buNone/>
            </a:pPr>
            <a:r>
              <a:rPr lang="pl-PL" b="1" dirty="0"/>
              <a:t>		Zwróć </a:t>
            </a:r>
            <a:r>
              <a:rPr lang="pl-PL" b="1" dirty="0">
                <a:solidFill>
                  <a:schemeClr val="accent6"/>
                </a:solidFill>
              </a:rPr>
              <a:t>Latte</a:t>
            </a:r>
          </a:p>
        </p:txBody>
      </p:sp>
    </p:spTree>
    <p:extLst>
      <p:ext uri="{BB962C8B-B14F-4D97-AF65-F5344CB8AC3E}">
        <p14:creationId xmlns:p14="http://schemas.microsoft.com/office/powerpoint/2010/main" val="419966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CCE7EA-FC86-4AE8-9220-E13D2B71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Procedura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id="{D8D561D0-5298-466E-92A5-03AB4EE327D1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7562071"/>
                  </p:ext>
                </p:extLst>
              </p:nvPr>
            </p:nvGraphicFramePr>
            <p:xfrm>
              <a:off x="7091671" y="2106843"/>
              <a:ext cx="2257384" cy="2644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57384" cy="2644313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457929" ay="2235546" az="1663670"/>
                    <am3d:postTrans dx="0" dy="0" dz="0"/>
                  </am3d:trans>
                  <am3d:attrSrcUrl r:id="rId3"/>
                  <am3d:raster rName="Office3DRenderer" rVer="16.0.8326">
                    <am3d:blip r:embed="rId4"/>
                  </am3d:raster>
                  <am3d:objViewport viewportSz="264461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Symbol zastępczy zawartości 3" descr="Dark Gray Cube">
                <a:extLst>
                  <a:ext uri="{FF2B5EF4-FFF2-40B4-BE49-F238E27FC236}">
                    <a16:creationId xmlns:a16="http://schemas.microsoft.com/office/drawing/2014/main" xmlns="" id="{D8D561D0-5298-466E-92A5-03AB4EE327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091671" y="2106843"/>
                <a:ext cx="2257384" cy="264431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Prostokąt 9">
            <a:extLst>
              <a:ext uri="{FF2B5EF4-FFF2-40B4-BE49-F238E27FC236}">
                <a16:creationId xmlns:a16="http://schemas.microsoft.com/office/drawing/2014/main" id="{B5F190C9-B182-4E07-B815-01363C4B18B1}"/>
              </a:ext>
            </a:extLst>
          </p:cNvPr>
          <p:cNvSpPr/>
          <p:nvPr/>
        </p:nvSpPr>
        <p:spPr>
          <a:xfrm>
            <a:off x="3312948" y="3142474"/>
            <a:ext cx="1651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Dane</a:t>
            </a:r>
          </a:p>
        </p:txBody>
      </p:sp>
      <p:sp>
        <p:nvSpPr>
          <p:cNvPr id="12" name="Strzałka: w prawo 11">
            <a:extLst>
              <a:ext uri="{FF2B5EF4-FFF2-40B4-BE49-F238E27FC236}">
                <a16:creationId xmlns:a16="http://schemas.microsoft.com/office/drawing/2014/main" id="{CD7B406B-3248-45BF-BB28-B9D778B85822}"/>
              </a:ext>
            </a:extLst>
          </p:cNvPr>
          <p:cNvSpPr/>
          <p:nvPr/>
        </p:nvSpPr>
        <p:spPr>
          <a:xfrm>
            <a:off x="5314746" y="3373306"/>
            <a:ext cx="1776925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8535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132</Words>
  <Application>Microsoft Office PowerPoint</Application>
  <PresentationFormat>Panoramiczny</PresentationFormat>
  <Paragraphs>38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Funkcje</vt:lpstr>
      <vt:lpstr>Funkcja</vt:lpstr>
      <vt:lpstr>Funkcja</vt:lpstr>
      <vt:lpstr>Czym jest funkcja?</vt:lpstr>
      <vt:lpstr>Zapis funkcji</vt:lpstr>
      <vt:lpstr>Maszyna do kawy</vt:lpstr>
      <vt:lpstr>Prezentacja programu PowerPoint</vt:lpstr>
      <vt:lpstr>Przykład funkcji</vt:lpstr>
      <vt:lpstr>Procedura</vt:lpstr>
      <vt:lpstr>Funkcja vs Procedura</vt:lpstr>
      <vt:lpstr>Przykład działania procedury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8</cp:revision>
  <dcterms:created xsi:type="dcterms:W3CDTF">2017-12-20T09:06:53Z</dcterms:created>
  <dcterms:modified xsi:type="dcterms:W3CDTF">2018-01-17T09:24:06Z</dcterms:modified>
</cp:coreProperties>
</file>