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6" r:id="rId5"/>
    <p:sldId id="271" r:id="rId6"/>
    <p:sldId id="258" r:id="rId7"/>
    <p:sldId id="261" r:id="rId8"/>
    <p:sldId id="267" r:id="rId9"/>
    <p:sldId id="269" r:id="rId10"/>
    <p:sldId id="270" r:id="rId11"/>
    <p:sldId id="259" r:id="rId12"/>
    <p:sldId id="260" r:id="rId13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54"/>
    <p:restoredTop sz="92410"/>
  </p:normalViewPr>
  <p:slideViewPr>
    <p:cSldViewPr snapToGrid="0">
      <p:cViewPr varScale="1">
        <p:scale>
          <a:sx n="114" d="100"/>
          <a:sy n="114" d="100"/>
        </p:scale>
        <p:origin x="936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9AB1220-AB4A-4A19-9285-9D61D6EC6D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52A416FA-20A7-4347-A6C4-E3722F8096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FDA121A-BBA7-427C-92ED-4765C37CB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43B78-06A0-4E92-ADB6-4BAA084F345E}" type="datetimeFigureOut">
              <a:rPr lang="pl-PL" smtClean="0"/>
              <a:pPr/>
              <a:t>30.05.2018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0D42984-4822-4213-996B-2D7B6729A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B2B1571-8669-48E3-8371-7534A117C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A5A91-2B70-48BE-983F-B5D7C722E3F7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09334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4288D85-351C-46F8-A702-F95C34116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2CE305EC-A36B-4698-947B-F17A51CE13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A128D10-1B3A-407D-80D7-43C87DDEE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43B78-06A0-4E92-ADB6-4BAA084F345E}" type="datetimeFigureOut">
              <a:rPr lang="pl-PL" smtClean="0"/>
              <a:pPr/>
              <a:t>30.05.2018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70091CA-AE6F-4780-83F4-B0D0C81A8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CD6F8E6-1CEB-4679-B57D-A1DC52BD3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A5A91-2B70-48BE-983F-B5D7C722E3F7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17847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7AB3888B-3D81-406B-8FF4-B5960797DC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3C3374CB-6C1F-4824-B0D0-C09957B9A1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A62C594-E402-4169-922A-6FB8C9285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43B78-06A0-4E92-ADB6-4BAA084F345E}" type="datetimeFigureOut">
              <a:rPr lang="pl-PL" smtClean="0"/>
              <a:pPr/>
              <a:t>30.05.2018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89B0154-92BF-4D7B-B657-6F74DCFA2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3AF96B0-5E7D-4C14-B96F-2AE488E5A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A5A91-2B70-48BE-983F-B5D7C722E3F7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34964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E62D647-826D-4076-9955-5BE8D046C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DE4BF6B-FBD5-4EEA-9BDC-E29791A88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A5AF592-5725-42E6-A384-95CEA55C7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43B78-06A0-4E92-ADB6-4BAA084F345E}" type="datetimeFigureOut">
              <a:rPr lang="pl-PL" smtClean="0"/>
              <a:pPr/>
              <a:t>30.05.2018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88F6AE7-E9E0-4C50-911E-652FC18E2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A200204-26C3-4CB5-9A7D-9DC4CCD9E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A5A91-2B70-48BE-983F-B5D7C722E3F7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40367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0776BA3-7C6E-4770-B695-88E52E04B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67C1FE6-E24F-46A8-8C1F-3349E73634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A1B49B9-82C5-40CE-931D-8AA95163B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43B78-06A0-4E92-ADB6-4BAA084F345E}" type="datetimeFigureOut">
              <a:rPr lang="pl-PL" smtClean="0"/>
              <a:pPr/>
              <a:t>30.05.2018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58AB3A3-E13E-4B73-8D5B-393135E08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A7947D0-4891-4983-939A-F4788111F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A5A91-2B70-48BE-983F-B5D7C722E3F7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49104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1DE1C16-5698-43FB-8CB1-CD5DE102A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3CECF0A-DCE5-45F8-BC61-95987AC65B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96B7C402-DA85-4A48-B5E6-6705D7CB13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EAA55996-340F-4A9C-9896-17C426998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43B78-06A0-4E92-ADB6-4BAA084F345E}" type="datetimeFigureOut">
              <a:rPr lang="pl-PL" smtClean="0"/>
              <a:pPr/>
              <a:t>30.05.2018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9E6B7A6E-02B8-43AB-9679-206634E01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BF543D8C-F6AA-4B70-8570-27D09F6B1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A5A91-2B70-48BE-983F-B5D7C722E3F7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92677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8C73FFC-4BCC-433F-BE7A-5CC9B0F8E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895D50EC-0594-4B59-B3AD-1C4436988B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32D5EB27-776C-4E6A-94C4-BEA387464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CC6DA92A-3E4D-43E2-89E8-D71A90A2F7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556E8702-130E-4400-98A1-97DB5E3732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3AD75BF3-478B-4B24-B4D6-B29AFB60E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43B78-06A0-4E92-ADB6-4BAA084F345E}" type="datetimeFigureOut">
              <a:rPr lang="pl-PL" smtClean="0"/>
              <a:pPr/>
              <a:t>30.05.2018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A4ECF873-A358-4BFF-95B1-30659B09B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4A1AAD60-C51B-4955-8658-205E1A8EA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A5A91-2B70-48BE-983F-B5D7C722E3F7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33951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9F4369A-B0E7-4EBB-8AC8-0472B7898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48B13BF7-031F-48CB-9D84-164741579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43B78-06A0-4E92-ADB6-4BAA084F345E}" type="datetimeFigureOut">
              <a:rPr lang="pl-PL" smtClean="0"/>
              <a:pPr/>
              <a:t>30.05.2018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08136B22-4E55-45E8-8A61-A67D5DF7B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46479EFE-E6A3-492D-9B4D-8C73818D2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A5A91-2B70-48BE-983F-B5D7C722E3F7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74715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2A137EDB-1CFE-4960-994A-D8C05D67C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43B78-06A0-4E92-ADB6-4BAA084F345E}" type="datetimeFigureOut">
              <a:rPr lang="pl-PL" smtClean="0"/>
              <a:pPr/>
              <a:t>30.05.2018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88D4F0BA-63F4-47C7-A30A-7A01180CD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E97EF7F1-56C8-41D6-806A-E6B5B2C7A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A5A91-2B70-48BE-983F-B5D7C722E3F7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73936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5F53C2D-0AD0-4961-8F38-1C34484F0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D4FA6E3-3B16-47AB-A681-BF0ABEC8B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BCF20CAC-803C-4769-BE97-CAEDAAF553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386CDBEA-0D86-4074-803A-9010FC70B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43B78-06A0-4E92-ADB6-4BAA084F345E}" type="datetimeFigureOut">
              <a:rPr lang="pl-PL" smtClean="0"/>
              <a:pPr/>
              <a:t>30.05.2018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59E8E8C6-E674-471F-B839-AE888BFA1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BB09DD39-50CE-4C3C-BC8B-E2864603F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A5A91-2B70-48BE-983F-B5D7C722E3F7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58832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5F33C35-9F15-48A8-8386-66C602535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152D28FA-7B07-4BF4-90F5-C5D896C1F4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1B2114B2-DD00-4202-8F8B-05B3B08E32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CC0D4853-A32F-41CB-B467-7EEED1C30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43B78-06A0-4E92-ADB6-4BAA084F345E}" type="datetimeFigureOut">
              <a:rPr lang="pl-PL" smtClean="0"/>
              <a:pPr/>
              <a:t>30.05.2018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8A8F996E-0907-40F4-8A18-00151752C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78214C91-1536-45EF-A9B4-D68DB7F30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A5A91-2B70-48BE-983F-B5D7C722E3F7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06361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70706062-5A69-42DC-8DF4-00985B2DF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143E2771-D0D7-42D1-8FA4-9FA1C471D5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6CC8F70-BEEC-46ED-B348-A3B52EA520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43B78-06A0-4E92-ADB6-4BAA084F345E}" type="datetimeFigureOut">
              <a:rPr lang="pl-PL" smtClean="0"/>
              <a:pPr/>
              <a:t>30.05.2018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BC7ABC6-11A5-4370-8D32-EC25B8D522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A32DA30-09D1-46CF-8EF7-7FF8423F87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A5A91-2B70-48BE-983F-B5D7C722E3F7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56658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7CCDFB2-C0DD-46FF-8CF5-0D5EA98119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Funkcje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53DE027F-4BFA-4BFA-BF30-80F2188E95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Zadania</a:t>
            </a:r>
          </a:p>
        </p:txBody>
      </p:sp>
    </p:spTree>
    <p:extLst>
      <p:ext uri="{BB962C8B-B14F-4D97-AF65-F5344CB8AC3E}">
        <p14:creationId xmlns:p14="http://schemas.microsoft.com/office/powerpoint/2010/main" val="34962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5A726BB-AC70-BF44-A2F6-AF6C38917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5E878CC-3F4A-F64C-963E-9286DAE55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l-PL" dirty="0"/>
              <a:t>Tekst: werd0debilopiku</a:t>
            </a:r>
          </a:p>
          <a:p>
            <a:r>
              <a:rPr lang="pl-PL" dirty="0"/>
              <a:t>Wyraz: debil</a:t>
            </a:r>
          </a:p>
          <a:p>
            <a:r>
              <a:rPr lang="pl-PL" dirty="0"/>
              <a:t>Wynik: Obraza I-go stopnia</a:t>
            </a:r>
          </a:p>
          <a:p>
            <a:pPr marL="0" indent="0">
              <a:buNone/>
            </a:pPr>
            <a:endParaRPr lang="pl-PL" dirty="0"/>
          </a:p>
          <a:p>
            <a:r>
              <a:rPr lang="pl-PL" dirty="0"/>
              <a:t>Tekst: frgoplapud0qwe</a:t>
            </a:r>
          </a:p>
          <a:p>
            <a:r>
              <a:rPr lang="pl-PL" dirty="0"/>
              <a:t>Wyraz: dupa</a:t>
            </a:r>
          </a:p>
          <a:p>
            <a:r>
              <a:rPr lang="pl-PL" dirty="0"/>
              <a:t>Wynik: Obraza II-go stopnia</a:t>
            </a:r>
          </a:p>
          <a:p>
            <a:endParaRPr lang="pl-PL" dirty="0"/>
          </a:p>
          <a:p>
            <a:r>
              <a:rPr lang="pl-PL" dirty="0"/>
              <a:t>Tekst: </a:t>
            </a:r>
            <a:r>
              <a:rPr lang="pl-PL" dirty="0" err="1"/>
              <a:t>sdifjgrgorernfsefrhgregrr</a:t>
            </a:r>
            <a:endParaRPr lang="pl-PL" dirty="0"/>
          </a:p>
          <a:p>
            <a:r>
              <a:rPr lang="pl-PL" dirty="0"/>
              <a:t>Wyraz : idiota</a:t>
            </a:r>
          </a:p>
          <a:p>
            <a:r>
              <a:rPr lang="pl-PL" dirty="0"/>
              <a:t>Wynik: Obraza 0-go stopnia (brak obrazy)</a:t>
            </a:r>
          </a:p>
          <a:p>
            <a:endParaRPr lang="pl-PL" dirty="0"/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37682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8B74B54-056B-4C4A-B8A9-B4125A34D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Zadanie 3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B1621D0-81C5-47CA-AE43-1D532200A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Dana jest funkcja </a:t>
            </a:r>
            <a:r>
              <a:rPr lang="pl-PL" b="1" dirty="0" err="1">
                <a:latin typeface="Consolas" panose="020B0609020204030204" pitchFamily="49" charset="0"/>
              </a:rPr>
              <a:t>czy_trójkąt</a:t>
            </a:r>
            <a:r>
              <a:rPr lang="pl-PL" dirty="0"/>
              <a:t>, która dla danych trzech długości odcinków sprawdza, czy można z nich zbudować trójkąt</a:t>
            </a:r>
          </a:p>
          <a:p>
            <a:r>
              <a:rPr lang="pl-PL" dirty="0"/>
              <a:t>Dla podanych pięciu długości odcinków podaj wszystkie trójkąty, jakie można z nich zbudować</a:t>
            </a:r>
          </a:p>
          <a:p>
            <a:r>
              <a:rPr lang="pl-PL" dirty="0"/>
              <a:t>Zapisz wszystkie wywołania funkcji </a:t>
            </a:r>
            <a:r>
              <a:rPr lang="pl-PL" b="1" dirty="0" err="1">
                <a:latin typeface="Consolas" panose="020B0609020204030204" pitchFamily="49" charset="0"/>
              </a:rPr>
              <a:t>czy_trójkąt</a:t>
            </a:r>
            <a:r>
              <a:rPr lang="pl-PL" dirty="0"/>
              <a:t> potrzebne do wykonania zadania, razem z ich wynikiem, w formie:</a:t>
            </a:r>
          </a:p>
          <a:p>
            <a:pPr marL="0" indent="0" algn="ctr">
              <a:buNone/>
            </a:pPr>
            <a:r>
              <a:rPr lang="pl-PL" b="1" dirty="0" err="1">
                <a:latin typeface="Consolas" panose="020B0609020204030204" pitchFamily="49" charset="0"/>
              </a:rPr>
              <a:t>czy_trójkąt</a:t>
            </a:r>
            <a:r>
              <a:rPr lang="pl-PL" b="1" dirty="0">
                <a:latin typeface="Consolas" panose="020B0609020204030204" pitchFamily="49" charset="0"/>
              </a:rPr>
              <a:t>(1,2,3) = NIE</a:t>
            </a:r>
          </a:p>
        </p:txBody>
      </p:sp>
    </p:spTree>
    <p:extLst>
      <p:ext uri="{BB962C8B-B14F-4D97-AF65-F5344CB8AC3E}">
        <p14:creationId xmlns:p14="http://schemas.microsoft.com/office/powerpoint/2010/main" val="2304612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C8E95E8-5808-47A1-BDAD-0173839BF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Specyfikacja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BEB5915-94C8-42BD-9888-C8596BAC0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Dane:</a:t>
            </a:r>
          </a:p>
          <a:p>
            <a:pPr lvl="1"/>
            <a:r>
              <a:rPr lang="pl-PL" sz="2800" dirty="0">
                <a:latin typeface="Consolas" panose="020B0609020204030204" pitchFamily="49" charset="0"/>
              </a:rPr>
              <a:t>a, b, c </a:t>
            </a:r>
            <a:r>
              <a:rPr lang="pl-PL" sz="2800" dirty="0"/>
              <a:t>– liczby naturalne, długości trzech odcinków</a:t>
            </a:r>
          </a:p>
          <a:p>
            <a:pPr marL="457200" lvl="1" indent="0">
              <a:buNone/>
            </a:pPr>
            <a:endParaRPr lang="pl-PL" sz="2800" dirty="0"/>
          </a:p>
          <a:p>
            <a:pPr marL="0" indent="0">
              <a:buNone/>
            </a:pPr>
            <a:r>
              <a:rPr lang="pl-PL" dirty="0"/>
              <a:t>Wynik:</a:t>
            </a:r>
          </a:p>
          <a:p>
            <a:pPr lvl="1"/>
            <a:r>
              <a:rPr lang="pl-PL" sz="2800" dirty="0">
                <a:latin typeface="Consolas" panose="020B0609020204030204" pitchFamily="49" charset="0"/>
              </a:rPr>
              <a:t>TAK</a:t>
            </a:r>
            <a:r>
              <a:rPr lang="pl-PL" sz="2800" dirty="0"/>
              <a:t> – jeżeli z podanych długości odcinków można zbudować trójkąt</a:t>
            </a:r>
          </a:p>
          <a:p>
            <a:pPr lvl="1"/>
            <a:r>
              <a:rPr lang="pl-PL" sz="2800" dirty="0">
                <a:latin typeface="Consolas" panose="020B0609020204030204" pitchFamily="49" charset="0"/>
              </a:rPr>
              <a:t>NIE</a:t>
            </a:r>
            <a:r>
              <a:rPr lang="pl-PL" sz="2800" dirty="0"/>
              <a:t> – w przeciwnym wypadku</a:t>
            </a:r>
          </a:p>
        </p:txBody>
      </p:sp>
    </p:spTree>
    <p:extLst>
      <p:ext uri="{BB962C8B-B14F-4D97-AF65-F5344CB8AC3E}">
        <p14:creationId xmlns:p14="http://schemas.microsoft.com/office/powerpoint/2010/main" val="1293709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8B74B54-056B-4C4A-B8A9-B4125A34D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Zadanie 1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B1621D0-81C5-47CA-AE43-1D532200A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Dana jest funkcja, której specyfikacja nie jest znana</a:t>
            </a:r>
          </a:p>
          <a:p>
            <a:r>
              <a:rPr lang="pl-PL" dirty="0"/>
              <a:t>Podane są wyniki funkcji dla przykładowych parametrów</a:t>
            </a:r>
          </a:p>
          <a:p>
            <a:r>
              <a:rPr lang="pl-PL" dirty="0"/>
              <a:t>Na podstawie podanych danych sporządź specyfikację funkcji – </a:t>
            </a:r>
            <a:r>
              <a:rPr lang="pl-PL"/>
              <a:t>wynik uzasadnij</a:t>
            </a:r>
          </a:p>
        </p:txBody>
      </p:sp>
    </p:spTree>
    <p:extLst>
      <p:ext uri="{BB962C8B-B14F-4D97-AF65-F5344CB8AC3E}">
        <p14:creationId xmlns:p14="http://schemas.microsoft.com/office/powerpoint/2010/main" val="4223224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/>
          <p:cNvSpPr txBox="1"/>
          <p:nvPr/>
        </p:nvSpPr>
        <p:spPr>
          <a:xfrm>
            <a:off x="780288" y="573024"/>
            <a:ext cx="1621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Funkcja 1</a:t>
            </a: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137047"/>
              </p:ext>
            </p:extLst>
          </p:nvPr>
        </p:nvGraphicFramePr>
        <p:xfrm>
          <a:off x="2032000" y="1012274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Argument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Wynik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pole tekstowe 5"/>
          <p:cNvSpPr txBox="1"/>
          <p:nvPr/>
        </p:nvSpPr>
        <p:spPr>
          <a:xfrm>
            <a:off x="719328" y="2877312"/>
            <a:ext cx="1292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Funkcja 2</a:t>
            </a:r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6537338"/>
              </p:ext>
            </p:extLst>
          </p:nvPr>
        </p:nvGraphicFramePr>
        <p:xfrm>
          <a:off x="2007616" y="3292178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Argument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12;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3;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7;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Wynik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pole tekstowe 7"/>
          <p:cNvSpPr txBox="1"/>
          <p:nvPr/>
        </p:nvSpPr>
        <p:spPr>
          <a:xfrm>
            <a:off x="816864" y="5108448"/>
            <a:ext cx="1243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Funkcja 3</a:t>
            </a:r>
          </a:p>
        </p:txBody>
      </p:sp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3095138"/>
              </p:ext>
            </p:extLst>
          </p:nvPr>
        </p:nvGraphicFramePr>
        <p:xfrm>
          <a:off x="1983232" y="5340434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Argument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err="1"/>
                        <a:t>r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Wynik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114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/>
          <p:cNvSpPr txBox="1"/>
          <p:nvPr/>
        </p:nvSpPr>
        <p:spPr>
          <a:xfrm>
            <a:off x="780288" y="573024"/>
            <a:ext cx="1621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Funkcja 1</a:t>
            </a: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49049"/>
              </p:ext>
            </p:extLst>
          </p:nvPr>
        </p:nvGraphicFramePr>
        <p:xfrm>
          <a:off x="2032000" y="1012274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Argument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Wynik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pole tekstowe 5"/>
          <p:cNvSpPr txBox="1"/>
          <p:nvPr/>
        </p:nvSpPr>
        <p:spPr>
          <a:xfrm>
            <a:off x="719328" y="2877312"/>
            <a:ext cx="1292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Funkcja 2</a:t>
            </a:r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126096"/>
              </p:ext>
            </p:extLst>
          </p:nvPr>
        </p:nvGraphicFramePr>
        <p:xfrm>
          <a:off x="2007616" y="3292178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Argument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12;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3;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13;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Wynik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pole tekstowe 7"/>
          <p:cNvSpPr txBox="1"/>
          <p:nvPr/>
        </p:nvSpPr>
        <p:spPr>
          <a:xfrm>
            <a:off x="816864" y="5108448"/>
            <a:ext cx="1243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Funkcja 3</a:t>
            </a:r>
          </a:p>
        </p:txBody>
      </p:sp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140220"/>
              </p:ext>
            </p:extLst>
          </p:nvPr>
        </p:nvGraphicFramePr>
        <p:xfrm>
          <a:off x="1983232" y="5340434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Argument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Wynik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1010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7541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/>
          <p:cNvSpPr txBox="1"/>
          <p:nvPr/>
        </p:nvSpPr>
        <p:spPr>
          <a:xfrm>
            <a:off x="780288" y="573024"/>
            <a:ext cx="1621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Funkcja 1</a:t>
            </a: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1702023"/>
              </p:ext>
            </p:extLst>
          </p:nvPr>
        </p:nvGraphicFramePr>
        <p:xfrm>
          <a:off x="2032000" y="1012274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Argument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Wynik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pole tekstowe 5"/>
          <p:cNvSpPr txBox="1"/>
          <p:nvPr/>
        </p:nvSpPr>
        <p:spPr>
          <a:xfrm>
            <a:off x="719328" y="2877312"/>
            <a:ext cx="1292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Funkcja 2</a:t>
            </a:r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524001"/>
              </p:ext>
            </p:extLst>
          </p:nvPr>
        </p:nvGraphicFramePr>
        <p:xfrm>
          <a:off x="2007616" y="3292178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Argument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2;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3;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1;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Wynik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1024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pole tekstowe 7"/>
          <p:cNvSpPr txBox="1"/>
          <p:nvPr/>
        </p:nvSpPr>
        <p:spPr>
          <a:xfrm>
            <a:off x="816864" y="5108448"/>
            <a:ext cx="1243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Funkcja 3</a:t>
            </a:r>
          </a:p>
        </p:txBody>
      </p:sp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200185"/>
              </p:ext>
            </p:extLst>
          </p:nvPr>
        </p:nvGraphicFramePr>
        <p:xfrm>
          <a:off x="1983232" y="5340434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Argument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Wynik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144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3670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8B74B54-056B-4C4A-B8A9-B4125A34D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Zadanie 2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B1621D0-81C5-47CA-AE43-1D532200A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Dana jest funkcja </a:t>
            </a:r>
            <a:r>
              <a:rPr lang="pl-PL" b="1" dirty="0" err="1">
                <a:latin typeface="Consolas" panose="020B0609020204030204" pitchFamily="49" charset="0"/>
              </a:rPr>
              <a:t>zawiera_wyraz</a:t>
            </a:r>
            <a:r>
              <a:rPr lang="pl-PL" b="1" dirty="0">
                <a:latin typeface="Consolas" panose="020B0609020204030204" pitchFamily="49" charset="0"/>
              </a:rPr>
              <a:t> </a:t>
            </a:r>
            <a:r>
              <a:rPr lang="pl-PL" dirty="0"/>
              <a:t>napisana w C++</a:t>
            </a:r>
          </a:p>
          <a:p>
            <a:r>
              <a:rPr lang="pl-PL" dirty="0"/>
              <a:t>Wykorzystaj funkcję do rozwiązania zadania</a:t>
            </a:r>
          </a:p>
          <a:p>
            <a:r>
              <a:rPr lang="pl-PL" dirty="0"/>
              <a:t>Nie zmieniaj implementacji funkcji </a:t>
            </a:r>
            <a:r>
              <a:rPr lang="pl-PL" b="1" dirty="0" err="1">
                <a:latin typeface="Consolas" panose="020B0609020204030204" pitchFamily="49" charset="0"/>
              </a:rPr>
              <a:t>zawiera_wyraz</a:t>
            </a:r>
            <a:endParaRPr lang="pl-PL" b="1" dirty="0">
              <a:latin typeface="Consolas" panose="020B0609020204030204" pitchFamily="49" charset="0"/>
            </a:endParaRPr>
          </a:p>
          <a:p>
            <a:r>
              <a:rPr lang="pl-PL" dirty="0"/>
              <a:t>Możesz założyć, że podana funkcja działa poprawnie dla danych zgodnych ze specyfikacją</a:t>
            </a:r>
          </a:p>
        </p:txBody>
      </p:sp>
    </p:spTree>
    <p:extLst>
      <p:ext uri="{BB962C8B-B14F-4D97-AF65-F5344CB8AC3E}">
        <p14:creationId xmlns:p14="http://schemas.microsoft.com/office/powerpoint/2010/main" val="320734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49D079B-4840-4F6D-9675-9AC47813F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Specyfikacja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1618B65-0F3C-48E4-B5BB-BE6C9E491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Dane:</a:t>
            </a:r>
          </a:p>
          <a:p>
            <a:pPr lvl="1"/>
            <a:r>
              <a:rPr lang="pl-PL" sz="2800" dirty="0">
                <a:latin typeface="Consolas" panose="020B0609020204030204" pitchFamily="49" charset="0"/>
              </a:rPr>
              <a:t>tekst</a:t>
            </a:r>
            <a:r>
              <a:rPr lang="pl-PL" sz="2800" dirty="0"/>
              <a:t> – ciąg znaków, tekst do przeszukania</a:t>
            </a:r>
          </a:p>
          <a:p>
            <a:pPr lvl="1"/>
            <a:r>
              <a:rPr lang="pl-PL" sz="2800" dirty="0">
                <a:latin typeface="Consolas" panose="020B0609020204030204" pitchFamily="49" charset="0"/>
              </a:rPr>
              <a:t>wyraz</a:t>
            </a:r>
            <a:r>
              <a:rPr lang="pl-PL" sz="2800" dirty="0"/>
              <a:t> – ciąg znaków, wyraz do znalezienia</a:t>
            </a:r>
          </a:p>
          <a:p>
            <a:pPr lvl="1"/>
            <a:endParaRPr lang="pl-PL" sz="2800" dirty="0"/>
          </a:p>
          <a:p>
            <a:pPr marL="0" indent="0">
              <a:buNone/>
            </a:pPr>
            <a:r>
              <a:rPr lang="pl-PL" dirty="0"/>
              <a:t>Wynik:</a:t>
            </a:r>
          </a:p>
          <a:p>
            <a:pPr lvl="1"/>
            <a:r>
              <a:rPr lang="pl-PL" sz="2800" dirty="0">
                <a:latin typeface="Consolas" panose="020B0609020204030204" pitchFamily="49" charset="0"/>
              </a:rPr>
              <a:t>True</a:t>
            </a:r>
            <a:r>
              <a:rPr lang="pl-PL" sz="2800" dirty="0"/>
              <a:t> – jeżeli </a:t>
            </a:r>
            <a:r>
              <a:rPr lang="pl-PL" sz="2800" b="1" dirty="0">
                <a:latin typeface="Consolas" panose="020B0609020204030204" pitchFamily="49" charset="0"/>
              </a:rPr>
              <a:t>wyraz</a:t>
            </a:r>
            <a:r>
              <a:rPr lang="pl-PL" sz="2800" dirty="0"/>
              <a:t> zawiera się w zmiennej </a:t>
            </a:r>
            <a:r>
              <a:rPr lang="pl-PL" sz="2800" b="1" dirty="0">
                <a:latin typeface="Consolas" panose="020B0609020204030204" pitchFamily="49" charset="0"/>
              </a:rPr>
              <a:t>tekst</a:t>
            </a:r>
          </a:p>
          <a:p>
            <a:pPr lvl="1"/>
            <a:r>
              <a:rPr lang="pl-PL" sz="2800" dirty="0" err="1">
                <a:latin typeface="Consolas" panose="020B0609020204030204" pitchFamily="49" charset="0"/>
              </a:rPr>
              <a:t>False</a:t>
            </a:r>
            <a:r>
              <a:rPr lang="pl-PL" sz="2800" b="1" dirty="0"/>
              <a:t> </a:t>
            </a:r>
            <a:r>
              <a:rPr lang="pl-PL" sz="2800" dirty="0"/>
              <a:t>–</a:t>
            </a:r>
            <a:r>
              <a:rPr lang="pl-PL" sz="2800" b="1" dirty="0"/>
              <a:t> </a:t>
            </a:r>
            <a:r>
              <a:rPr lang="pl-PL" sz="2800" dirty="0"/>
              <a:t>w przeciwnym przypadku</a:t>
            </a:r>
            <a:endParaRPr lang="pl-PL" sz="2800" b="1" dirty="0"/>
          </a:p>
        </p:txBody>
      </p:sp>
    </p:spTree>
    <p:extLst>
      <p:ext uri="{BB962C8B-B14F-4D97-AF65-F5344CB8AC3E}">
        <p14:creationId xmlns:p14="http://schemas.microsoft.com/office/powerpoint/2010/main" val="3285775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FA205EC-9F4D-5E47-8221-358CCBBC6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Zadanie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F665904-FD03-F346-8621-6D31B626E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pl-PL" dirty="0"/>
              <a:t>Polityk Iksiński otrzymał ciąg znaków jako maila od swojego przeciwnika.  Iksiński podejrzewa, że w mailu zawarta jest wulgarna nazwa tylnej części ciała poniżej krzyża, pisana jawnie (obraza I-go stopnia) lub od tyłu (obraza  II-go stopnia). Napisz program wykorzystujący funkcję  </a:t>
            </a:r>
            <a:r>
              <a:rPr lang="pl-PL" b="1" i="1" dirty="0" err="1"/>
              <a:t>zawiera_wyraz</a:t>
            </a:r>
            <a:r>
              <a:rPr lang="pl-PL" b="1" i="1" dirty="0"/>
              <a:t> </a:t>
            </a:r>
            <a:r>
              <a:rPr lang="pl-PL" dirty="0"/>
              <a:t>i ustalający stopień obrazy (0 – brak obrazy, I lub II stopień obrazy). Program powinien ustalać stopień obrazy dla dowolnego ciągu znaków i wyrazu (np. imbecyl, debil, idiota, kretyn itd.)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Tekst maila: xertyapudws7r54dg67a</a:t>
            </a:r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2869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49D079B-4840-4F6D-9675-9AC47813F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Specyfikacja zadania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1618B65-0F3C-48E4-B5BB-BE6C9E491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Dane:</a:t>
            </a:r>
          </a:p>
          <a:p>
            <a:pPr lvl="1"/>
            <a:r>
              <a:rPr lang="pl-PL" sz="2800" dirty="0">
                <a:latin typeface="Consolas" panose="020B0609020204030204" pitchFamily="49" charset="0"/>
              </a:rPr>
              <a:t>tekst</a:t>
            </a:r>
            <a:r>
              <a:rPr lang="pl-PL" sz="2800" dirty="0"/>
              <a:t> – ciąg znaków</a:t>
            </a:r>
          </a:p>
          <a:p>
            <a:pPr lvl="1"/>
            <a:r>
              <a:rPr lang="pl-PL" sz="2800" dirty="0">
                <a:latin typeface="Consolas" panose="020B0609020204030204" pitchFamily="49" charset="0"/>
              </a:rPr>
              <a:t>wyraz</a:t>
            </a:r>
            <a:r>
              <a:rPr lang="pl-PL" sz="2800" dirty="0"/>
              <a:t> – ciąg znaków nie dłuższy niż tekst</a:t>
            </a:r>
          </a:p>
          <a:p>
            <a:pPr lvl="1"/>
            <a:endParaRPr lang="pl-PL" sz="2800" dirty="0"/>
          </a:p>
          <a:p>
            <a:pPr marL="0" indent="0">
              <a:buNone/>
            </a:pPr>
            <a:r>
              <a:rPr lang="pl-PL" dirty="0"/>
              <a:t>Wynik:</a:t>
            </a:r>
          </a:p>
          <a:p>
            <a:pPr lvl="1"/>
            <a:r>
              <a:rPr lang="pl-PL" sz="2800" dirty="0">
                <a:latin typeface="Consolas" panose="020B0609020204030204" pitchFamily="49" charset="0"/>
              </a:rPr>
              <a:t>Obraza 0 stopnia</a:t>
            </a:r>
            <a:r>
              <a:rPr lang="pl-PL" sz="2800" dirty="0"/>
              <a:t> – jeżeli tekst nie zawiera wyrazu lub wyrazu pisanego od tyło</a:t>
            </a:r>
            <a:endParaRPr lang="pl-PL" sz="2800" b="1" dirty="0">
              <a:latin typeface="Consolas" panose="020B0609020204030204" pitchFamily="49" charset="0"/>
            </a:endParaRPr>
          </a:p>
          <a:p>
            <a:pPr lvl="1"/>
            <a:r>
              <a:rPr lang="pl-PL" sz="2800" dirty="0">
                <a:latin typeface="Consolas" panose="020B0609020204030204" pitchFamily="49" charset="0"/>
              </a:rPr>
              <a:t>Obraza 1 stopnia</a:t>
            </a:r>
            <a:r>
              <a:rPr lang="pl-PL" sz="2800" b="1" dirty="0"/>
              <a:t> </a:t>
            </a:r>
            <a:r>
              <a:rPr lang="pl-PL" sz="2800" dirty="0"/>
              <a:t>–</a:t>
            </a:r>
            <a:r>
              <a:rPr lang="pl-PL" sz="2800" b="1" dirty="0"/>
              <a:t> </a:t>
            </a:r>
            <a:r>
              <a:rPr lang="pl-PL" sz="2800" dirty="0"/>
              <a:t>jeżeli tekst zawiera wyraz</a:t>
            </a:r>
          </a:p>
          <a:p>
            <a:pPr lvl="1"/>
            <a:r>
              <a:rPr lang="pl-PL" sz="2800" dirty="0">
                <a:latin typeface="Consolas" panose="020B0609020204030204" pitchFamily="49" charset="0"/>
              </a:rPr>
              <a:t>Obraza 2 stopnia</a:t>
            </a:r>
            <a:r>
              <a:rPr lang="pl-PL" sz="2800" b="1" dirty="0"/>
              <a:t> </a:t>
            </a:r>
            <a:r>
              <a:rPr lang="pl-PL" sz="2800" dirty="0"/>
              <a:t>–</a:t>
            </a:r>
            <a:r>
              <a:rPr lang="pl-PL" sz="2800" b="1" dirty="0"/>
              <a:t> </a:t>
            </a:r>
            <a:r>
              <a:rPr lang="pl-PL" sz="2800" dirty="0"/>
              <a:t>jeżeli tekst zawiera wyraz pisany od tyłu</a:t>
            </a:r>
          </a:p>
        </p:txBody>
      </p:sp>
    </p:spTree>
    <p:extLst>
      <p:ext uri="{BB962C8B-B14F-4D97-AF65-F5344CB8AC3E}">
        <p14:creationId xmlns:p14="http://schemas.microsoft.com/office/powerpoint/2010/main" val="37444799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490</Words>
  <Application>Microsoft Macintosh PowerPoint</Application>
  <PresentationFormat>Panoramiczny</PresentationFormat>
  <Paragraphs>140</Paragraphs>
  <Slides>12</Slides>
  <Notes>0</Notes>
  <HiddenSlides>4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Motyw pakietu Office</vt:lpstr>
      <vt:lpstr>Funkcje</vt:lpstr>
      <vt:lpstr>Zadanie 1</vt:lpstr>
      <vt:lpstr>Prezentacja programu PowerPoint</vt:lpstr>
      <vt:lpstr>Prezentacja programu PowerPoint</vt:lpstr>
      <vt:lpstr>Prezentacja programu PowerPoint</vt:lpstr>
      <vt:lpstr>Zadanie 2</vt:lpstr>
      <vt:lpstr>Specyfikacja</vt:lpstr>
      <vt:lpstr>Zadanie</vt:lpstr>
      <vt:lpstr>Specyfikacja zadania</vt:lpstr>
      <vt:lpstr>Przykłady</vt:lpstr>
      <vt:lpstr>Zadanie 3</vt:lpstr>
      <vt:lpstr>Specyfikacja</vt:lpstr>
    </vt:vector>
  </TitlesOfParts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Funkcje</dc:title>
  <dc:creator>Damian Kurpiewski</dc:creator>
  <cp:lastModifiedBy>Damian Kurpiewski</cp:lastModifiedBy>
  <cp:revision>23</cp:revision>
  <dcterms:created xsi:type="dcterms:W3CDTF">2018-02-28T08:33:27Z</dcterms:created>
  <dcterms:modified xsi:type="dcterms:W3CDTF">2018-05-30T00:15:08Z</dcterms:modified>
</cp:coreProperties>
</file>