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Space Grotesk" pitchFamily="2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9"/>
    <p:restoredTop sz="94709"/>
  </p:normalViewPr>
  <p:slideViewPr>
    <p:cSldViewPr snapToGrid="0" showGuides="1">
      <p:cViewPr>
        <p:scale>
          <a:sx n="130" d="100"/>
          <a:sy n="130" d="100"/>
        </p:scale>
        <p:origin x="296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8BE9-D285-9445-ADCD-B2562F28DADD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7EB8-9394-2045-8331-C8F59308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EB8-9394-2045-8331-C8F593082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7EB8-9394-2045-8331-C8F593082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9C32-99E0-4ED3-0248-E6FE0C36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Space Grotesk" pitchFamily="2" charset="77"/>
                <a:cs typeface="Space Grotes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4E94-7456-83B8-90A9-5BD862F3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1DBD7-1884-083E-CD24-EAD5EFB9CB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52960" cy="187198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D009AE-F09B-5DAC-9026-B9C3167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BD1-4FFB-EF49-A753-EAE2F354625E}" type="datetime1">
              <a:rPr lang="en-US" smtClean="0"/>
              <a:t>4/1/25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679BA7-F26F-473E-8EDD-A0AEF6F2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7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204F61-4E55-73F4-F44B-85D36A6A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5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18BE-1341-43F4-991D-3B84B0F54C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6008" y="1365338"/>
            <a:ext cx="10515600" cy="48116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3AA9-47BC-FC8C-CFA9-DA8FD915F6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5F62975B-4629-524C-921F-7161B2C258A1}" type="datetime1">
              <a:rPr lang="en-US" smtClean="0"/>
              <a:t>4/1/25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2A31-45DB-A20A-ACCA-8E52C8F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0409-12A2-957F-E007-95B5521C39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CE341C43-1418-A180-7BAC-4414202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4"/>
            <a:ext cx="10515600" cy="81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80662-4932-84ED-A38B-AA74CF1EC47E}"/>
              </a:ext>
            </a:extLst>
          </p:cNvPr>
          <p:cNvCxnSpPr/>
          <p:nvPr userDrawn="1"/>
        </p:nvCxnSpPr>
        <p:spPr>
          <a:xfrm>
            <a:off x="1057023" y="985907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2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60D3-48D5-1A69-ACF7-88E11F0A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4D52-6739-79E2-4398-2688D1FA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180A-D4F9-B687-3828-89A855A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8F0A-B756-814E-AA58-D8B1A898BAF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436F-B489-6547-ACC7-1438E7E4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AB0D-D0C0-3BF5-D936-02DCA42E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C474-9F2D-3424-CC9B-65D28EB98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5875"/>
            <a:ext cx="51816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D9610-C1AA-41FE-FCBC-F5AC74BA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5875"/>
            <a:ext cx="51816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BB87F-6E8B-2D2C-01FE-E7293361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0C22-8A52-BD47-A604-3A985FE73B3D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0FC8-EA86-6695-9BFE-DCEBA184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4A79B-AE73-D01A-D30E-25CA6316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3899956-0928-B494-A6AC-E4FD9832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4"/>
            <a:ext cx="10515600" cy="81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568374-F711-E73A-7824-126BBD0D86B0}"/>
              </a:ext>
            </a:extLst>
          </p:cNvPr>
          <p:cNvCxnSpPr/>
          <p:nvPr userDrawn="1"/>
        </p:nvCxnSpPr>
        <p:spPr>
          <a:xfrm>
            <a:off x="1057023" y="985907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854A-682A-A0F1-965A-7DB9FCF0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5167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9CF40-6C1C-9BFD-8CF6-3369EA47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9291"/>
            <a:ext cx="5157787" cy="42203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CFAFC-AD69-3B55-BEE1-1BA48920A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9289"/>
            <a:ext cx="5183188" cy="4220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D6D-0776-D09B-6CC3-54F1D30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E8B2-83FB-2B4F-80C7-6D26D35065E3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29F4F-B9CE-B2B3-5F53-5B6D5CC1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9DC75-CFE6-F396-F21C-57F7F3E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9">
            <a:extLst>
              <a:ext uri="{FF2B5EF4-FFF2-40B4-BE49-F238E27FC236}">
                <a16:creationId xmlns:a16="http://schemas.microsoft.com/office/drawing/2014/main" id="{9D00E17D-6DD2-4345-4588-A2A588E5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4"/>
            <a:ext cx="10515600" cy="81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D05C56-D572-870A-80CA-8E838F9CA8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72200" y="1269206"/>
            <a:ext cx="5157787" cy="5167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3767A2-BF4E-EB44-D0AB-ECB5E52FA31C}"/>
              </a:ext>
            </a:extLst>
          </p:cNvPr>
          <p:cNvCxnSpPr/>
          <p:nvPr userDrawn="1"/>
        </p:nvCxnSpPr>
        <p:spPr>
          <a:xfrm>
            <a:off x="1057023" y="985907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3E87-BD34-7699-440B-699FD4C2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7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6D2F3-4710-CC4D-388A-1B675802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A352-6D7C-464F-87BC-36907D61A087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0E2C7-5069-F68B-A41F-F283B582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87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B41C-8B1B-377D-B722-5CC7D1C8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FC7CE9-382E-0D55-29BC-C3CF1FAF4B21}"/>
              </a:ext>
            </a:extLst>
          </p:cNvPr>
          <p:cNvCxnSpPr/>
          <p:nvPr userDrawn="1"/>
        </p:nvCxnSpPr>
        <p:spPr>
          <a:xfrm>
            <a:off x="1057023" y="985907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86F0-9590-6428-0E73-6678AA6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D1A6-4BBE-6844-A141-960D1241CD90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2B2C8-4694-7EA1-FB48-5967FC8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F81B-76C4-6533-BACC-0208F9B7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EB18-306E-BBBE-957F-BDCF458B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C9AE-E56A-9028-E7F2-90672EA0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9EA16-AA2A-3360-9DBF-9F926149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9E12-9759-7F1A-2E7F-84F3BDC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C09-70A6-FC4C-BD92-69FBAF31BC80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F7806-761A-6E91-C6CF-320DEBB4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02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6DBB-72D3-E6FA-9E41-3ACCCB75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4B8CA2-A47B-56B1-C2A3-8AB47A5181CE}"/>
              </a:ext>
            </a:extLst>
          </p:cNvPr>
          <p:cNvCxnSpPr/>
          <p:nvPr userDrawn="1"/>
        </p:nvCxnSpPr>
        <p:spPr>
          <a:xfrm>
            <a:off x="1028742" y="2038546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9FDA-A6B1-E768-E437-1B99031E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4C799-C556-8654-9DDC-9DBCF660F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576A-070C-4212-157B-71E71F79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494F-9571-9B26-0233-5460530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6600-FC83-0240-BB1F-C3E1485991BE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3E1D-7344-118A-663E-64E0B017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87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B7C8-E49F-1F42-2942-FD0EC80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AC4A7-6A2E-415A-D0B9-CD0D704FB5A3}"/>
              </a:ext>
            </a:extLst>
          </p:cNvPr>
          <p:cNvCxnSpPr/>
          <p:nvPr userDrawn="1"/>
        </p:nvCxnSpPr>
        <p:spPr>
          <a:xfrm>
            <a:off x="1028742" y="2038546"/>
            <a:ext cx="1303282" cy="0"/>
          </a:xfrm>
          <a:prstGeom prst="line">
            <a:avLst/>
          </a:prstGeom>
          <a:ln w="508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" sy="5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FD7B9A-0433-C5C1-A21A-324ED9D0802E}"/>
              </a:ext>
            </a:extLst>
          </p:cNvPr>
          <p:cNvSpPr txBox="1"/>
          <p:nvPr userDrawn="1"/>
        </p:nvSpPr>
        <p:spPr>
          <a:xfrm>
            <a:off x="0" y="649077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UCSD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ece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260c.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85BC8-73FD-9145-8441-D52699CF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08" y="1330779"/>
            <a:ext cx="10515600" cy="484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B304-872C-B999-5970-0633AD9FE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8070" y="6500029"/>
            <a:ext cx="1621138" cy="357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B9F15229-B557-1E4C-9B4E-16E34DA52DC0}" type="datetime1">
              <a:rPr lang="en-US" smtClean="0"/>
              <a:t>4/1/25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4DEC-26D3-CD52-233C-0F7E46A5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0771"/>
            <a:ext cx="2743200" cy="359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8B188C6C-511E-6B44-8FFB-72FF31A031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E063A-69E2-ADA6-09B8-3F0D05261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49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Lab 0: Welcome &amp; Setup</a:t>
            </a:r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7D7F9AA-5A82-6180-07DD-2F5FCF35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34"/>
            <a:ext cx="10515600" cy="81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00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up" TargetMode="External"/><Relationship Id="rId2" Type="http://schemas.openxmlformats.org/officeDocument/2006/relationships/hyperlink" Target="https://docs.github.com/en/get-started/using-git/about-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WAddWgUqpILw1-gM8cLOaz2DBu7GkW5diUzD5C3up8/edit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sd.edu/courses/64965/pages/office-hours?module_item_id=2722054" TargetMode="External"/><Relationship Id="rId2" Type="http://schemas.openxmlformats.org/officeDocument/2006/relationships/hyperlink" Target="https://canvas.ucsd.edu/courses/64965/external_tools/32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vas.ucsd.edu/courses/64965/assignments/936100" TargetMode="External"/><Relationship Id="rId4" Type="http://schemas.openxmlformats.org/officeDocument/2006/relationships/hyperlink" Target="https://docs.google.com/document/d/1BWAddWgUqpILw1-gM8cLOaz2DBu7GkW5diUzD5C3up8/edit?tab=t.0#heading=h.1yjqu1dwtrt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get-started/docker-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OpenROAD-Project/OpenROAD-flow-scripts/blob/11b93cfa1d9c61edd4a9e45322c8fa2839c24f7b/flow/designs/ihp-sg13g2/aes/config.m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oad-flow-scripts.readthedocs.io/en/latest/user/FlowVariables.html#platform-specific-environment-variables:~:text=to%20be%20used.-,POST_CTS_TCL,-Specifies%20a%20Tcl" TargetMode="External"/><Relationship Id="rId5" Type="http://schemas.openxmlformats.org/officeDocument/2006/relationships/hyperlink" Target="https://github.com/The-OpenROAD-Project/OpenROAD-flow-scripts/tree/master/flow/platforms/ihp-sg13g2" TargetMode="External"/><Relationship Id="rId4" Type="http://schemas.openxmlformats.org/officeDocument/2006/relationships/hyperlink" Target="https://openroad-flow-scripts.readthedocs.io/en/latest/user/FlowVariabl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oad-flow-scripts.readthedocs.io/en/latest/user/FlowVariables.html" TargetMode="External"/><Relationship Id="rId2" Type="http://schemas.openxmlformats.org/officeDocument/2006/relationships/hyperlink" Target="https://github.com/The-OpenROAD-Project/OpenROAD-flow-scripts/blob/master/flow/designs/ihp-sg13g2/spi/config.m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The-OpenROAD-Project/OpenROAD-flow-scripts/blob/master/flow/Makefi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BB3A-0AB3-3540-6080-F4B310653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2387600"/>
          </a:xfrm>
        </p:spPr>
        <p:txBody>
          <a:bodyPr/>
          <a:lstStyle/>
          <a:p>
            <a:r>
              <a:rPr lang="en-US" b="1" dirty="0"/>
              <a:t>Lab 0 </a:t>
            </a:r>
            <a:br>
              <a:rPr lang="en-US" dirty="0"/>
            </a:br>
            <a:r>
              <a:rPr lang="en-US" dirty="0"/>
              <a:t>Welcome &amp; Tools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407A-D790-F299-8E88-533AEA90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432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Davit Markarian</a:t>
            </a:r>
          </a:p>
        </p:txBody>
      </p:sp>
    </p:spTree>
    <p:extLst>
      <p:ext uri="{BB962C8B-B14F-4D97-AF65-F5344CB8AC3E}">
        <p14:creationId xmlns:p14="http://schemas.microsoft.com/office/powerpoint/2010/main" val="273408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E302A-26A2-D3C7-CEC6-B32D7184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03A7-4B3A-EA2E-61A1-73124609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4EDC93-0B2B-52F9-2F05-EFAC4627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OpenROAD GUI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1BEF770-94D6-48D6-9230-B219567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016" y="1365250"/>
            <a:ext cx="7562568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41A9E6-F49D-A058-80DC-8560BF3D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the most popular source version control system</a:t>
            </a:r>
          </a:p>
          <a:p>
            <a:pPr lvl="1"/>
            <a:r>
              <a:rPr lang="en-US" dirty="0"/>
              <a:t>If you are unfamiliar, please look at an </a:t>
            </a:r>
            <a:r>
              <a:rPr lang="en-US" dirty="0">
                <a:hlinkClick r:id="rId2"/>
              </a:rPr>
              <a:t>intro guide</a:t>
            </a:r>
            <a:r>
              <a:rPr lang="en-US" dirty="0"/>
              <a:t>.</a:t>
            </a:r>
          </a:p>
          <a:p>
            <a:r>
              <a:rPr lang="en-US" dirty="0"/>
              <a:t>GitHub is an online platform hosting Git repositories</a:t>
            </a:r>
          </a:p>
          <a:p>
            <a:pPr lvl="1"/>
            <a:r>
              <a:rPr lang="en-US" dirty="0"/>
              <a:t>If you do not have an account, </a:t>
            </a:r>
            <a:r>
              <a:rPr lang="en-US" dirty="0">
                <a:hlinkClick r:id="rId3"/>
              </a:rPr>
              <a:t>create one</a:t>
            </a:r>
            <a:r>
              <a:rPr lang="en-US" dirty="0"/>
              <a:t>.</a:t>
            </a:r>
          </a:p>
          <a:p>
            <a:r>
              <a:rPr lang="en-US" dirty="0"/>
              <a:t>GitHub Classroom lets you submit Git repos containing your work for this course</a:t>
            </a:r>
          </a:p>
          <a:p>
            <a:pPr lvl="1"/>
            <a:r>
              <a:rPr lang="en-US" dirty="0"/>
              <a:t>You will get invitation links to each lab submission within the lab report template</a:t>
            </a:r>
          </a:p>
          <a:p>
            <a:pPr lvl="1"/>
            <a:r>
              <a:rPr lang="en-US" dirty="0"/>
              <a:t>Some labs will have starter code too</a:t>
            </a:r>
          </a:p>
          <a:p>
            <a:pPr lvl="1"/>
            <a:r>
              <a:rPr lang="en-US" dirty="0"/>
              <a:t>For the first time, you must associate your GitHub account to your name on the class roster. </a:t>
            </a:r>
            <a:r>
              <a:rPr lang="en-US" b="1" dirty="0"/>
              <a:t>Please do this carefully.</a:t>
            </a:r>
          </a:p>
          <a:p>
            <a:pPr lvl="1"/>
            <a:endParaRPr lang="en-US" b="1" dirty="0"/>
          </a:p>
          <a:p>
            <a:r>
              <a:rPr lang="en-US" dirty="0"/>
              <a:t>The Git and GitHub command line tools are part of our container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3F080-E074-6024-A283-E63B61D4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62344-2160-EBCC-A6D4-F71BD1A3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BC13F4-4CE3-8DA0-183A-7A89B8E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96746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1E9F0-4439-67A7-5B51-90C06C3A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Canvas &gt; Assignments and follow the instructions to make a copy of the lab report template on Google Docs</a:t>
            </a:r>
          </a:p>
          <a:p>
            <a:r>
              <a:rPr lang="en-US" dirty="0"/>
              <a:t>You will follow the lab instructions to</a:t>
            </a:r>
          </a:p>
          <a:p>
            <a:pPr lvl="1"/>
            <a:r>
              <a:rPr lang="en-US" dirty="0"/>
              <a:t>Perform the full software setup as noted in the </a:t>
            </a:r>
            <a:r>
              <a:rPr lang="en-US" dirty="0">
                <a:hlinkClick r:id="rId2"/>
              </a:rPr>
              <a:t>Guide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the container and experiment with ORFS and the OpenROAD GUI</a:t>
            </a:r>
          </a:p>
          <a:p>
            <a:pPr lvl="1"/>
            <a:r>
              <a:rPr lang="en-US" dirty="0"/>
              <a:t>Join the GitHub Classroom assignment, clone the repo to your container, and push your results into it</a:t>
            </a:r>
          </a:p>
          <a:p>
            <a:pPr lvl="1"/>
            <a:r>
              <a:rPr lang="en-US" dirty="0"/>
              <a:t>In your browser, verify the GitHub repo – your latest commit is your submission</a:t>
            </a:r>
          </a:p>
          <a:p>
            <a:pPr lvl="1"/>
            <a:r>
              <a:rPr lang="en-US" dirty="0"/>
              <a:t>Export your report to PDF and upload it to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BBD23-5463-E502-AE26-3E97FDF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3A44-9C06-F569-658E-1FA87915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9B797A-F086-FA25-6751-CF4C2198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&amp; Submission</a:t>
            </a:r>
          </a:p>
        </p:txBody>
      </p:sp>
    </p:spTree>
    <p:extLst>
      <p:ext uri="{BB962C8B-B14F-4D97-AF65-F5344CB8AC3E}">
        <p14:creationId xmlns:p14="http://schemas.microsoft.com/office/powerpoint/2010/main" val="221210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155DC-EEB8-4593-2BA8-410399E1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lab, now is the time to iron out software issues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Use </a:t>
            </a:r>
            <a:r>
              <a:rPr lang="en-US" dirty="0">
                <a:hlinkClick r:id="rId2"/>
              </a:rPr>
              <a:t>Piazza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Office Hours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Skim both the </a:t>
            </a:r>
            <a:r>
              <a:rPr lang="en-US" dirty="0">
                <a:hlinkClick r:id="rId4"/>
              </a:rPr>
              <a:t>Software Setup Guide</a:t>
            </a:r>
            <a:r>
              <a:rPr lang="en-US" dirty="0"/>
              <a:t> and the </a:t>
            </a:r>
            <a:r>
              <a:rPr lang="en-US" dirty="0">
                <a:hlinkClick r:id="rId5"/>
              </a:rPr>
              <a:t>Lab 0 template</a:t>
            </a:r>
            <a:r>
              <a:rPr lang="en-US" dirty="0"/>
              <a:t> before getting started</a:t>
            </a:r>
          </a:p>
          <a:p>
            <a:endParaRPr lang="en-US" dirty="0"/>
          </a:p>
          <a:p>
            <a:r>
              <a:rPr lang="en-US" dirty="0"/>
              <a:t>Start early </a:t>
            </a:r>
          </a:p>
          <a:p>
            <a:pPr lvl="1"/>
            <a:r>
              <a:rPr lang="en-US" dirty="0"/>
              <a:t>Leave time in case you need software support</a:t>
            </a:r>
          </a:p>
          <a:p>
            <a:pPr lvl="1"/>
            <a:r>
              <a:rPr lang="en-US" dirty="0"/>
              <a:t>This lab requires both a large software download (7 GB) and runs of ORFS, which both take time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50B9A-8B11-FCFF-DB40-2D913115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3E358-A793-A911-730D-C02C1B76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38EEC8-F8FC-9A43-F935-364EAFB2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37572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CCB29-1F34-B3B9-8A3E-CFA15EFD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release after the class ends</a:t>
            </a:r>
          </a:p>
          <a:p>
            <a:pPr lvl="1"/>
            <a:r>
              <a:rPr lang="en-US" dirty="0"/>
              <a:t>Check the Schedule to see their release dates</a:t>
            </a:r>
          </a:p>
          <a:p>
            <a:r>
              <a:rPr lang="en-US" dirty="0"/>
              <a:t>Labs can be found in Canvas &gt; Assignments</a:t>
            </a:r>
          </a:p>
          <a:p>
            <a:pPr lvl="1"/>
            <a:r>
              <a:rPr lang="en-US" dirty="0"/>
              <a:t>Also linked on the Schedule</a:t>
            </a:r>
          </a:p>
          <a:p>
            <a:r>
              <a:rPr lang="en-US" dirty="0"/>
              <a:t>Labs are due at 11:59 PM on their listed due date</a:t>
            </a:r>
          </a:p>
          <a:p>
            <a:pPr lvl="1"/>
            <a:r>
              <a:rPr lang="en-US" dirty="0"/>
              <a:t>Lab 0 is due on April 8th</a:t>
            </a:r>
          </a:p>
          <a:p>
            <a:pPr lvl="1"/>
            <a:r>
              <a:rPr lang="en-US" dirty="0"/>
              <a:t>3 AM late due time (no penalty)</a:t>
            </a:r>
          </a:p>
          <a:p>
            <a:r>
              <a:rPr lang="en-US" dirty="0"/>
              <a:t>Start labs early</a:t>
            </a:r>
          </a:p>
          <a:p>
            <a:endParaRPr lang="en-US" dirty="0"/>
          </a:p>
          <a:p>
            <a:r>
              <a:rPr lang="en-US" dirty="0"/>
              <a:t>Please review the Syllabus collaboration and GenAI policies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25E42-E6B5-FEAC-DF69-7EE412F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669A-66C6-0E9E-627E-0314718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6F1F03-9D43-2C0F-70B7-E0D7F8F6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</p:spTree>
    <p:extLst>
      <p:ext uri="{BB962C8B-B14F-4D97-AF65-F5344CB8AC3E}">
        <p14:creationId xmlns:p14="http://schemas.microsoft.com/office/powerpoint/2010/main" val="1074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73FA6-DA85-5E9A-D077-49E4E4E2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Setup Guide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Git/GitHub</a:t>
            </a:r>
          </a:p>
          <a:p>
            <a:pPr lvl="1"/>
            <a:endParaRPr lang="en-US" dirty="0"/>
          </a:p>
          <a:p>
            <a:r>
              <a:rPr lang="en-US" dirty="0"/>
              <a:t>OpenROAD-flow-scripts</a:t>
            </a:r>
          </a:p>
          <a:p>
            <a:pPr lvl="1"/>
            <a:r>
              <a:rPr lang="en-US" dirty="0"/>
              <a:t>Running OpenROAD for the first time</a:t>
            </a:r>
          </a:p>
          <a:p>
            <a:pPr lvl="1"/>
            <a:r>
              <a:rPr lang="en-US" dirty="0"/>
              <a:t>Making changes to design parameters</a:t>
            </a:r>
          </a:p>
          <a:p>
            <a:pPr lvl="1"/>
            <a:r>
              <a:rPr lang="en-US" dirty="0"/>
              <a:t>Using the GUI to make analyses </a:t>
            </a:r>
          </a:p>
          <a:p>
            <a:pPr lvl="1"/>
            <a:endParaRPr lang="en-US" dirty="0"/>
          </a:p>
          <a:p>
            <a:r>
              <a:rPr lang="en-US" dirty="0"/>
              <a:t>Submission with Google Docs/</a:t>
            </a:r>
            <a:r>
              <a:rPr lang="en-US" dirty="0" err="1"/>
              <a:t>Gradescope</a:t>
            </a:r>
            <a:r>
              <a:rPr lang="en-US" dirty="0"/>
              <a:t> and GitHub Classroom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A5107-A9D2-D906-97E3-C0D2C475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F4871-03D1-9FC2-E04C-F6C3F773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04DFA-F843-A563-074A-2D9BFF99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 Rundown</a:t>
            </a:r>
          </a:p>
        </p:txBody>
      </p:sp>
    </p:spTree>
    <p:extLst>
      <p:ext uri="{BB962C8B-B14F-4D97-AF65-F5344CB8AC3E}">
        <p14:creationId xmlns:p14="http://schemas.microsoft.com/office/powerpoint/2010/main" val="20112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7E43-4019-B8FD-8670-64B4E402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D7F88-39B4-EB24-08D6-ED6B8302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5C2254-4275-D0FC-E4DC-DE41BD45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914D5-F336-F900-BEA3-436F9C07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1365338"/>
            <a:ext cx="6933692" cy="48116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Docker</a:t>
            </a:r>
            <a:r>
              <a:rPr lang="en-US" dirty="0"/>
              <a:t> is an app that lets you spin up “containers” – isolated copies of Linux-based operating systems prepackaged with apps</a:t>
            </a:r>
          </a:p>
          <a:p>
            <a:r>
              <a:rPr lang="en-US" dirty="0"/>
              <a:t>For this course, we provide a downloadable container image for OpenROAD and OpenROAD-flow-scripts</a:t>
            </a:r>
          </a:p>
          <a:p>
            <a:pPr lvl="1"/>
            <a:r>
              <a:rPr lang="en-US" dirty="0"/>
              <a:t>You can run OpenROAD without a Linux machine and without spending time on software dependencies</a:t>
            </a:r>
          </a:p>
          <a:p>
            <a:pPr lvl="1"/>
            <a:endParaRPr lang="en-US" dirty="0"/>
          </a:p>
          <a:p>
            <a:r>
              <a:rPr lang="en-US" dirty="0"/>
              <a:t>For this lab, you will install Docker and run our container</a:t>
            </a:r>
          </a:p>
          <a:p>
            <a:pPr lvl="1"/>
            <a:r>
              <a:rPr lang="en-US" dirty="0"/>
              <a:t>You will follow the Software Setup guide (also pinned on Canvas)</a:t>
            </a:r>
          </a:p>
        </p:txBody>
      </p:sp>
      <p:pic>
        <p:nvPicPr>
          <p:cNvPr id="1028" name="Picture 4" descr="What is a Container? | Docker">
            <a:extLst>
              <a:ext uri="{FF2B5EF4-FFF2-40B4-BE49-F238E27FC236}">
                <a16:creationId xmlns:a16="http://schemas.microsoft.com/office/drawing/2014/main" id="{9A07AB21-60DC-ABFD-F062-2284B654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0361"/>
            <a:ext cx="4101821" cy="32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77651-8136-D8C6-2086-97B9BF6E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OpenROAD, like the commercial tools, is inert without scripting </a:t>
            </a:r>
            <a:r>
              <a:rPr lang="en-US" dirty="0">
                <a:sym typeface="Wingdings" pitchFamily="2" charset="2"/>
              </a:rPr>
              <a:t> we must write tcl or Python</a:t>
            </a:r>
            <a:r>
              <a:rPr lang="en-US" dirty="0"/>
              <a:t> scripts to realize implementation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260B, you achieved this by guided writing or copying of scripts</a:t>
            </a:r>
          </a:p>
          <a:p>
            <a:pPr lvl="1"/>
            <a:r>
              <a:rPr lang="en-US" dirty="0"/>
              <a:t> then, running them stage-by-stage.</a:t>
            </a:r>
          </a:p>
          <a:p>
            <a:pPr lvl="1"/>
            <a:endParaRPr lang="en-US" dirty="0"/>
          </a:p>
          <a:p>
            <a:r>
              <a:rPr lang="en-US" dirty="0"/>
              <a:t>This is an error-prone process</a:t>
            </a:r>
          </a:p>
          <a:p>
            <a:pPr lvl="1"/>
            <a:r>
              <a:rPr lang="en-US" dirty="0"/>
              <a:t>Stages must be executed in the correct order</a:t>
            </a:r>
          </a:p>
          <a:p>
            <a:pPr lvl="1"/>
            <a:r>
              <a:rPr lang="en-US" dirty="0"/>
              <a:t>Tools are large and complex: many configurable variables with scattered documentation</a:t>
            </a:r>
          </a:p>
          <a:p>
            <a:pPr lvl="1"/>
            <a:endParaRPr lang="en-US" dirty="0"/>
          </a:p>
          <a:p>
            <a:r>
              <a:rPr lang="en-US" dirty="0"/>
              <a:t>Need for a starting-point “reference flow”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1A7A0-5C41-983C-B4BB-3ED2AD9C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7245-4A9F-054D-1107-CBEAF18C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6C7151-7290-D2DD-0128-0FA1E1CA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the Flow</a:t>
            </a:r>
          </a:p>
        </p:txBody>
      </p:sp>
    </p:spTree>
    <p:extLst>
      <p:ext uri="{BB962C8B-B14F-4D97-AF65-F5344CB8AC3E}">
        <p14:creationId xmlns:p14="http://schemas.microsoft.com/office/powerpoint/2010/main" val="350159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DE80F-3E1A-DD97-EC38-A65283BE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ORFS is a batteries-included flow for OpenROAD</a:t>
            </a:r>
          </a:p>
          <a:p>
            <a:pPr lvl="1"/>
            <a:r>
              <a:rPr lang="en-US" dirty="0"/>
              <a:t>It includes highly configurable scripts that you can use to complete implementation</a:t>
            </a:r>
          </a:p>
          <a:p>
            <a:pPr lvl="1"/>
            <a:r>
              <a:rPr lang="en-US" dirty="0"/>
              <a:t>Driven by </a:t>
            </a:r>
            <a:r>
              <a:rPr lang="en-US" dirty="0">
                <a:hlinkClick r:id="rId3"/>
              </a:rPr>
              <a:t>Makefiles</a:t>
            </a:r>
            <a:r>
              <a:rPr lang="en-US" dirty="0"/>
              <a:t> with </a:t>
            </a:r>
            <a:r>
              <a:rPr lang="en-US" dirty="0">
                <a:hlinkClick r:id="rId4"/>
              </a:rPr>
              <a:t>well-documented variables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It also includes test designs and </a:t>
            </a:r>
            <a:r>
              <a:rPr lang="en-US" dirty="0">
                <a:hlinkClick r:id="rId5"/>
              </a:rPr>
              <a:t>PDKs</a:t>
            </a:r>
            <a:endParaRPr lang="en-US" dirty="0"/>
          </a:p>
          <a:p>
            <a:pPr lvl="1"/>
            <a:r>
              <a:rPr lang="en-US" dirty="0"/>
              <a:t>Great for testing, exploration, and research</a:t>
            </a:r>
          </a:p>
          <a:p>
            <a:pPr lvl="1"/>
            <a:r>
              <a:rPr lang="en-US" dirty="0"/>
              <a:t>For this course, we will use the included open IHP 130nm SG12G2 process</a:t>
            </a:r>
            <a:endParaRPr lang="en-US" b="1" i="0" dirty="0">
              <a:solidFill>
                <a:srgbClr val="010409"/>
              </a:solidFill>
              <a:effectLst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Includes scripting </a:t>
            </a:r>
            <a:r>
              <a:rPr lang="en-US" dirty="0">
                <a:hlinkClick r:id="rId6"/>
              </a:rPr>
              <a:t>hooks</a:t>
            </a:r>
            <a:r>
              <a:rPr lang="en-US" dirty="0"/>
              <a:t> between flow stages</a:t>
            </a:r>
          </a:p>
          <a:p>
            <a:pPr lvl="1"/>
            <a:r>
              <a:rPr lang="en-US" dirty="0"/>
              <a:t>You can your custom implementation behavior on top of ORFS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9D780-E96A-E998-6F91-4507BC1E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B7C8-88CC-0004-42A9-0B511A0D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1A6EB-D48C-C899-5012-42E8AEC0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OpenROAD-flow-scripts</a:t>
            </a:r>
          </a:p>
        </p:txBody>
      </p:sp>
    </p:spTree>
    <p:extLst>
      <p:ext uri="{BB962C8B-B14F-4D97-AF65-F5344CB8AC3E}">
        <p14:creationId xmlns:p14="http://schemas.microsoft.com/office/powerpoint/2010/main" val="320121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C8F8D-81C6-4BF7-6CE5-05BCA48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FD679-D6D1-D655-BCF6-F59103E0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C4FCB-D7E7-9B09-8202-88F3BD03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OpenROAD-flow-scripts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007B50-A7BC-4188-890D-65B8DF05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50" y="1387085"/>
            <a:ext cx="8575899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D6C-E74F-466F-9DFB-73FDCE94BD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config.mk</a:t>
            </a:r>
            <a:r>
              <a:rPr lang="en-US" dirty="0"/>
              <a:t> is what control an implementation in ORFS</a:t>
            </a:r>
          </a:p>
          <a:p>
            <a:pPr lvl="1"/>
            <a:r>
              <a:rPr lang="en-US" dirty="0"/>
              <a:t>Just set </a:t>
            </a:r>
            <a:r>
              <a:rPr lang="en-US" dirty="0">
                <a:hlinkClick r:id="rId3"/>
              </a:rPr>
              <a:t>flow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ORFS is driven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flow/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Makefile</a:t>
            </a:r>
            <a:r>
              <a:rPr lang="en-US" dirty="0"/>
              <a:t>, which pulls your design’s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config.mk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Building a design is as easy as: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DESIGN_CONFIG=./designs/ihp-sg13g2/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config.mk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E7795-3186-DF1B-BB8E-E7234D9F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7511-3051-A642-29A1-FD7323DC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B416CF-3D91-D8FE-6906-A4E95FF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config.mk</a:t>
            </a:r>
            <a:r>
              <a:rPr lang="en-US" dirty="0"/>
              <a:t> </a:t>
            </a:r>
          </a:p>
        </p:txBody>
      </p:sp>
      <p:pic>
        <p:nvPicPr>
          <p:cNvPr id="21" name="Content Placeholder 2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743DD8-7B8E-1068-7924-1783FFAB7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38200" y="2029998"/>
            <a:ext cx="5181600" cy="3402841"/>
          </a:xfrm>
        </p:spPr>
      </p:pic>
    </p:spTree>
    <p:extLst>
      <p:ext uri="{BB962C8B-B14F-4D97-AF65-F5344CB8AC3E}">
        <p14:creationId xmlns:p14="http://schemas.microsoft.com/office/powerpoint/2010/main" val="26568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D9D3F-F959-5A26-A089-C7C1C6080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ORFS will output what you expect from a flow:</a:t>
            </a:r>
          </a:p>
          <a:p>
            <a:pPr lvl="1"/>
            <a:r>
              <a:rPr lang="en-US" dirty="0"/>
              <a:t>GDS, DEF, SPEF, Netlist</a:t>
            </a:r>
          </a:p>
          <a:p>
            <a:pPr lvl="1"/>
            <a:r>
              <a:rPr lang="en-US" dirty="0"/>
              <a:t>for every stage</a:t>
            </a:r>
          </a:p>
          <a:p>
            <a:r>
              <a:rPr lang="en-US" dirty="0"/>
              <a:t>ORFS will also output reports</a:t>
            </a:r>
          </a:p>
          <a:p>
            <a:pPr lvl="1"/>
            <a:r>
              <a:rPr lang="en-US" dirty="0" err="1"/>
              <a:t>QoR</a:t>
            </a:r>
            <a:r>
              <a:rPr lang="en-US" dirty="0"/>
              <a:t> as you expect</a:t>
            </a:r>
          </a:p>
          <a:p>
            <a:pPr lvl="1"/>
            <a:r>
              <a:rPr lang="en-US" dirty="0"/>
              <a:t>+ stage-by-stage logs/renders</a:t>
            </a:r>
          </a:p>
          <a:p>
            <a:pPr lvl="1"/>
            <a:r>
              <a:rPr lang="en-US" dirty="0"/>
              <a:t>+ machine-readable reports (JSON)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 can open interactive sessions for any stage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open_final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/>
              <a:t>/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gui_final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11741-C20C-4D71-FBB1-E282D529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0: Welcome &amp;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505B-FF28-1F5F-F004-BD11A3E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C6C-511E-6B44-8FFB-72FF31A031B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FEEF92-E44A-4121-FF0B-378F1A2A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12" name="Content Placeholder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E6E8CDD-A963-0D30-72EA-53D4AB0FC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58292"/>
            <a:ext cx="5181600" cy="3746253"/>
          </a:xfrm>
        </p:spPr>
      </p:pic>
    </p:spTree>
    <p:extLst>
      <p:ext uri="{BB962C8B-B14F-4D97-AF65-F5344CB8AC3E}">
        <p14:creationId xmlns:p14="http://schemas.microsoft.com/office/powerpoint/2010/main" val="3721050576"/>
      </p:ext>
    </p:extLst>
  </p:cSld>
  <p:clrMapOvr>
    <a:masterClrMapping/>
  </p:clrMapOvr>
</p:sld>
</file>

<file path=ppt/theme/theme1.xml><?xml version="1.0" encoding="utf-8"?>
<a:theme xmlns:a="http://schemas.openxmlformats.org/drawingml/2006/main" name="ECE 260C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Helvetica Neue">
      <a:majorFont>
        <a:latin typeface="Space Grotesk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2674</TotalTime>
  <Words>820</Words>
  <Application>Microsoft Macintosh PowerPoint</Application>
  <PresentationFormat>Widescreen</PresentationFormat>
  <Paragraphs>129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Aptos</vt:lpstr>
      <vt:lpstr>Consolas</vt:lpstr>
      <vt:lpstr>Arial</vt:lpstr>
      <vt:lpstr>Space Grotesk</vt:lpstr>
      <vt:lpstr>ECE 260C Theme</vt:lpstr>
      <vt:lpstr>Lab 0  Welcome &amp; Tools Setup</vt:lpstr>
      <vt:lpstr>Lab Logistics</vt:lpstr>
      <vt:lpstr>Lab 0 Rundown</vt:lpstr>
      <vt:lpstr>Docker</vt:lpstr>
      <vt:lpstr>Realizing the Flow</vt:lpstr>
      <vt:lpstr>OpenROAD-flow-scripts</vt:lpstr>
      <vt:lpstr>OpenROAD-flow-scripts</vt:lpstr>
      <vt:lpstr>config.mk </vt:lpstr>
      <vt:lpstr>Outputs</vt:lpstr>
      <vt:lpstr>OpenROAD GUI</vt:lpstr>
      <vt:lpstr>Git &amp; GitHub</vt:lpstr>
      <vt:lpstr>Completion &amp; Submission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Margarian, Davit</dc:creator>
  <cp:lastModifiedBy>Davit Margarian</cp:lastModifiedBy>
  <cp:revision>8</cp:revision>
  <dcterms:created xsi:type="dcterms:W3CDTF">2025-03-26T23:01:13Z</dcterms:created>
  <dcterms:modified xsi:type="dcterms:W3CDTF">2025-04-01T21:38:42Z</dcterms:modified>
</cp:coreProperties>
</file>