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70" r:id="rId2"/>
  </p:sldMasterIdLst>
  <p:notesMasterIdLst>
    <p:notesMasterId r:id="rId40"/>
  </p:notesMasterIdLst>
  <p:sldIdLst>
    <p:sldId id="256" r:id="rId3"/>
    <p:sldId id="265" r:id="rId4"/>
    <p:sldId id="498" r:id="rId5"/>
    <p:sldId id="499" r:id="rId6"/>
    <p:sldId id="500" r:id="rId7"/>
    <p:sldId id="490" r:id="rId8"/>
    <p:sldId id="492" r:id="rId9"/>
    <p:sldId id="489" r:id="rId10"/>
    <p:sldId id="491" r:id="rId11"/>
    <p:sldId id="456" r:id="rId12"/>
    <p:sldId id="457" r:id="rId13"/>
    <p:sldId id="501" r:id="rId14"/>
    <p:sldId id="458" r:id="rId15"/>
    <p:sldId id="502" r:id="rId16"/>
    <p:sldId id="503" r:id="rId17"/>
    <p:sldId id="504" r:id="rId18"/>
    <p:sldId id="505" r:id="rId19"/>
    <p:sldId id="259" r:id="rId20"/>
    <p:sldId id="507" r:id="rId21"/>
    <p:sldId id="508" r:id="rId22"/>
    <p:sldId id="509" r:id="rId23"/>
    <p:sldId id="257" r:id="rId24"/>
    <p:sldId id="258" r:id="rId25"/>
    <p:sldId id="506" r:id="rId26"/>
    <p:sldId id="260" r:id="rId27"/>
    <p:sldId id="261" r:id="rId28"/>
    <p:sldId id="262" r:id="rId29"/>
    <p:sldId id="263" r:id="rId30"/>
    <p:sldId id="497" r:id="rId31"/>
    <p:sldId id="266" r:id="rId32"/>
    <p:sldId id="296" r:id="rId33"/>
    <p:sldId id="297" r:id="rId34"/>
    <p:sldId id="298" r:id="rId35"/>
    <p:sldId id="299" r:id="rId36"/>
    <p:sldId id="272" r:id="rId37"/>
    <p:sldId id="273" r:id="rId38"/>
    <p:sldId id="276" r:id="rId39"/>
  </p:sldIdLst>
  <p:sldSz cx="6858000" cy="5143500"/>
  <p:notesSz cx="6858000" cy="9144000"/>
  <p:embeddedFontLst>
    <p:embeddedFont>
      <p:font typeface="Microsoft Yahei" panose="020B0503020204020204" pitchFamily="34" charset="-122"/>
      <p:regular r:id="rId41"/>
      <p:bold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16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0"/>
    <p:restoredTop sz="89320"/>
  </p:normalViewPr>
  <p:slideViewPr>
    <p:cSldViewPr snapToGrid="0">
      <p:cViewPr varScale="1">
        <p:scale>
          <a:sx n="133" d="100"/>
          <a:sy n="133" d="100"/>
        </p:scale>
        <p:origin x="1376" y="488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51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6.fntdata"/><Relationship Id="rId20" Type="http://schemas.openxmlformats.org/officeDocument/2006/relationships/slide" Target="slides/slide18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5894b881f_0_14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55894b881f_0_1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D71144D2-630F-7909-10B1-5150C3850C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D2E561DC-E229-A46C-3CD6-F17D5B653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Redundant Vias</a:t>
            </a:r>
            <a:r>
              <a:rPr lang="en-US" altLang="en-US" sz="900">
                <a:latin typeface="Arial" panose="020B0604020202020204" pitchFamily="34" charset="0"/>
              </a:rPr>
              <a:t> is a technology for yield improvement, which doubles single-cut via.</a:t>
            </a:r>
          </a:p>
          <a:p>
            <a:r>
              <a:rPr lang="en-US" altLang="en-US" sz="900">
                <a:latin typeface="Arial" panose="020B0604020202020204" pitchFamily="34" charset="0"/>
              </a:rPr>
              <a:t>Via doubling can be performed d</a:t>
            </a:r>
            <a:r>
              <a:rPr lang="en-US" altLang="en-US" sz="1000">
                <a:latin typeface="Arial" panose="020B0604020202020204" pitchFamily="34" charset="0"/>
              </a:rPr>
              <a:t>uring routing or after routing.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Via doubling is recommended by manufacture since it can improve yield, i.e., redundant via is “insurance” for via opens.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It can also improve timing yield since the resistance of partially blocked vias increases which may affect timing yield.</a:t>
            </a:r>
          </a:p>
          <a:p>
            <a:r>
              <a:rPr lang="en-US" altLang="en-US" sz="1000">
                <a:latin typeface="Arial" panose="020B0604020202020204" pitchFamily="34" charset="0"/>
              </a:rPr>
              <a:t>One observation is that 70-80% vias can be easily doubled even for very congested designs.</a:t>
            </a:r>
          </a:p>
          <a:p>
            <a:r>
              <a:rPr lang="en-US" altLang="en-US" sz="1000">
                <a:solidFill>
                  <a:srgbClr val="FF0000"/>
                </a:solidFill>
                <a:latin typeface="Arial" panose="020B0604020202020204" pitchFamily="34" charset="0"/>
              </a:rPr>
              <a:t>The question is: can we improve more?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F05E4775-34F1-894F-EBC0-C8353ADCC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B99C87F1-4602-40DF-FFD4-441723659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1000" dirty="0">
                <a:latin typeface="Arial" panose="020B0604020202020204" pitchFamily="34" charset="0"/>
              </a:rPr>
              <a:t>We may use short loop paths to create detours to double the vias which can not be doubled with single via.</a:t>
            </a:r>
          </a:p>
          <a:p>
            <a:r>
              <a:rPr lang="en-US" altLang="en-US" sz="1000" dirty="0">
                <a:latin typeface="Arial" panose="020B0604020202020204" pitchFamily="34" charset="0"/>
              </a:rPr>
              <a:t>Up to </a:t>
            </a:r>
            <a:r>
              <a:rPr lang="en-US" altLang="en-US" sz="1000" dirty="0">
                <a:solidFill>
                  <a:srgbClr val="FF0000"/>
                </a:solidFill>
                <a:latin typeface="Arial" panose="020B0604020202020204" pitchFamily="34" charset="0"/>
              </a:rPr>
              <a:t>97.5%</a:t>
            </a:r>
            <a:r>
              <a:rPr lang="en-US" altLang="en-US" sz="1000" dirty="0">
                <a:latin typeface="Arial" panose="020B0604020202020204" pitchFamily="34" charset="0"/>
              </a:rPr>
              <a:t> via doubling coverage is reported in ISQED 2006 paper.</a:t>
            </a:r>
          </a:p>
          <a:p>
            <a:r>
              <a:rPr lang="en-US" altLang="en-US" sz="1000" dirty="0">
                <a:latin typeface="Arial" panose="020B0604020202020204" pitchFamily="34" charset="0"/>
              </a:rPr>
              <a:t>However, short loop paths may lead to antenna problems and timing issues since it introduce more redundant wires.</a:t>
            </a:r>
          </a:p>
          <a:p>
            <a:r>
              <a:rPr lang="en-US" altLang="en-US" sz="1000" dirty="0">
                <a:latin typeface="Arial" panose="020B0604020202020204" pitchFamily="34" charset="0"/>
              </a:rPr>
              <a:t>So, can we have </a:t>
            </a:r>
            <a:r>
              <a:rPr lang="en-US" altLang="en-US" sz="1000" dirty="0">
                <a:solidFill>
                  <a:srgbClr val="FF0000"/>
                </a:solidFill>
                <a:latin typeface="Arial" panose="020B0604020202020204" pitchFamily="34" charset="0"/>
              </a:rPr>
              <a:t>100%</a:t>
            </a:r>
            <a:r>
              <a:rPr lang="en-US" altLang="en-US" sz="1000" dirty="0">
                <a:latin typeface="Arial" panose="020B0604020202020204" pitchFamily="34" charset="0"/>
              </a:rPr>
              <a:t> via doubling coverage with short loop paths?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DF57B152-A4B2-9ED0-31A3-0E015F703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894b881f_0_1413:notes">
            <a:extLst>
              <a:ext uri="{FF2B5EF4-FFF2-40B4-BE49-F238E27FC236}">
                <a16:creationId xmlns:a16="http://schemas.microsoft.com/office/drawing/2014/main" id="{606D2C3B-B5AF-C343-0E21-C9F8F58AF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CMP (Chemical-Mechanical Planarization/Polishing)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top of the wafer is polished off with slurry – used to size metal/oxide layers, make chip thinner, and maintain thickness required to reduce lithographic “defocus”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g355894b881f_0_1413:notes">
            <a:extLst>
              <a:ext uri="{FF2B5EF4-FFF2-40B4-BE49-F238E27FC236}">
                <a16:creationId xmlns:a16="http://schemas.microsoft.com/office/drawing/2014/main" id="{2112B333-E416-22E0-A535-E4873ED68C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247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95F5384-369A-506D-CDC8-16DE72583A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1CF478C-613D-0E29-1EAA-FB7E68185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A37D4-0C9D-CA03-00CD-D4EF266D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5C6B778-F112-E6DC-7124-826D1CC7E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E234446-294F-EF31-9C3C-680EF4B08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Area insertion must meet (crude) ruleset from foundry.</a:t>
            </a:r>
          </a:p>
        </p:txBody>
      </p:sp>
    </p:spTree>
    <p:extLst>
      <p:ext uri="{BB962C8B-B14F-4D97-AF65-F5344CB8AC3E}">
        <p14:creationId xmlns:p14="http://schemas.microsoft.com/office/powerpoint/2010/main" val="647752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4093-1F08-4669-C10C-16CF6531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2AFA7331-2C74-2A18-362D-E076F6312E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B5DB28DE-585C-24BC-458B-F1CB896F3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Two common modes of dummy fill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– tiled/staggered vs. Track-like dummy fill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Tiled reduces capacitances, Larger tiles reduce data sizes for GDS.</a:t>
            </a:r>
          </a:p>
          <a:p>
            <a:pPr lvl="1" rtl="0" fontAlgn="base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0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Other fill patterns existed (pictured above)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the 90’s, fill designs were considered highly proprietary to different design houses, with different designs primarily aiming to reduce parasitic coupling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6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E09DC-33EF-CB4D-5FAB-F3EB09581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59CE18E-3E50-5E16-D274-6ECEF033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F9B3E1B-A5F6-962A-876B-51F81FFA9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fin is the layout finishing module in OpenROAD that can insert fills (the foundry can also insert fills after receiving the GDS)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</a:rPr>
              <a:t>Support for OPC-like fill (thin wires running next to existing wires) and non-OPC fill (rectangular tiles)</a:t>
            </a: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0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0B40-F4A9-BF02-7D37-B7941A25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1794E56-6248-22F6-DA28-23891D00B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2ECDA5C-A7B4-61B4-0616-C194640FA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9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894b881f_0_14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55894b881f_0_1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478FE7B1-7EF6-F5CD-BB14-1B897A79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894b881f_0_1418:notes">
            <a:extLst>
              <a:ext uri="{FF2B5EF4-FFF2-40B4-BE49-F238E27FC236}">
                <a16:creationId xmlns:a16="http://schemas.microsoft.com/office/drawing/2014/main" id="{18CE47B4-DA9D-1782-B00F-441C91124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5894b881f_0_1418:notes">
            <a:extLst>
              <a:ext uri="{FF2B5EF4-FFF2-40B4-BE49-F238E27FC236}">
                <a16:creationId xmlns:a16="http://schemas.microsoft.com/office/drawing/2014/main" id="{4EB90E97-8828-3FFB-A235-6A905969F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631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5894b881f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55894b881f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2126BFDA-889B-891A-848F-3B3B936D1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894b881f_0_1418:notes">
            <a:extLst>
              <a:ext uri="{FF2B5EF4-FFF2-40B4-BE49-F238E27FC236}">
                <a16:creationId xmlns:a16="http://schemas.microsoft.com/office/drawing/2014/main" id="{E6400BE2-2EF3-D040-F11C-C883EDC9D5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5894b881f_0_1418:notes">
            <a:extLst>
              <a:ext uri="{FF2B5EF4-FFF2-40B4-BE49-F238E27FC236}">
                <a16:creationId xmlns:a16="http://schemas.microsoft.com/office/drawing/2014/main" id="{BC7F373C-03D8-941B-387F-A1F8BF16D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9471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D05C8D07-638F-366C-2966-A085F2134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894b881f_0_1418:notes">
            <a:extLst>
              <a:ext uri="{FF2B5EF4-FFF2-40B4-BE49-F238E27FC236}">
                <a16:creationId xmlns:a16="http://schemas.microsoft.com/office/drawing/2014/main" id="{F1B02511-688B-0167-1D5D-345471EE5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5894b881f_0_1418:notes">
            <a:extLst>
              <a:ext uri="{FF2B5EF4-FFF2-40B4-BE49-F238E27FC236}">
                <a16:creationId xmlns:a16="http://schemas.microsoft.com/office/drawing/2014/main" id="{78716822-C8C1-0F9B-D20C-7E0712BB3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76051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5894b881f_0_1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5894b881f_0_1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5894b881f_0_1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5894b881f_0_1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0CE4C778-437A-1EB3-EBEA-A9179A55C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894b881f_0_1413:notes">
            <a:extLst>
              <a:ext uri="{FF2B5EF4-FFF2-40B4-BE49-F238E27FC236}">
                <a16:creationId xmlns:a16="http://schemas.microsoft.com/office/drawing/2014/main" id="{D19BB697-0345-7AAB-8B00-7EA11D1860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55894b881f_0_1413:notes">
            <a:extLst>
              <a:ext uri="{FF2B5EF4-FFF2-40B4-BE49-F238E27FC236}">
                <a16:creationId xmlns:a16="http://schemas.microsoft.com/office/drawing/2014/main" id="{7DE5F50C-C2DC-6497-74AD-AF4B0916B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46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894b881f_0_14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5894b881f_0_1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5894b881f_0_14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55894b881f_0_1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5894b881f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355894b881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5894b881f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355894b881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E436D317-57C2-0A06-2BAC-1F589DA7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5894b881f_0_141:notes">
            <a:extLst>
              <a:ext uri="{FF2B5EF4-FFF2-40B4-BE49-F238E27FC236}">
                <a16:creationId xmlns:a16="http://schemas.microsoft.com/office/drawing/2014/main" id="{974DE28B-6797-271B-C014-E3A684AF6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55894b881f_0_141:notes">
            <a:extLst>
              <a:ext uri="{FF2B5EF4-FFF2-40B4-BE49-F238E27FC236}">
                <a16:creationId xmlns:a16="http://schemas.microsoft.com/office/drawing/2014/main" id="{4D0937AC-2116-6146-218E-8F6CB84509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27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07782-A8BF-FD61-3530-009DB5743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5ADFDD-6932-499E-C88A-FDECCE5B04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6EE8379-B334-206E-4F50-C53CA65DE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Critical area – vulnerability to particular defect sizes (see diagram)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area is the point of center of circular failure spots (open/short) given a specific size of spot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Open fault areas are centered on wire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Closed fault areas are centered on spacing between two wires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→ wider wires = fewer opens, wider spacing  = fewer shorts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“Spread (out wires), fatten (wires to make wider), and fill (free area)” methodology in early 2000s to improve manufacturability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Cost of failure goes up by 10x at every stage – problem caught at design time vs manufacturing vs packaging vs shipping vs …</a:t>
            </a:r>
          </a:p>
        </p:txBody>
      </p:sp>
    </p:spTree>
    <p:extLst>
      <p:ext uri="{BB962C8B-B14F-4D97-AF65-F5344CB8AC3E}">
        <p14:creationId xmlns:p14="http://schemas.microsoft.com/office/powerpoint/2010/main" val="997877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9D2EA8E-896B-E80B-6D3C-0077E29D5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>
            <a:extLst>
              <a:ext uri="{FF2B5EF4-FFF2-40B4-BE49-F238E27FC236}">
                <a16:creationId xmlns:a16="http://schemas.microsoft.com/office/drawing/2014/main" id="{610B0293-78E8-25DA-F15A-1CA44F443E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>
            <a:extLst>
              <a:ext uri="{FF2B5EF4-FFF2-40B4-BE49-F238E27FC236}">
                <a16:creationId xmlns:a16="http://schemas.microsoft.com/office/drawing/2014/main" id="{9E44CA40-C328-C5D5-2FDC-9D084DD60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880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61D600A-805C-8DC3-4A71-A2DC9794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>
            <a:extLst>
              <a:ext uri="{FF2B5EF4-FFF2-40B4-BE49-F238E27FC236}">
                <a16:creationId xmlns:a16="http://schemas.microsoft.com/office/drawing/2014/main" id="{2E8BD119-C699-73AD-AF0B-870FAA5801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>
            <a:extLst>
              <a:ext uri="{FF2B5EF4-FFF2-40B4-BE49-F238E27FC236}">
                <a16:creationId xmlns:a16="http://schemas.microsoft.com/office/drawing/2014/main" id="{8DCC6FD0-3E38-BA9F-02CF-0D60EF084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203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03F8467-43D1-F756-111F-11D1C29EC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>
            <a:extLst>
              <a:ext uri="{FF2B5EF4-FFF2-40B4-BE49-F238E27FC236}">
                <a16:creationId xmlns:a16="http://schemas.microsoft.com/office/drawing/2014/main" id="{E3C0C0EC-284E-0A56-A2C8-6078C0F94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>
            <a:extLst>
              <a:ext uri="{FF2B5EF4-FFF2-40B4-BE49-F238E27FC236}">
                <a16:creationId xmlns:a16="http://schemas.microsoft.com/office/drawing/2014/main" id="{F620978B-4AE0-F4C7-09DF-FF0A189A1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934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FA51132-41C1-1425-C801-E6E6AABF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5894b881f_0_146:notes">
            <a:extLst>
              <a:ext uri="{FF2B5EF4-FFF2-40B4-BE49-F238E27FC236}">
                <a16:creationId xmlns:a16="http://schemas.microsoft.com/office/drawing/2014/main" id="{8A08CE67-DA50-5FC0-1410-0C88710D0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5894b881f_0_146:notes">
            <a:extLst>
              <a:ext uri="{FF2B5EF4-FFF2-40B4-BE49-F238E27FC236}">
                <a16:creationId xmlns:a16="http://schemas.microsoft.com/office/drawing/2014/main" id="{AEE2A728-F77E-AF82-5FBF-D9029133C1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480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5894b881f_0_1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5894b881f_0_1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5894b881f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5894b881f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55894b881f_0_5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355894b881f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94C73-1B3E-738D-AA03-D4C97AC3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72F74B1-C4D2-A80D-5E82-6DA88696C2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AC2739B-85E6-CDDA-AD5E-4C866E885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459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3F450C27-8E8F-BDA3-EC3B-9EE9AE1A2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894b881f_0_1413:notes">
            <a:extLst>
              <a:ext uri="{FF2B5EF4-FFF2-40B4-BE49-F238E27FC236}">
                <a16:creationId xmlns:a16="http://schemas.microsoft.com/office/drawing/2014/main" id="{3154041F-E533-9CCB-382E-EBEA0FF142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355894b881f_0_1413:notes">
            <a:extLst>
              <a:ext uri="{FF2B5EF4-FFF2-40B4-BE49-F238E27FC236}">
                <a16:creationId xmlns:a16="http://schemas.microsoft.com/office/drawing/2014/main" id="{A49AFAA4-3A86-40B3-9866-21AB01D8D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2567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>
            <a:extLst>
              <a:ext uri="{FF2B5EF4-FFF2-40B4-BE49-F238E27FC236}">
                <a16:creationId xmlns:a16="http://schemas.microsoft.com/office/drawing/2014/main" id="{ACD9666E-23B7-3FE7-8FDC-EEA434B87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79" name="Notes Placeholder 2">
            <a:extLst>
              <a:ext uri="{FF2B5EF4-FFF2-40B4-BE49-F238E27FC236}">
                <a16:creationId xmlns:a16="http://schemas.microsoft.com/office/drawing/2014/main" id="{CAB2992E-4EAB-8C76-4B15-0237B5B629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Note the difference in LEF (defined in microns) and DEF (defined in DBU, 2000 DBU = 1 micron)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>
            <a:extLst>
              <a:ext uri="{FF2B5EF4-FFF2-40B4-BE49-F238E27FC236}">
                <a16:creationId xmlns:a16="http://schemas.microsoft.com/office/drawing/2014/main" id="{278A05AC-EBF8-9EB9-DC10-B15D10CC8B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7" name="Notes Placeholder 2">
            <a:extLst>
              <a:ext uri="{FF2B5EF4-FFF2-40B4-BE49-F238E27FC236}">
                <a16:creationId xmlns:a16="http://schemas.microsoft.com/office/drawing/2014/main" id="{B11817A2-3F6E-130B-293B-F4AF98B441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>
            <a:extLst>
              <a:ext uri="{FF2B5EF4-FFF2-40B4-BE49-F238E27FC236}">
                <a16:creationId xmlns:a16="http://schemas.microsoft.com/office/drawing/2014/main" id="{A0576CDA-8488-2F04-52F7-C33982E306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5" name="Notes Placeholder 2">
            <a:extLst>
              <a:ext uri="{FF2B5EF4-FFF2-40B4-BE49-F238E27FC236}">
                <a16:creationId xmlns:a16="http://schemas.microsoft.com/office/drawing/2014/main" id="{9343FB92-0AE1-95C8-CA42-3D7CFA000F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>
            <a:extLst>
              <a:ext uri="{FF2B5EF4-FFF2-40B4-BE49-F238E27FC236}">
                <a16:creationId xmlns:a16="http://schemas.microsoft.com/office/drawing/2014/main" id="{3633275C-8142-DF6C-AEFB-757CB8979D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3" name="Notes Placeholder 2">
            <a:extLst>
              <a:ext uri="{FF2B5EF4-FFF2-40B4-BE49-F238E27FC236}">
                <a16:creationId xmlns:a16="http://schemas.microsoft.com/office/drawing/2014/main" id="{DFD038D5-B6C8-42EB-ADBA-80977AB85C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Smart NDRs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Smaller capacitance → fewer/smaller clock buffers/power usage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Uses tapering – selecting smaller wire segment width in a clock subnet</a:t>
            </a:r>
          </a:p>
          <a:p>
            <a:pPr lvl="1"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Avoids viscous cycle (pictured)</a:t>
            </a:r>
          </a:p>
          <a:p>
            <a:pPr rtl="0" fontAlgn="base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>
            <a:spLocks noGrp="1"/>
          </p:cNvSpPr>
          <p:nvPr>
            <p:ph type="ctrTitle"/>
          </p:nvPr>
        </p:nvSpPr>
        <p:spPr>
          <a:xfrm>
            <a:off x="560377" y="1105412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7" name="Google Shape;17;p53"/>
          <p:cNvSpPr txBox="1">
            <a:spLocks noGrp="1"/>
          </p:cNvSpPr>
          <p:nvPr>
            <p:ph type="subTitle" idx="1"/>
          </p:nvPr>
        </p:nvSpPr>
        <p:spPr>
          <a:xfrm>
            <a:off x="1028700" y="25717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304"/>
              </a:spcBef>
              <a:spcAft>
                <a:spcPts val="0"/>
              </a:spcAft>
              <a:buSzPts val="2400"/>
              <a:buFont typeface="Arial"/>
              <a:buNone/>
              <a:defRPr sz="1600" b="1"/>
            </a:lvl1pPr>
            <a:lvl2pPr lvl="1" algn="l">
              <a:lnSpc>
                <a:spcPct val="85000"/>
              </a:lnSpc>
              <a:spcBef>
                <a:spcPts val="228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85000"/>
              </a:lnSpc>
              <a:spcBef>
                <a:spcPts val="228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cxnSp>
        <p:nvCxnSpPr>
          <p:cNvPr id="18" name="Google Shape;18;p53"/>
          <p:cNvCxnSpPr/>
          <p:nvPr/>
        </p:nvCxnSpPr>
        <p:spPr>
          <a:xfrm>
            <a:off x="111919" y="2162879"/>
            <a:ext cx="6634163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9726F76-792D-FDD9-8213-1E2DE2A5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558" y="4930812"/>
            <a:ext cx="1520956" cy="15125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  <p:sp>
        <p:nvSpPr>
          <p:cNvPr id="5" name="Google Shape;14;p22">
            <a:extLst>
              <a:ext uri="{FF2B5EF4-FFF2-40B4-BE49-F238E27FC236}">
                <a16:creationId xmlns:a16="http://schemas.microsoft.com/office/drawing/2014/main" id="{F66CEBE3-152E-6C88-78FC-C1CA02E4476E}"/>
              </a:ext>
            </a:extLst>
          </p:cNvPr>
          <p:cNvSpPr txBox="1"/>
          <p:nvPr/>
        </p:nvSpPr>
        <p:spPr>
          <a:xfrm>
            <a:off x="6512799" y="4965292"/>
            <a:ext cx="334541" cy="17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0" tIns="19280" rIns="38570" bIns="19280" anchor="t" anchorCtr="0">
            <a:spAutoFit/>
          </a:bodyPr>
          <a:lstStyle/>
          <a:p>
            <a:pPr marL="0" marR="0" lvl="0" indent="0" algn="ctr" defTabSz="385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385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‹#›</a:t>
            </a:fld>
            <a:endParaRPr kumimoji="0" sz="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3;p22" descr="UCSDa1">
            <a:extLst>
              <a:ext uri="{FF2B5EF4-FFF2-40B4-BE49-F238E27FC236}">
                <a16:creationId xmlns:a16="http://schemas.microsoft.com/office/drawing/2014/main" id="{2C4ECB9B-27CF-9A8E-0710-285A00F4F3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31" y="4911331"/>
            <a:ext cx="246627" cy="230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585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0585-C9C4-7EDD-9850-8E80D55A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447"/>
            <a:ext cx="6847339" cy="446484"/>
          </a:xfrm>
        </p:spPr>
        <p:txBody>
          <a:bodyPr/>
          <a:lstStyle>
            <a:lvl1pPr>
              <a:lnSpc>
                <a:spcPct val="80000"/>
              </a:lnSpc>
              <a:defRPr sz="21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FA2D-09BE-5258-A96A-1379B9AC7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CSE 241A SP25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7DC5E-F381-AAFC-A909-A67A6C39E2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9" y="588648"/>
            <a:ext cx="3115866" cy="4278628"/>
          </a:xfrm>
        </p:spPr>
        <p:txBody>
          <a:bodyPr/>
          <a:lstStyle>
            <a:lvl1pPr marL="133350" indent="-133350">
              <a:defRPr sz="1500"/>
            </a:lvl1pPr>
            <a:lvl2pPr marL="266700" indent="-133350">
              <a:defRPr sz="1350"/>
            </a:lvl2pPr>
            <a:lvl3pPr marL="372600" indent="-102600">
              <a:defRPr sz="1200"/>
            </a:lvl3pPr>
            <a:lvl4pPr marL="483300" indent="-102600">
              <a:buClr>
                <a:srgbClr val="C00000"/>
              </a:buClr>
              <a:buSzPct val="80000"/>
              <a:defRPr sz="1050"/>
            </a:lvl4pPr>
            <a:lvl5pPr marL="146685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5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8732-E0A2-02B2-5EAB-50D84630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498"/>
            <a:ext cx="6847339" cy="487188"/>
          </a:xfrm>
        </p:spPr>
        <p:txBody>
          <a:bodyPr/>
          <a:lstStyle>
            <a:lvl1pPr>
              <a:lnSpc>
                <a:spcPct val="80000"/>
              </a:lnSpc>
              <a:defRPr sz="21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49331-D22F-8AB9-1178-F5722F9E79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CSE 241A SP25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C410E-B314-D39E-3BE8-4624A4C5A6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" y="2689935"/>
            <a:ext cx="6724650" cy="2177341"/>
          </a:xfrm>
        </p:spPr>
        <p:txBody>
          <a:bodyPr/>
          <a:lstStyle>
            <a:lvl1pPr marL="133350" indent="-133350">
              <a:defRPr sz="1500"/>
            </a:lvl1pPr>
            <a:lvl2pPr marL="266700" indent="-133350">
              <a:defRPr sz="1350"/>
            </a:lvl2pPr>
            <a:lvl3pPr marL="372600" indent="-102600">
              <a:defRPr sz="1200"/>
            </a:lvl3pPr>
            <a:lvl4pPr marL="480600" indent="-102600">
              <a:buClr>
                <a:srgbClr val="C00000"/>
              </a:buClr>
              <a:buSzPct val="125000"/>
              <a:buFont typeface="Arial" panose="020B0604020202020204" pitchFamily="34" charset="0"/>
              <a:buChar char="•"/>
              <a:defRPr 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92661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43EC-F3AD-36D7-152D-ABB7B54C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4" y="1807370"/>
            <a:ext cx="6679406" cy="43576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788AD-A7A6-0411-6805-9CFB58864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CSE 241A SP25</a:t>
            </a:r>
            <a:endParaRPr lang="en-IN" dirty="0"/>
          </a:p>
        </p:txBody>
      </p:sp>
      <p:sp>
        <p:nvSpPr>
          <p:cNvPr id="4" name="Google Shape;17;p53">
            <a:extLst>
              <a:ext uri="{FF2B5EF4-FFF2-40B4-BE49-F238E27FC236}">
                <a16:creationId xmlns:a16="http://schemas.microsoft.com/office/drawing/2014/main" id="{D0F4EA71-BBC4-449C-890D-CC79149637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3327" y="2571750"/>
            <a:ext cx="4800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304"/>
              </a:spcBef>
              <a:spcAft>
                <a:spcPts val="0"/>
              </a:spcAft>
              <a:buSzPts val="2400"/>
              <a:buFont typeface="Arial"/>
              <a:buNone/>
              <a:defRPr sz="1013" b="1"/>
            </a:lvl1pPr>
            <a:lvl2pPr lvl="1" algn="l">
              <a:lnSpc>
                <a:spcPct val="85000"/>
              </a:lnSpc>
              <a:spcBef>
                <a:spcPts val="228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85000"/>
              </a:lnSpc>
              <a:spcBef>
                <a:spcPts val="228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478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43A2-DB54-5862-1C0D-F97187F6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CE36-D5BD-909C-14D0-243BCB3F2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7D14-4CAF-A6D8-8676-009FE5D0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7722-5CB5-4D78-A847-22E60B8592AB}" type="datetimeFigureOut">
              <a:rPr lang="en-US" smtClean="0"/>
              <a:t>9/6/25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B6C60-8300-FF73-E485-73D53C2E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52F37-F777-4B90-778C-B878739F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490E8-5255-4BDE-9876-59BE72709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18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>
            <a:spLocks noGrp="1"/>
          </p:cNvSpPr>
          <p:nvPr>
            <p:ph type="body" idx="1" hasCustomPrompt="1"/>
          </p:nvPr>
        </p:nvSpPr>
        <p:spPr>
          <a:xfrm>
            <a:off x="63631" y="572610"/>
            <a:ext cx="6691976" cy="422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179388" lvl="0" indent="-179388" algn="l">
              <a:lnSpc>
                <a:spcPct val="85000"/>
              </a:lnSpc>
              <a:spcBef>
                <a:spcPts val="354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358775" lvl="1" indent="-179388" algn="l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536575" lvl="2" indent="-177800" algn="l">
              <a:lnSpc>
                <a:spcPct val="85000"/>
              </a:lnSpc>
              <a:spcBef>
                <a:spcPts val="254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715963" lvl="3" indent="-179388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964406" lvl="4" indent="-139304" algn="l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1157288" lvl="5" indent="-144661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350169" lvl="6" indent="-144661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1543050" lvl="7" indent="-144661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1735931" lvl="8" indent="-144661" algn="l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No. 1</a:t>
            </a:r>
          </a:p>
          <a:p>
            <a:pPr lvl="1"/>
            <a:r>
              <a:rPr lang="en-US" dirty="0"/>
              <a:t>No. 2</a:t>
            </a:r>
          </a:p>
          <a:p>
            <a:pPr lvl="2"/>
            <a:r>
              <a:rPr lang="en-US" dirty="0"/>
              <a:t>No. 3</a:t>
            </a:r>
          </a:p>
          <a:p>
            <a:pPr lvl="3"/>
            <a:r>
              <a:rPr lang="en-US" dirty="0"/>
              <a:t>No. 4</a:t>
            </a:r>
            <a:endParaRPr dirty="0"/>
          </a:p>
        </p:txBody>
      </p:sp>
      <p:sp>
        <p:nvSpPr>
          <p:cNvPr id="22" name="Google Shape;22;p54"/>
          <p:cNvSpPr txBox="1">
            <a:spLocks noGrp="1"/>
          </p:cNvSpPr>
          <p:nvPr>
            <p:ph type="title"/>
          </p:nvPr>
        </p:nvSpPr>
        <p:spPr>
          <a:xfrm>
            <a:off x="0" y="57718"/>
            <a:ext cx="6755607" cy="42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B59772-3D10-C5FD-FC3A-D4580B127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6" y="4941710"/>
            <a:ext cx="1455320" cy="144072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</p:spTree>
    <p:extLst>
      <p:ext uri="{BB962C8B-B14F-4D97-AF65-F5344CB8AC3E}">
        <p14:creationId xmlns:p14="http://schemas.microsoft.com/office/powerpoint/2010/main" val="47989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2721-7549-3FFB-D9AD-234C4274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821"/>
            <a:ext cx="6858000" cy="399077"/>
          </a:xfrm>
        </p:spPr>
        <p:txBody>
          <a:bodyPr/>
          <a:lstStyle>
            <a:lvl1pPr marR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lang="en-IN" sz="2800" b="1" i="0" u="none" strike="noStrike" cap="none" dirty="0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BF7AD-E465-D68D-1C87-AC7F6B08E1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9786" y="4889854"/>
            <a:ext cx="1586271" cy="1928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</p:spTree>
    <p:extLst>
      <p:ext uri="{BB962C8B-B14F-4D97-AF65-F5344CB8AC3E}">
        <p14:creationId xmlns:p14="http://schemas.microsoft.com/office/powerpoint/2010/main" val="242085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0585-C9C4-7EDD-9850-8E80D55A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5447"/>
            <a:ext cx="6847339" cy="446484"/>
          </a:xfrm>
        </p:spPr>
        <p:txBody>
          <a:bodyPr/>
          <a:lstStyle>
            <a:lvl1pPr>
              <a:lnSpc>
                <a:spcPct val="80000"/>
              </a:lnSpc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CFA2D-09BE-5258-A96A-1379B9AC77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7DC5E-F381-AAFC-A909-A67A6C39E2E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819" y="588648"/>
            <a:ext cx="3115866" cy="4278628"/>
          </a:xfrm>
        </p:spPr>
        <p:txBody>
          <a:bodyPr/>
          <a:lstStyle>
            <a:lvl1pPr marL="179388" marR="0" indent="-179388" algn="l" rtl="0" eaLnBrk="1" hangingPunct="1">
              <a:lnSpc>
                <a:spcPct val="85000"/>
              </a:lnSpc>
              <a:spcBef>
                <a:spcPts val="354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00025" indent="-100013">
              <a:def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79450" indent="-76950"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2475" indent="-76950">
              <a:buClr>
                <a:srgbClr val="C00000"/>
              </a:buClr>
              <a:buSzPct val="80000"/>
              <a:defRPr 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00138" indent="0">
              <a:buNone/>
              <a:defRPr/>
            </a:lvl5pPr>
          </a:lstStyle>
          <a:p>
            <a:r>
              <a:rPr lang="en-US" dirty="0"/>
              <a:t>No. 1</a:t>
            </a:r>
          </a:p>
          <a:p>
            <a:pPr marL="358775" marR="0" lvl="1" indent="-179388" algn="l" rtl="0" eaLnBrk="1" hangingPunct="1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</a:pPr>
            <a:r>
              <a:rPr lang="en-US" dirty="0"/>
              <a:t>No. 2</a:t>
            </a:r>
          </a:p>
          <a:p>
            <a:pPr marL="536575" marR="0" lvl="2" indent="-177800" algn="l" rtl="0" eaLnBrk="1" hangingPunct="1">
              <a:lnSpc>
                <a:spcPct val="85000"/>
              </a:lnSpc>
              <a:spcBef>
                <a:spcPts val="254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</a:pPr>
            <a:r>
              <a:rPr lang="en-US" dirty="0"/>
              <a:t>No. 3</a:t>
            </a:r>
          </a:p>
          <a:p>
            <a:pPr marL="715963" marR="0" lvl="3" indent="-179388" algn="l" rtl="0" eaLnBrk="1" hangingPunct="1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</a:pPr>
            <a:r>
              <a:rPr lang="en-US" dirty="0"/>
              <a:t>No. 4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2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48732-E0A2-02B2-5EAB-50D84630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5498"/>
            <a:ext cx="6847339" cy="487188"/>
          </a:xfrm>
        </p:spPr>
        <p:txBody>
          <a:bodyPr/>
          <a:lstStyle>
            <a:lvl1pPr>
              <a:lnSpc>
                <a:spcPct val="80000"/>
              </a:lnSpc>
              <a:defRPr lang="en-IN" sz="2800" b="1" i="0" u="none" strike="noStrike" cap="none" dirty="0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49331-D22F-8AB9-1178-F5722F9E79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C410E-B314-D39E-3BE8-4624A4C5A6D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675" y="2689936"/>
            <a:ext cx="6724650" cy="2177341"/>
          </a:xfrm>
        </p:spPr>
        <p:txBody>
          <a:bodyPr/>
          <a:lstStyle>
            <a:lvl1pPr marL="179388" marR="0" indent="-179388" algn="l" rtl="0" eaLnBrk="1" hangingPunct="1">
              <a:lnSpc>
                <a:spcPct val="85000"/>
              </a:lnSpc>
              <a:spcBef>
                <a:spcPts val="354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lang="en-US" sz="20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00025" indent="-100013">
              <a:defRPr lang="en-US" sz="18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279450" indent="-76950">
              <a:defRPr 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360450" indent="-76950">
              <a:buClr>
                <a:srgbClr val="C00000"/>
              </a:buClr>
              <a:buSzPct val="125000"/>
              <a:buFont typeface="Arial" panose="020B0604020202020204" pitchFamily="34" charset="0"/>
              <a:buChar char="•"/>
              <a:defRPr lang="en-US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</a:lstStyle>
          <a:p>
            <a:r>
              <a:rPr lang="en-US" dirty="0"/>
              <a:t>No. 1</a:t>
            </a:r>
          </a:p>
          <a:p>
            <a:pPr marL="358775" marR="0" lvl="1" indent="-179388" algn="l" rtl="0" eaLnBrk="1" hangingPunct="1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</a:pPr>
            <a:r>
              <a:rPr lang="en-US" dirty="0"/>
              <a:t>No. 2</a:t>
            </a:r>
          </a:p>
          <a:p>
            <a:pPr marL="536575" marR="0" lvl="2" indent="-177800" algn="l" rtl="0" eaLnBrk="1" hangingPunct="1">
              <a:lnSpc>
                <a:spcPct val="85000"/>
              </a:lnSpc>
              <a:spcBef>
                <a:spcPts val="254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</a:pPr>
            <a:r>
              <a:rPr lang="en-US" dirty="0"/>
              <a:t>No. 3</a:t>
            </a:r>
          </a:p>
          <a:p>
            <a:pPr marL="715963" marR="0" lvl="3" indent="-179388" algn="l" rtl="0" eaLnBrk="1" hangingPunct="1">
              <a:lnSpc>
                <a:spcPct val="100000"/>
              </a:lnSpc>
              <a:spcBef>
                <a:spcPts val="152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</a:pPr>
            <a:r>
              <a:rPr lang="en-US" dirty="0"/>
              <a:t>No. 4</a:t>
            </a:r>
          </a:p>
        </p:txBody>
      </p:sp>
    </p:spTree>
    <p:extLst>
      <p:ext uri="{BB962C8B-B14F-4D97-AF65-F5344CB8AC3E}">
        <p14:creationId xmlns:p14="http://schemas.microsoft.com/office/powerpoint/2010/main" val="48600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A43EC-F3AD-36D7-152D-ABB7B54C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5" y="1807371"/>
            <a:ext cx="6679406" cy="435769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788AD-A7A6-0411-6805-9CFB588643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IN" dirty="0"/>
              <a:t>Kahng ECE 260C SP25</a:t>
            </a:r>
          </a:p>
        </p:txBody>
      </p:sp>
      <p:sp>
        <p:nvSpPr>
          <p:cNvPr id="4" name="Google Shape;17;p53">
            <a:extLst>
              <a:ext uri="{FF2B5EF4-FFF2-40B4-BE49-F238E27FC236}">
                <a16:creationId xmlns:a16="http://schemas.microsoft.com/office/drawing/2014/main" id="{D0F4EA71-BBC4-449C-890D-CC791496378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3327" y="2571750"/>
            <a:ext cx="4800600" cy="985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228"/>
              </a:spcBef>
              <a:spcAft>
                <a:spcPts val="0"/>
              </a:spcAft>
              <a:buSzPts val="2400"/>
              <a:buFont typeface="Arial"/>
              <a:buNone/>
              <a:defRPr sz="760" b="1"/>
            </a:lvl1pPr>
            <a:lvl2pPr lvl="1" algn="l">
              <a:lnSpc>
                <a:spcPct val="85000"/>
              </a:lnSpc>
              <a:spcBef>
                <a:spcPts val="171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85000"/>
              </a:lnSpc>
              <a:spcBef>
                <a:spcPts val="171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171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3"/>
          <p:cNvSpPr txBox="1">
            <a:spLocks noGrp="1"/>
          </p:cNvSpPr>
          <p:nvPr>
            <p:ph type="ctrTitle"/>
          </p:nvPr>
        </p:nvSpPr>
        <p:spPr>
          <a:xfrm>
            <a:off x="560377" y="1105412"/>
            <a:ext cx="58293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" name="Google Shape;17;p53"/>
          <p:cNvSpPr txBox="1">
            <a:spLocks noGrp="1"/>
          </p:cNvSpPr>
          <p:nvPr>
            <p:ph type="subTitle" idx="1"/>
          </p:nvPr>
        </p:nvSpPr>
        <p:spPr>
          <a:xfrm>
            <a:off x="1028700" y="2571750"/>
            <a:ext cx="48006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SzPts val="2400"/>
              <a:buFont typeface="Arial"/>
              <a:buNone/>
              <a:defRPr sz="1350" b="1"/>
            </a:lvl1pPr>
            <a:lvl2pPr lvl="1" algn="l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85000"/>
              </a:lnSpc>
              <a:spcBef>
                <a:spcPts val="304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SzPts val="90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cxnSp>
        <p:nvCxnSpPr>
          <p:cNvPr id="18" name="Google Shape;18;p53"/>
          <p:cNvCxnSpPr/>
          <p:nvPr/>
        </p:nvCxnSpPr>
        <p:spPr>
          <a:xfrm>
            <a:off x="111919" y="2162879"/>
            <a:ext cx="6634163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79726F76-792D-FDD9-8213-1E2DE2A569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279933" cy="185738"/>
          </a:xfrm>
          <a:prstGeom prst="rect">
            <a:avLst/>
          </a:prstGeom>
        </p:spPr>
        <p:txBody>
          <a:bodyPr/>
          <a:lstStyle>
            <a:lvl1pPr>
              <a:defRPr sz="675"/>
            </a:lvl1pPr>
          </a:lstStyle>
          <a:p>
            <a:r>
              <a:rPr lang="en-IN"/>
              <a:t>Kahng CSE 241A SP25</a:t>
            </a:r>
            <a:endParaRPr lang="en-IN" dirty="0"/>
          </a:p>
        </p:txBody>
      </p:sp>
      <p:sp>
        <p:nvSpPr>
          <p:cNvPr id="5" name="Google Shape;14;p22">
            <a:extLst>
              <a:ext uri="{FF2B5EF4-FFF2-40B4-BE49-F238E27FC236}">
                <a16:creationId xmlns:a16="http://schemas.microsoft.com/office/drawing/2014/main" id="{F66CEBE3-152E-6C88-78FC-C1CA02E4476E}"/>
              </a:ext>
            </a:extLst>
          </p:cNvPr>
          <p:cNvSpPr txBox="1"/>
          <p:nvPr/>
        </p:nvSpPr>
        <p:spPr>
          <a:xfrm>
            <a:off x="6512799" y="4965292"/>
            <a:ext cx="334541" cy="15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‹#›</a:t>
            </a:fld>
            <a:endParaRPr kumimoji="0" sz="67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13;p22" descr="UCSDa1">
            <a:extLst>
              <a:ext uri="{FF2B5EF4-FFF2-40B4-BE49-F238E27FC236}">
                <a16:creationId xmlns:a16="http://schemas.microsoft.com/office/drawing/2014/main" id="{2C4ECB9B-27CF-9A8E-0710-285A00F4F3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931" y="4911330"/>
            <a:ext cx="246627" cy="2309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933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>
            <a:spLocks noGrp="1"/>
          </p:cNvSpPr>
          <p:nvPr>
            <p:ph type="body" idx="1" hasCustomPrompt="1"/>
          </p:nvPr>
        </p:nvSpPr>
        <p:spPr>
          <a:xfrm>
            <a:off x="63631" y="572610"/>
            <a:ext cx="6691976" cy="422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134541" lvl="0" indent="-134541" algn="l">
              <a:lnSpc>
                <a:spcPct val="85000"/>
              </a:lnSpc>
              <a:spcBef>
                <a:spcPts val="472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270000" lvl="1" indent="-135000" algn="l">
              <a:lnSpc>
                <a:spcPct val="85000"/>
              </a:lnSpc>
              <a:spcBef>
                <a:spcPts val="40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  <a:defRPr sz="1500">
                <a:latin typeface="Arial"/>
                <a:ea typeface="Arial"/>
                <a:cs typeface="Arial"/>
                <a:sym typeface="Arial"/>
              </a:defRPr>
            </a:lvl2pPr>
            <a:lvl3pPr marL="375300" lvl="2" indent="-105300" algn="l">
              <a:lnSpc>
                <a:spcPct val="85000"/>
              </a:lnSpc>
              <a:spcBef>
                <a:spcPts val="338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  <a:defRPr sz="1350">
                <a:latin typeface="Arial"/>
                <a:ea typeface="Arial"/>
                <a:cs typeface="Arial"/>
                <a:sym typeface="Arial"/>
              </a:defRPr>
            </a:lvl3pPr>
            <a:lvl4pPr marL="483300" lvl="3" indent="-105300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 sz="1200">
                <a:latin typeface="Arial"/>
                <a:ea typeface="Arial"/>
                <a:cs typeface="Arial"/>
                <a:sym typeface="Arial"/>
              </a:defRPr>
            </a:lvl4pPr>
            <a:lvl5pPr marL="1285875" lvl="4" indent="-185738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1543050" lvl="5" indent="-192881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5" lvl="6" indent="-192881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0" lvl="7" indent="-192881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5" lvl="8" indent="-192881" algn="l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dirty="0"/>
              <a:t>No. 1</a:t>
            </a:r>
          </a:p>
          <a:p>
            <a:pPr lvl="1"/>
            <a:r>
              <a:rPr lang="en-US" dirty="0"/>
              <a:t>No. 2</a:t>
            </a:r>
          </a:p>
          <a:p>
            <a:pPr lvl="2"/>
            <a:r>
              <a:rPr lang="en-US" dirty="0"/>
              <a:t>No. 3</a:t>
            </a:r>
          </a:p>
          <a:p>
            <a:pPr lvl="3"/>
            <a:r>
              <a:rPr lang="en-US" dirty="0"/>
              <a:t>No. 4</a:t>
            </a:r>
            <a:endParaRPr dirty="0"/>
          </a:p>
        </p:txBody>
      </p:sp>
      <p:sp>
        <p:nvSpPr>
          <p:cNvPr id="22" name="Google Shape;22;p54"/>
          <p:cNvSpPr txBox="1">
            <a:spLocks noGrp="1"/>
          </p:cNvSpPr>
          <p:nvPr>
            <p:ph type="title"/>
          </p:nvPr>
        </p:nvSpPr>
        <p:spPr>
          <a:xfrm>
            <a:off x="0" y="57718"/>
            <a:ext cx="6755607" cy="42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EB59772-3D10-C5FD-FC3A-D4580B127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279933" cy="185738"/>
          </a:xfrm>
          <a:prstGeom prst="rect">
            <a:avLst/>
          </a:prstGeom>
        </p:spPr>
        <p:txBody>
          <a:bodyPr/>
          <a:lstStyle>
            <a:lvl1pPr>
              <a:defRPr sz="675"/>
            </a:lvl1pPr>
          </a:lstStyle>
          <a:p>
            <a:r>
              <a:rPr lang="en-IN"/>
              <a:t>Kahng CSE 241A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76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E2721-7549-3FFB-D9AD-234C42742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820"/>
            <a:ext cx="6858000" cy="399077"/>
          </a:xfrm>
        </p:spPr>
        <p:txBody>
          <a:bodyPr/>
          <a:lstStyle>
            <a:lvl1pPr marR="0" algn="l" rtl="0" eaLnBrk="1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lang="en-IN" sz="2100" b="1" i="0" u="none" strike="noStrike" cap="none" dirty="0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BF7AD-E465-D68D-1C87-AC7F6B08E1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CSE 241A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89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2" y="25498"/>
            <a:ext cx="6847339" cy="44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57152" y="601267"/>
            <a:ext cx="6698456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06400" algn="l" rtl="0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9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  <p:cxnSp>
        <p:nvCxnSpPr>
          <p:cNvPr id="12" name="Google Shape;12;p22"/>
          <p:cNvCxnSpPr>
            <a:cxnSpLocks/>
          </p:cNvCxnSpPr>
          <p:nvPr/>
        </p:nvCxnSpPr>
        <p:spPr>
          <a:xfrm>
            <a:off x="57152" y="528629"/>
            <a:ext cx="6698456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22" descr="UCSDa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4931" y="4911331"/>
            <a:ext cx="246627" cy="23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/>
          <p:nvPr/>
        </p:nvSpPr>
        <p:spPr>
          <a:xfrm>
            <a:off x="6512799" y="4965292"/>
            <a:ext cx="334541" cy="177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570" tIns="19280" rIns="38570" bIns="19280" anchor="t" anchorCtr="0">
            <a:spAutoFit/>
          </a:bodyPr>
          <a:lstStyle/>
          <a:p>
            <a:pPr marL="0" marR="0" lvl="0" indent="0" algn="ctr" defTabSz="3857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3857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‹#›</a:t>
            </a:fld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BD9C9A-9B70-932E-4B93-8534F1A4C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1558" y="4923725"/>
            <a:ext cx="1586271" cy="1928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IN" dirty="0"/>
              <a:t>Kahng ECE 260C SP25</a:t>
            </a:r>
          </a:p>
        </p:txBody>
      </p:sp>
    </p:spTree>
    <p:extLst>
      <p:ext uri="{BB962C8B-B14F-4D97-AF65-F5344CB8AC3E}">
        <p14:creationId xmlns:p14="http://schemas.microsoft.com/office/powerpoint/2010/main" val="39841487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1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9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1" y="25498"/>
            <a:ext cx="6847339" cy="44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25406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 dirty="0"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57151" y="601266"/>
            <a:ext cx="6698456" cy="431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406400" algn="l" rtl="0">
              <a:lnSpc>
                <a:spcPct val="85000"/>
              </a:lnSpc>
              <a:spcBef>
                <a:spcPts val="84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72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3300"/>
              </a:buClr>
              <a:buSzPts val="9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 dirty="0"/>
          </a:p>
        </p:txBody>
      </p:sp>
      <p:cxnSp>
        <p:nvCxnSpPr>
          <p:cNvPr id="12" name="Google Shape;12;p22"/>
          <p:cNvCxnSpPr>
            <a:cxnSpLocks/>
          </p:cNvCxnSpPr>
          <p:nvPr/>
        </p:nvCxnSpPr>
        <p:spPr>
          <a:xfrm>
            <a:off x="57151" y="528629"/>
            <a:ext cx="6698456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p22" descr="UCSDa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4931" y="4911330"/>
            <a:ext cx="246627" cy="23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2"/>
          <p:cNvSpPr txBox="1"/>
          <p:nvPr/>
        </p:nvSpPr>
        <p:spPr>
          <a:xfrm>
            <a:off x="6512799" y="4965292"/>
            <a:ext cx="334541" cy="15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spAutoFit/>
          </a:bodyPr>
          <a:lstStyle/>
          <a:p>
            <a:pPr marL="0" marR="0" lvl="0" indent="0" algn="ctr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67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ctr" defTabSz="51435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‹#›</a:t>
            </a:fld>
            <a:endParaRPr kumimoji="0" sz="67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BD9C9A-9B70-932E-4B93-8534F1A4C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279933" cy="185738"/>
          </a:xfrm>
          <a:prstGeom prst="rect">
            <a:avLst/>
          </a:prstGeom>
        </p:spPr>
        <p:txBody>
          <a:bodyPr/>
          <a:lstStyle>
            <a:lvl1pPr>
              <a:defRPr sz="675"/>
            </a:lvl1pPr>
          </a:lstStyle>
          <a:p>
            <a:r>
              <a:rPr lang="en-IN"/>
              <a:t>Kahng CSE 241A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92842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Journals/j84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Conferences/75/c75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Journals/j84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oad.readthedocs.io/en/latest/main/src/fin/README.html#example-script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vlsicad.ucsd.edu/Publications/Journals/j40.pdf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hyperlink" Target="https://vlsicad.ucsd.edu/courses/cse101-w18/slides-w18/cse101-w18-Lecture13-linearprog.pdf" TargetMode="External"/><Relationship Id="rId4" Type="http://schemas.openxmlformats.org/officeDocument/2006/relationships/hyperlink" Target="https://vlsicad.ucsd.edu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Conferences/69/c69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vlsicad.ucsd.edu/Publications/Conferences/205/c205.pdf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cleanrooms.com/cleanroom-classifications/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lsicad.ucsd.edu/NEWS19/HO-AM-LECTURE-v8-distributed.pptx" TargetMode="External"/><Relationship Id="rId5" Type="http://schemas.openxmlformats.org/officeDocument/2006/relationships/hyperlink" Target="https://vlsicad.ucsd.edu/Publications/Conferences/249/c249.pdf" TargetMode="External"/><Relationship Id="rId4" Type="http://schemas.openxmlformats.org/officeDocument/2006/relationships/hyperlink" Target="https://vlsicad.ucsd.edu/Publications/Conferences/249/c249_slide.pp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vlsicad.ucsd.edu/Publications/Conferences/301/c301_slide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vlsicad.ucsd.edu/Publications/Conferences/301/c30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ctrTitle"/>
          </p:nvPr>
        </p:nvSpPr>
        <p:spPr>
          <a:xfrm>
            <a:off x="514350" y="1099368"/>
            <a:ext cx="5829300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14288" bIns="21431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800" dirty="0"/>
              <a:t>ECE 260C, Spring 2025</a:t>
            </a:r>
            <a:br>
              <a:rPr lang="en-US" sz="2800"/>
            </a:br>
            <a:r>
              <a:rPr lang="en-US" sz="2800"/>
              <a:t>On </a:t>
            </a:r>
            <a:r>
              <a:rPr lang="en" sz="2800">
                <a:sym typeface="Microsoft Yahei"/>
              </a:rPr>
              <a:t>Manufacturability</a:t>
            </a:r>
            <a:endParaRPr sz="2800" dirty="0">
              <a:sym typeface="Microsoft Yahei"/>
            </a:endParaRPr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"/>
          </p:nvPr>
        </p:nvSpPr>
        <p:spPr>
          <a:xfrm>
            <a:off x="571500" y="2354774"/>
            <a:ext cx="58293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SzPts val="1400"/>
            </a:pPr>
            <a:r>
              <a:rPr lang="en-US" b="0" dirty="0">
                <a:solidFill>
                  <a:schemeClr val="tx1"/>
                </a:solidFill>
              </a:rPr>
              <a:t>Andrew B. Kahng</a:t>
            </a:r>
            <a:endParaRPr lang="en-IN" sz="1600" b="0" dirty="0">
              <a:solidFill>
                <a:schemeClr val="tx1"/>
              </a:solidFill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Clr>
                <a:srgbClr val="262626"/>
              </a:buClr>
              <a:buSzPts val="1400"/>
            </a:pPr>
            <a:endParaRPr dirty="0">
              <a:solidFill>
                <a:srgbClr val="262626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0719B6-DE07-9DD9-EF55-B8E79AD69BBF}"/>
              </a:ext>
            </a:extLst>
          </p:cNvPr>
          <p:cNvSpPr txBox="1">
            <a:spLocks/>
          </p:cNvSpPr>
          <p:nvPr/>
        </p:nvSpPr>
        <p:spPr>
          <a:xfrm>
            <a:off x="249786" y="4889854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dirty="0"/>
              <a:t>Kahng ECE 260C SP25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91A0816-0240-329F-AE64-AEE15E39F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Via Doubling For Redundancy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625D9A1E-645C-6F39-B254-FA56FDE5CD7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3818" y="588648"/>
            <a:ext cx="6612732" cy="4278628"/>
          </a:xfrm>
        </p:spPr>
        <p:txBody>
          <a:bodyPr/>
          <a:lstStyle/>
          <a:p>
            <a:pPr marL="134541" indent="-134541">
              <a:lnSpc>
                <a:spcPct val="80000"/>
              </a:lnSpc>
            </a:pPr>
            <a:r>
              <a:rPr lang="en-US" altLang="en-US" sz="1800" dirty="0"/>
              <a:t>Single-cut via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</a:p>
          <a:p>
            <a:pPr marL="134541" indent="-134541">
              <a:lnSpc>
                <a:spcPct val="80000"/>
              </a:lnSpc>
              <a:buNone/>
            </a:pPr>
            <a:r>
              <a:rPr lang="en-US" altLang="en-US" sz="1800" dirty="0">
                <a:sym typeface="Wingdings" panose="05000000000000000000" pitchFamily="2" charset="2"/>
              </a:rPr>
              <a:t>  Double-cut via (“via doubling”)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>
                <a:solidFill>
                  <a:srgbClr val="C00000"/>
                </a:solidFill>
              </a:rPr>
              <a:t>During Routing?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u="sng" dirty="0">
                <a:solidFill>
                  <a:srgbClr val="C00000"/>
                </a:solidFill>
              </a:rPr>
              <a:t>or</a:t>
            </a:r>
            <a:r>
              <a:rPr lang="en-US" altLang="en-US" sz="1500" dirty="0">
                <a:solidFill>
                  <a:srgbClr val="C00000"/>
                </a:solidFill>
              </a:rPr>
              <a:t> After Routing?</a:t>
            </a:r>
          </a:p>
          <a:p>
            <a:pPr marL="431006" lvl="1" indent="-175022">
              <a:lnSpc>
                <a:spcPct val="80000"/>
              </a:lnSpc>
            </a:pPr>
            <a:endParaRPr lang="en-US" altLang="en-US" dirty="0">
              <a:solidFill>
                <a:schemeClr val="accent2"/>
              </a:solidFill>
            </a:endParaRPr>
          </a:p>
          <a:p>
            <a:pPr marL="134541" indent="-134541">
              <a:lnSpc>
                <a:spcPct val="80000"/>
              </a:lnSpc>
            </a:pPr>
            <a:r>
              <a:rPr lang="en-US" altLang="en-US" sz="1800" dirty="0"/>
              <a:t>Why redundant vias?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Improve yield: redundant via is “insurance” for via opens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Improve timing yield: the resistance of partially blocked vias increases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Reservoirs of metal for electromigration reliability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Etc.</a:t>
            </a:r>
          </a:p>
          <a:p>
            <a:pPr marL="431006" lvl="1" indent="-175022">
              <a:lnSpc>
                <a:spcPct val="80000"/>
              </a:lnSpc>
            </a:pPr>
            <a:endParaRPr lang="en-US" altLang="en-US" dirty="0"/>
          </a:p>
          <a:p>
            <a:pPr marL="134541" indent="-134541">
              <a:lnSpc>
                <a:spcPct val="80000"/>
              </a:lnSpc>
            </a:pPr>
            <a:r>
              <a:rPr lang="en-US" altLang="en-US" sz="1800" dirty="0"/>
              <a:t>Observation:</a:t>
            </a:r>
          </a:p>
          <a:p>
            <a:pPr marL="269081" lvl="1" indent="-134541">
              <a:lnSpc>
                <a:spcPct val="80000"/>
              </a:lnSpc>
            </a:pPr>
            <a:r>
              <a:rPr lang="en-US" altLang="en-US" sz="1500" dirty="0"/>
              <a:t>The first 70-80% of vias can be easily doubled even for very congested designs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08401EED-3295-F53C-A578-F76E9979E8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558" y="4923725"/>
            <a:ext cx="1586271" cy="192825"/>
          </a:xfrm>
        </p:spPr>
        <p:txBody>
          <a:bodyPr/>
          <a:lstStyle/>
          <a:p>
            <a:r>
              <a:rPr lang="en-IN" sz="900" dirty="0"/>
              <a:t>Kahng ECE 260C SP25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>
            <a:extLst>
              <a:ext uri="{FF2B5EF4-FFF2-40B4-BE49-F238E27FC236}">
                <a16:creationId xmlns:a16="http://schemas.microsoft.com/office/drawing/2014/main" id="{00921281-7EED-D44C-9E2C-7DDFFEE7B9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31" y="572610"/>
            <a:ext cx="6691976" cy="4227992"/>
          </a:xfrm>
        </p:spPr>
        <p:txBody>
          <a:bodyPr/>
          <a:lstStyle/>
          <a:p>
            <a:pPr marL="170260" indent="-170260">
              <a:lnSpc>
                <a:spcPct val="80000"/>
              </a:lnSpc>
              <a:buSzPct val="101000"/>
            </a:pPr>
            <a:r>
              <a:rPr lang="en-US" altLang="en-US" dirty="0"/>
              <a:t>Short-loop paths</a:t>
            </a:r>
          </a:p>
          <a:p>
            <a:pPr marL="346075" lvl="1" indent="-177800">
              <a:lnSpc>
                <a:spcPct val="80000"/>
              </a:lnSpc>
              <a:buSzPct val="101000"/>
            </a:pPr>
            <a:r>
              <a:rPr lang="en-US" altLang="en-US" dirty="0"/>
              <a:t>Create detours to double vias which cannot otherwise be doubled with an adjacent single via  </a:t>
            </a:r>
            <a:r>
              <a:rPr lang="en-US" altLang="en-US" sz="1400" dirty="0">
                <a:solidFill>
                  <a:srgbClr val="00B0F0"/>
                </a:solidFill>
              </a:rPr>
              <a:t>(figure: via “v” is made redundant with a short loop)</a:t>
            </a:r>
          </a:p>
          <a:p>
            <a:pPr marL="346075" lvl="1" indent="-177800">
              <a:lnSpc>
                <a:spcPct val="80000"/>
              </a:lnSpc>
              <a:buSzPct val="101000"/>
            </a:pPr>
            <a:r>
              <a:rPr lang="en-US" altLang="en-US" dirty="0"/>
              <a:t>Up to </a:t>
            </a:r>
            <a:r>
              <a:rPr lang="en-US" altLang="en-US" dirty="0">
                <a:solidFill>
                  <a:srgbClr val="FF0000"/>
                </a:solidFill>
              </a:rPr>
              <a:t>97.5%</a:t>
            </a:r>
            <a:r>
              <a:rPr lang="en-US" altLang="en-US" dirty="0"/>
              <a:t> via doubling coverage by IBM </a:t>
            </a:r>
            <a:r>
              <a:rPr lang="en-US" altLang="en-US" dirty="0" err="1"/>
              <a:t>Boeblingen</a:t>
            </a:r>
            <a:r>
              <a:rPr lang="en-US" altLang="en-US" dirty="0"/>
              <a:t> in early 2000’s</a:t>
            </a:r>
          </a:p>
          <a:p>
            <a:pPr marL="451375" lvl="2" indent="-177800">
              <a:lnSpc>
                <a:spcPct val="80000"/>
              </a:lnSpc>
              <a:buSzPct val="101000"/>
            </a:pPr>
            <a:r>
              <a:rPr lang="en-US" altLang="en-US" dirty="0"/>
              <a:t>May lead to antenna / timing issues</a:t>
            </a:r>
          </a:p>
          <a:p>
            <a:pPr marL="170260" indent="-170260">
              <a:lnSpc>
                <a:spcPct val="80000"/>
              </a:lnSpc>
              <a:spcBef>
                <a:spcPct val="35000"/>
              </a:spcBef>
              <a:buNone/>
            </a:pPr>
            <a:r>
              <a:rPr lang="en-US" altLang="en-US" b="1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00FA3815-E9D9-3FA1-ABE3-9A641D6749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Short-Loop Paths to Add Redundancy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C4E8A4-781F-3F34-14AE-A40EAD3EF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398" y="2046413"/>
            <a:ext cx="3134162" cy="2705478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D750A00C-10C6-8A37-5808-699928144E37}"/>
              </a:ext>
            </a:extLst>
          </p:cNvPr>
          <p:cNvSpPr txBox="1">
            <a:spLocks/>
          </p:cNvSpPr>
          <p:nvPr/>
        </p:nvSpPr>
        <p:spPr>
          <a:xfrm>
            <a:off x="271558" y="4923725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/>
              <a:t>Kahng ECE 260C SP25</a:t>
            </a:r>
            <a:endParaRPr lang="en-IN" sz="900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9296E7D-45B0-78C7-C427-0C9FDDEC9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1C793564-A020-31BC-413B-4F313482E4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35719" bIns="21431" anchor="ctr" anchorCtr="0">
            <a:noAutofit/>
          </a:bodyPr>
          <a:lstStyle/>
          <a:p>
            <a:r>
              <a:rPr lang="en" sz="3450" dirty="0"/>
              <a:t>CMP Fill</a:t>
            </a:r>
            <a:endParaRPr sz="345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DFC0B-D6B0-2343-3A41-FBC5060120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Kahng ECE 260C SP25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8C6BA-6106-91A0-698B-7CACAFF6D21D}"/>
              </a:ext>
            </a:extLst>
          </p:cNvPr>
          <p:cNvSpPr txBox="1"/>
          <p:nvPr/>
        </p:nvSpPr>
        <p:spPr>
          <a:xfrm>
            <a:off x="100015" y="4108557"/>
            <a:ext cx="35192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https://vlsicad.ucsd.edu/Publications/Journals/j40.pdf</a:t>
            </a:r>
          </a:p>
          <a:p>
            <a:r>
              <a:rPr lang="en-US" sz="1100" dirty="0">
                <a:hlinkClick r:id="rId3"/>
              </a:rPr>
              <a:t>https://vlsicad.ucsd.edu/Publications/Journals/j84.pdf</a:t>
            </a:r>
            <a:r>
              <a:rPr lang="en-US" sz="11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1FED0D-49BE-A5EE-2D0A-F30336F65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9913" y="2425921"/>
            <a:ext cx="3999609" cy="149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61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3F23973-139A-2DFD-D012-7536D32B6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Planarization = Flat Wafer Topography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81D0B2-D450-62B1-EEFD-8E07C3FD7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485C6-865D-75D6-C5AB-645D6A47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064" y="619523"/>
            <a:ext cx="3295488" cy="1678003"/>
          </a:xfrm>
          <a:prstGeom prst="rect">
            <a:avLst/>
          </a:prstGeom>
        </p:spPr>
      </p:pic>
      <p:sp>
        <p:nvSpPr>
          <p:cNvPr id="21" name="Rectangle 3">
            <a:extLst>
              <a:ext uri="{FF2B5EF4-FFF2-40B4-BE49-F238E27FC236}">
                <a16:creationId xmlns:a16="http://schemas.microsoft.com/office/drawing/2014/main" id="{D9E4A805-41CF-1B03-229C-1E0EF1CAAFC6}"/>
              </a:ext>
            </a:extLst>
          </p:cNvPr>
          <p:cNvSpPr txBox="1">
            <a:spLocks noChangeArrowheads="1"/>
          </p:cNvSpPr>
          <p:nvPr/>
        </p:nvSpPr>
        <p:spPr>
          <a:xfrm>
            <a:off x="23051" y="700631"/>
            <a:ext cx="6131859" cy="4227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34541" marR="0" lvl="0" indent="-134541" algn="l" rtl="0" eaLnBrk="1" hangingPunct="1">
              <a:lnSpc>
                <a:spcPct val="85000"/>
              </a:lnSpc>
              <a:spcBef>
                <a:spcPts val="472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  <a:tabLst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70000" marR="0" lvl="1" indent="-135000" algn="l" rtl="0" eaLnBrk="1" hangingPunct="1">
              <a:lnSpc>
                <a:spcPct val="85000"/>
              </a:lnSpc>
              <a:spcBef>
                <a:spcPts val="405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  <a:tabLst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375300" marR="0" lvl="2" indent="-105300" algn="l" rtl="0" eaLnBrk="1" hangingPunct="1">
              <a:lnSpc>
                <a:spcPct val="85000"/>
              </a:lnSpc>
              <a:spcBef>
                <a:spcPts val="338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  <a:tabLst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83300" marR="0" lvl="3" indent="-105300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•"/>
              <a:tabLst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285875" marR="0" lvl="4" indent="-185738" algn="l" rtl="0" eaLnBrk="1" hangingPunct="1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543050" marR="0" lvl="5" indent="-192881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1800225" marR="0" lvl="6" indent="-192881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2057400" marR="0" lvl="7" indent="-192881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2314575" marR="0" lvl="8" indent="-192881" algn="l" rtl="0" eaLnBrk="1" hangingPunct="1">
              <a:lnSpc>
                <a:spcPct val="100000"/>
              </a:lnSpc>
              <a:spcBef>
                <a:spcPts val="20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•"/>
              <a:defRPr sz="16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170260" indent="-170260">
              <a:lnSpc>
                <a:spcPct val="80000"/>
              </a:lnSpc>
              <a:buSzPct val="101000"/>
            </a:pPr>
            <a:r>
              <a:rPr lang="en-US" altLang="en-US" dirty="0"/>
              <a:t>Planarize oxide</a:t>
            </a:r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dirty="0"/>
              <a:t>Starting topography depends</a:t>
            </a:r>
            <a:br>
              <a:rPr lang="en-US" altLang="en-US" dirty="0"/>
            </a:br>
            <a:r>
              <a:rPr lang="en-US" altLang="en-US" dirty="0"/>
              <a:t>on layout pattern </a:t>
            </a:r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dirty="0"/>
              <a:t>Figure: D. Ouma, MIT 1998</a:t>
            </a:r>
          </a:p>
          <a:p>
            <a:pPr marL="0" indent="0">
              <a:lnSpc>
                <a:spcPct val="80000"/>
              </a:lnSpc>
              <a:buSzPct val="101000"/>
              <a:buNone/>
            </a:pPr>
            <a:endParaRPr lang="en-US" altLang="en-US" dirty="0"/>
          </a:p>
          <a:p>
            <a:pPr marL="170260" indent="-170260">
              <a:lnSpc>
                <a:spcPct val="80000"/>
              </a:lnSpc>
              <a:buSzPct val="101000"/>
            </a:pPr>
            <a:r>
              <a:rPr lang="en-US" altLang="en-US" dirty="0"/>
              <a:t>Planarize copper</a:t>
            </a:r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dirty="0"/>
              <a:t>Multiple materials</a:t>
            </a:r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b="1" dirty="0"/>
              <a:t>Erosion</a:t>
            </a:r>
            <a:r>
              <a:rPr lang="en-US" altLang="en-US" dirty="0"/>
              <a:t> of dielectric, </a:t>
            </a:r>
            <a:r>
              <a:rPr lang="en-US" altLang="en-US" b="1" dirty="0"/>
              <a:t>dishing</a:t>
            </a:r>
            <a:r>
              <a:rPr lang="en-US" altLang="en-US" dirty="0"/>
              <a:t> of wide (soft) metal</a:t>
            </a:r>
            <a:r>
              <a:rPr lang="en-US" altLang="en-US" sz="1100" dirty="0">
                <a:solidFill>
                  <a:srgbClr val="00B0F0"/>
                </a:solidFill>
              </a:rPr>
              <a:t> </a:t>
            </a:r>
            <a:r>
              <a:rPr lang="en-US" altLang="en-US" sz="1100" b="1" dirty="0">
                <a:solidFill>
                  <a:srgbClr val="00B0F0"/>
                </a:solidFill>
              </a:rPr>
              <a:t>  </a:t>
            </a:r>
            <a:r>
              <a:rPr lang="en-US" alt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 “</a:t>
            </a:r>
            <a:r>
              <a:rPr lang="en-US" altLang="en-US" sz="1100" dirty="0">
                <a:solidFill>
                  <a:srgbClr val="00B0F0"/>
                </a:solidFill>
              </a:rPr>
              <a:t>slotting” needed</a:t>
            </a:r>
            <a:endParaRPr lang="en-US" altLang="en-US" dirty="0"/>
          </a:p>
          <a:p>
            <a:pPr marL="305719" lvl="1" indent="-170260">
              <a:lnSpc>
                <a:spcPct val="80000"/>
              </a:lnSpc>
              <a:buSzPct val="101000"/>
            </a:pPr>
            <a:r>
              <a:rPr lang="en-US" altLang="en-US" dirty="0"/>
              <a:t>Figures: T. </a:t>
            </a:r>
            <a:r>
              <a:rPr lang="en-US" altLang="en-US" dirty="0" err="1"/>
              <a:t>Tugbawa</a:t>
            </a:r>
            <a:r>
              <a:rPr lang="en-US" altLang="en-US" dirty="0"/>
              <a:t>, MIT 2002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CB7DE3-36F1-B5BD-62D5-285E4B37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40" y="3101204"/>
            <a:ext cx="2739843" cy="15371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E39C7D-D3DF-27FE-9F22-866CCA0FE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5911" y="3101204"/>
            <a:ext cx="3617029" cy="167800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9D50-DB16-6E89-0B1D-31AB0F414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>
            <a:extLst>
              <a:ext uri="{FF2B5EF4-FFF2-40B4-BE49-F238E27FC236}">
                <a16:creationId xmlns:a16="http://schemas.microsoft.com/office/drawing/2014/main" id="{1B2F4CF9-7BD9-C494-C47B-86F69B4FF4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10" y="459993"/>
            <a:ext cx="6841190" cy="1996497"/>
          </a:xfrm>
        </p:spPr>
        <p:txBody>
          <a:bodyPr anchor="ctr"/>
          <a:lstStyle/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/>
              <a:t>Area fill or “dummy fill”: electrically inactive; floating </a:t>
            </a:r>
            <a:r>
              <a:rPr lang="en-US" altLang="en-US" dirty="0">
                <a:solidFill>
                  <a:srgbClr val="FF0000"/>
                </a:solidFill>
              </a:rPr>
              <a:t>or grounded </a:t>
            </a:r>
          </a:p>
          <a:p>
            <a:pPr>
              <a:buSzPct val="105000"/>
              <a:defRPr/>
            </a:pPr>
            <a:r>
              <a:rPr lang="en-US" altLang="en-US" dirty="0"/>
              <a:t>Area fill insertion (</a:t>
            </a:r>
            <a:r>
              <a:rPr lang="en-US" altLang="en-US" dirty="0">
                <a:solidFill>
                  <a:srgbClr val="FF0000"/>
                </a:solidFill>
              </a:rPr>
              <a:t>and, slotting</a:t>
            </a:r>
            <a:r>
              <a:rPr lang="en-US" altLang="en-US" dirty="0"/>
              <a:t>)</a:t>
            </a:r>
          </a:p>
          <a:p>
            <a:pPr marL="344091" lvl="1" indent="-171450">
              <a:lnSpc>
                <a:spcPct val="125000"/>
              </a:lnSpc>
              <a:spcBef>
                <a:spcPct val="0"/>
              </a:spcBef>
              <a:buSzPct val="105000"/>
              <a:buFontTx/>
              <a:buChar char="•"/>
              <a:defRPr/>
            </a:pPr>
            <a:r>
              <a:rPr lang="en-US" altLang="en-US" dirty="0"/>
              <a:t>Decreases local density variation </a:t>
            </a:r>
            <a:r>
              <a:rPr lang="en-US" altLang="en-US" sz="1100" dirty="0">
                <a:solidFill>
                  <a:srgbClr val="00B0F0"/>
                </a:solidFill>
              </a:rPr>
              <a:t>  (</a:t>
            </a:r>
            <a:r>
              <a:rPr lang="en-US" altLang="en-US" sz="1100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US" altLang="en-US" sz="1100" dirty="0">
                <a:solidFill>
                  <a:srgbClr val="00B0F0"/>
                </a:solidFill>
              </a:rPr>
              <a:t>area density design rules)</a:t>
            </a:r>
            <a:endParaRPr lang="en-US" altLang="en-US" dirty="0"/>
          </a:p>
          <a:p>
            <a:pPr marL="344091" lvl="1" indent="-171450">
              <a:lnSpc>
                <a:spcPct val="125000"/>
              </a:lnSpc>
              <a:spcBef>
                <a:spcPct val="0"/>
              </a:spcBef>
              <a:buSzPct val="105000"/>
              <a:buFontTx/>
              <a:buChar char="•"/>
              <a:defRPr/>
            </a:pPr>
            <a:r>
              <a:rPr lang="en-US" altLang="en-US" dirty="0"/>
              <a:t>Decreases post-CMP interlayer dielectric (ILD) erosion, conductor dishing</a:t>
            </a:r>
          </a:p>
          <a:p>
            <a:pPr lvl="2">
              <a:lnSpc>
                <a:spcPct val="125000"/>
              </a:lnSpc>
              <a:spcBef>
                <a:spcPct val="0"/>
              </a:spcBef>
              <a:buSzPct val="105000"/>
              <a:buFontTx/>
              <a:buChar char="•"/>
              <a:defRPr/>
            </a:pPr>
            <a:r>
              <a:rPr lang="en-US" altLang="en-US" dirty="0"/>
              <a:t>CMP:  Chemical-Mechanical Polishing (Planarization)</a:t>
            </a:r>
          </a:p>
          <a:p>
            <a:pPr lvl="1">
              <a:lnSpc>
                <a:spcPct val="125000"/>
              </a:lnSpc>
              <a:spcBef>
                <a:spcPct val="0"/>
              </a:spcBef>
              <a:buSzPct val="105000"/>
              <a:buFontTx/>
              <a:buChar char="•"/>
              <a:defRPr/>
            </a:pPr>
            <a:r>
              <a:rPr lang="en-US" altLang="en-US" dirty="0"/>
              <a:t>Cf. “Filling and Slotting: Analysis and Algorithms”, </a:t>
            </a:r>
            <a:r>
              <a:rPr lang="en-US" altLang="en-US" dirty="0">
                <a:hlinkClick r:id="rId3"/>
              </a:rPr>
              <a:t>ISPD-98</a:t>
            </a:r>
            <a:endParaRPr lang="en-US" altLang="en-US" dirty="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F96E2313-31B7-2165-A2B8-C4FD0F7ED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Manufacturability: Layout Density Control (“Fill”)</a:t>
            </a:r>
          </a:p>
        </p:txBody>
      </p:sp>
      <p:sp>
        <p:nvSpPr>
          <p:cNvPr id="84997" name="Text Box 5">
            <a:extLst>
              <a:ext uri="{FF2B5EF4-FFF2-40B4-BE49-F238E27FC236}">
                <a16:creationId xmlns:a16="http://schemas.microsoft.com/office/drawing/2014/main" id="{4B301543-315B-A06A-5BE9-69BD3F891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034" y="3205725"/>
            <a:ext cx="206017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>
                <a:solidFill>
                  <a:srgbClr val="000000"/>
                </a:solidFill>
                <a:ea typeface="SimSun" panose="02010600030101010101" pitchFamily="2" charset="-122"/>
              </a:rPr>
              <a:t>Post-CMP ILD thickness</a:t>
            </a:r>
          </a:p>
        </p:txBody>
      </p:sp>
      <p:grpSp>
        <p:nvGrpSpPr>
          <p:cNvPr id="84998" name="Group 6">
            <a:extLst>
              <a:ext uri="{FF2B5EF4-FFF2-40B4-BE49-F238E27FC236}">
                <a16:creationId xmlns:a16="http://schemas.microsoft.com/office/drawing/2014/main" id="{1455E676-99F4-3AF8-B130-1C6A71D56BA0}"/>
              </a:ext>
            </a:extLst>
          </p:cNvPr>
          <p:cNvGrpSpPr>
            <a:grpSpLocks/>
          </p:cNvGrpSpPr>
          <p:nvPr/>
        </p:nvGrpSpPr>
        <p:grpSpPr bwMode="auto">
          <a:xfrm>
            <a:off x="1097888" y="3715794"/>
            <a:ext cx="3506631" cy="188259"/>
            <a:chOff x="785" y="3545"/>
            <a:chExt cx="3312" cy="192"/>
          </a:xfrm>
        </p:grpSpPr>
        <p:sp>
          <p:nvSpPr>
            <p:cNvPr id="85033" name="Line 7">
              <a:extLst>
                <a:ext uri="{FF2B5EF4-FFF2-40B4-BE49-F238E27FC236}">
                  <a16:creationId xmlns:a16="http://schemas.microsoft.com/office/drawing/2014/main" id="{DF1B4EA4-E0A8-E69B-F977-42422281A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" y="3737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IN" sz="1050"/>
            </a:p>
          </p:txBody>
        </p:sp>
        <p:sp>
          <p:nvSpPr>
            <p:cNvPr id="85034" name="Rectangle 8">
              <a:extLst>
                <a:ext uri="{FF2B5EF4-FFF2-40B4-BE49-F238E27FC236}">
                  <a16:creationId xmlns:a16="http://schemas.microsoft.com/office/drawing/2014/main" id="{3A2C5F67-AE27-DF44-2366-5985533FF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3545"/>
              <a:ext cx="98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5" name="Rectangle 9">
              <a:extLst>
                <a:ext uri="{FF2B5EF4-FFF2-40B4-BE49-F238E27FC236}">
                  <a16:creationId xmlns:a16="http://schemas.microsoft.com/office/drawing/2014/main" id="{87B2AA9A-BFD1-937F-EEE7-00CB4DAB6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" y="3545"/>
              <a:ext cx="99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6" name="Rectangle 10">
              <a:extLst>
                <a:ext uri="{FF2B5EF4-FFF2-40B4-BE49-F238E27FC236}">
                  <a16:creationId xmlns:a16="http://schemas.microsoft.com/office/drawing/2014/main" id="{9AA5B7E8-89F7-5D38-9FF7-514BDD573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5" y="3545"/>
              <a:ext cx="99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7" name="Rectangle 11">
              <a:extLst>
                <a:ext uri="{FF2B5EF4-FFF2-40B4-BE49-F238E27FC236}">
                  <a16:creationId xmlns:a16="http://schemas.microsoft.com/office/drawing/2014/main" id="{182266F2-677E-66CA-5CD9-361FD31B2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3545"/>
              <a:ext cx="98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8" name="Rectangle 12">
              <a:extLst>
                <a:ext uri="{FF2B5EF4-FFF2-40B4-BE49-F238E27FC236}">
                  <a16:creationId xmlns:a16="http://schemas.microsoft.com/office/drawing/2014/main" id="{5DE6494E-DC6A-76D7-597E-B5F9C090D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3545"/>
              <a:ext cx="98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39" name="Rectangle 13">
              <a:extLst>
                <a:ext uri="{FF2B5EF4-FFF2-40B4-BE49-F238E27FC236}">
                  <a16:creationId xmlns:a16="http://schemas.microsoft.com/office/drawing/2014/main" id="{F8865DDE-01AA-9739-6BC7-BB843DD6F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6" y="3545"/>
              <a:ext cx="99" cy="19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grpSp>
          <p:nvGrpSpPr>
            <p:cNvPr id="85040" name="Group 14">
              <a:extLst>
                <a:ext uri="{FF2B5EF4-FFF2-40B4-BE49-F238E27FC236}">
                  <a16:creationId xmlns:a16="http://schemas.microsoft.com/office/drawing/2014/main" id="{90B4EB7C-EF7B-EAC9-6C42-0508713A0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7" y="3545"/>
              <a:ext cx="767" cy="192"/>
              <a:chOff x="2381" y="2112"/>
              <a:chExt cx="374" cy="96"/>
            </a:xfrm>
          </p:grpSpPr>
          <p:sp>
            <p:nvSpPr>
              <p:cNvPr id="85042" name="Rectangle 15">
                <a:extLst>
                  <a:ext uri="{FF2B5EF4-FFF2-40B4-BE49-F238E27FC236}">
                    <a16:creationId xmlns:a16="http://schemas.microsoft.com/office/drawing/2014/main" id="{4F162FF9-69F0-1465-E70C-310E3CA24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3" name="Rectangle 16">
                <a:extLst>
                  <a:ext uri="{FF2B5EF4-FFF2-40B4-BE49-F238E27FC236}">
                    <a16:creationId xmlns:a16="http://schemas.microsoft.com/office/drawing/2014/main" id="{D005D9F7-2E4D-A070-0ECA-6858ECCE6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2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4" name="Rectangle 17">
                <a:extLst>
                  <a:ext uri="{FF2B5EF4-FFF2-40B4-BE49-F238E27FC236}">
                    <a16:creationId xmlns:a16="http://schemas.microsoft.com/office/drawing/2014/main" id="{FD2E94EB-0DA6-8115-F938-C4F74D6D6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5" name="Rectangle 18">
                <a:extLst>
                  <a:ext uri="{FF2B5EF4-FFF2-40B4-BE49-F238E27FC236}">
                    <a16:creationId xmlns:a16="http://schemas.microsoft.com/office/drawing/2014/main" id="{3EFC30E4-D9AE-88C0-2E7B-EBB58393E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46" name="Rectangle 19">
                <a:extLst>
                  <a:ext uri="{FF2B5EF4-FFF2-40B4-BE49-F238E27FC236}">
                    <a16:creationId xmlns:a16="http://schemas.microsoft.com/office/drawing/2014/main" id="{593DA655-4C6D-CC80-1AF8-D0B0988C7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84999" name="Line 21">
            <a:extLst>
              <a:ext uri="{FF2B5EF4-FFF2-40B4-BE49-F238E27FC236}">
                <a16:creationId xmlns:a16="http://schemas.microsoft.com/office/drawing/2014/main" id="{8915E521-3B08-E46B-C141-EC068E8692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18553" y="3446849"/>
            <a:ext cx="584597" cy="33456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85000" name="Text Box 22">
            <a:extLst>
              <a:ext uri="{FF2B5EF4-FFF2-40B4-BE49-F238E27FC236}">
                <a16:creationId xmlns:a16="http://schemas.microsoft.com/office/drawing/2014/main" id="{2198DB84-1436-E9F1-B59D-03461714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1" y="3351599"/>
            <a:ext cx="86754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>
                <a:solidFill>
                  <a:srgbClr val="000000"/>
                </a:solidFill>
                <a:ea typeface="SimSun" panose="02010600030101010101" pitchFamily="2" charset="-122"/>
              </a:rPr>
              <a:t>Features</a:t>
            </a:r>
          </a:p>
        </p:txBody>
      </p:sp>
      <p:sp>
        <p:nvSpPr>
          <p:cNvPr id="85001" name="Line 23">
            <a:extLst>
              <a:ext uri="{FF2B5EF4-FFF2-40B4-BE49-F238E27FC236}">
                <a16:creationId xmlns:a16="http://schemas.microsoft.com/office/drawing/2014/main" id="{FB98E0F8-56CC-C154-F75A-9D50D0CB9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582" y="3503999"/>
            <a:ext cx="383381" cy="2857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85002" name="Line 24">
            <a:extLst>
              <a:ext uri="{FF2B5EF4-FFF2-40B4-BE49-F238E27FC236}">
                <a16:creationId xmlns:a16="http://schemas.microsoft.com/office/drawing/2014/main" id="{80F0F1FC-B990-3ECA-12BB-3EAC6E7F6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581" y="3503999"/>
            <a:ext cx="2633663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85003" name="Text Box 25">
            <a:extLst>
              <a:ext uri="{FF2B5EF4-FFF2-40B4-BE49-F238E27FC236}">
                <a16:creationId xmlns:a16="http://schemas.microsoft.com/office/drawing/2014/main" id="{4B76C0F1-576C-DECF-73A1-3737C9E73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64" y="3798962"/>
            <a:ext cx="80983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>
                <a:solidFill>
                  <a:srgbClr val="000000"/>
                </a:solidFill>
                <a:ea typeface="SimSun" panose="02010600030101010101" pitchFamily="2" charset="-122"/>
              </a:rPr>
              <a:t>Area fill</a:t>
            </a:r>
          </a:p>
          <a:p>
            <a:pPr algn="ctr" defTabSz="68580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350">
                <a:solidFill>
                  <a:srgbClr val="000000"/>
                </a:solidFill>
                <a:ea typeface="SimSun" panose="02010600030101010101" pitchFamily="2" charset="-122"/>
              </a:rPr>
              <a:t>features</a:t>
            </a:r>
            <a:endParaRPr lang="en-US" altLang="en-US" sz="1800">
              <a:solidFill>
                <a:srgbClr val="000000"/>
              </a:solidFill>
              <a:ea typeface="SimSun" panose="02010600030101010101" pitchFamily="2" charset="-122"/>
            </a:endParaRPr>
          </a:p>
        </p:txBody>
      </p:sp>
      <p:sp>
        <p:nvSpPr>
          <p:cNvPr id="85004" name="Line 26">
            <a:extLst>
              <a:ext uri="{FF2B5EF4-FFF2-40B4-BE49-F238E27FC236}">
                <a16:creationId xmlns:a16="http://schemas.microsoft.com/office/drawing/2014/main" id="{363A9512-6CF7-0694-2658-3D5721FF05C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276" y="4018349"/>
            <a:ext cx="1754981" cy="285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85005" name="Line 27">
            <a:extLst>
              <a:ext uri="{FF2B5EF4-FFF2-40B4-BE49-F238E27FC236}">
                <a16:creationId xmlns:a16="http://schemas.microsoft.com/office/drawing/2014/main" id="{9BE0D9D9-D90C-7EA6-DC31-FCB11B344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275" y="4018349"/>
            <a:ext cx="328613" cy="285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grpSp>
        <p:nvGrpSpPr>
          <p:cNvPr id="85006" name="Group 28">
            <a:extLst>
              <a:ext uri="{FF2B5EF4-FFF2-40B4-BE49-F238E27FC236}">
                <a16:creationId xmlns:a16="http://schemas.microsoft.com/office/drawing/2014/main" id="{F859BB2E-ED50-9F29-4F67-83245BA2C13F}"/>
              </a:ext>
            </a:extLst>
          </p:cNvPr>
          <p:cNvGrpSpPr>
            <a:grpSpLocks/>
          </p:cNvGrpSpPr>
          <p:nvPr/>
        </p:nvGrpSpPr>
        <p:grpSpPr bwMode="auto">
          <a:xfrm>
            <a:off x="1043119" y="4192049"/>
            <a:ext cx="3511153" cy="407324"/>
            <a:chOff x="752" y="4128"/>
            <a:chExt cx="3360" cy="384"/>
          </a:xfrm>
        </p:grpSpPr>
        <p:sp>
          <p:nvSpPr>
            <p:cNvPr id="85010" name="Oval 29">
              <a:extLst>
                <a:ext uri="{FF2B5EF4-FFF2-40B4-BE49-F238E27FC236}">
                  <a16:creationId xmlns:a16="http://schemas.microsoft.com/office/drawing/2014/main" id="{BD96BB5F-A413-6F3E-7F5D-B6C89E61D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4128"/>
              <a:ext cx="912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en-US" altLang="en-US" sz="21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  <p:sp>
          <p:nvSpPr>
            <p:cNvPr id="85011" name="Line 30">
              <a:extLst>
                <a:ext uri="{FF2B5EF4-FFF2-40B4-BE49-F238E27FC236}">
                  <a16:creationId xmlns:a16="http://schemas.microsoft.com/office/drawing/2014/main" id="{39D3E10F-C961-1814-92A8-11D952EC9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" y="4416"/>
              <a:ext cx="33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/>
              <a:endParaRPr lang="en-IN" sz="1050"/>
            </a:p>
          </p:txBody>
        </p:sp>
        <p:grpSp>
          <p:nvGrpSpPr>
            <p:cNvPr id="85012" name="Group 31">
              <a:extLst>
                <a:ext uri="{FF2B5EF4-FFF2-40B4-BE49-F238E27FC236}">
                  <a16:creationId xmlns:a16="http://schemas.microsoft.com/office/drawing/2014/main" id="{0DA43ADC-FB42-5909-B4A2-981F1AD52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4224"/>
              <a:ext cx="934" cy="192"/>
              <a:chOff x="1082" y="3744"/>
              <a:chExt cx="934" cy="192"/>
            </a:xfrm>
          </p:grpSpPr>
          <p:sp>
            <p:nvSpPr>
              <p:cNvPr id="85027" name="Rectangle 32">
                <a:extLst>
                  <a:ext uri="{FF2B5EF4-FFF2-40B4-BE49-F238E27FC236}">
                    <a16:creationId xmlns:a16="http://schemas.microsoft.com/office/drawing/2014/main" id="{8D74D100-D12D-5418-696C-D5D72CCB4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2" y="3744"/>
                <a:ext cx="98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8" name="Rectangle 33">
                <a:extLst>
                  <a:ext uri="{FF2B5EF4-FFF2-40B4-BE49-F238E27FC236}">
                    <a16:creationId xmlns:a16="http://schemas.microsoft.com/office/drawing/2014/main" id="{4BAEAB14-F3B3-5E78-108C-BFE7AF1E9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744"/>
                <a:ext cx="99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9" name="Rectangle 34">
                <a:extLst>
                  <a:ext uri="{FF2B5EF4-FFF2-40B4-BE49-F238E27FC236}">
                    <a16:creationId xmlns:a16="http://schemas.microsoft.com/office/drawing/2014/main" id="{DB7FD8D9-92BA-5C84-C6D0-27820785A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3744"/>
                <a:ext cx="99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30" name="Rectangle 35">
                <a:extLst>
                  <a:ext uri="{FF2B5EF4-FFF2-40B4-BE49-F238E27FC236}">
                    <a16:creationId xmlns:a16="http://schemas.microsoft.com/office/drawing/2014/main" id="{80E13524-7E81-A768-6917-9B2FEDA07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3" y="3744"/>
                <a:ext cx="98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31" name="Rectangle 36">
                <a:extLst>
                  <a:ext uri="{FF2B5EF4-FFF2-40B4-BE49-F238E27FC236}">
                    <a16:creationId xmlns:a16="http://schemas.microsoft.com/office/drawing/2014/main" id="{99DB9012-6D54-A6A8-85C2-5F68BE7DE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1" y="3744"/>
                <a:ext cx="98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32" name="Rectangle 37">
                <a:extLst>
                  <a:ext uri="{FF2B5EF4-FFF2-40B4-BE49-F238E27FC236}">
                    <a16:creationId xmlns:a16="http://schemas.microsoft.com/office/drawing/2014/main" id="{4541996D-FCB1-372B-3C7C-9885EA4EB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7" y="3744"/>
                <a:ext cx="99" cy="192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5013" name="Group 38">
              <a:extLst>
                <a:ext uri="{FF2B5EF4-FFF2-40B4-BE49-F238E27FC236}">
                  <a16:creationId xmlns:a16="http://schemas.microsoft.com/office/drawing/2014/main" id="{BB2EBA7C-3CB2-8E59-8E74-43960905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" y="4224"/>
              <a:ext cx="767" cy="192"/>
              <a:chOff x="2381" y="2112"/>
              <a:chExt cx="374" cy="96"/>
            </a:xfrm>
          </p:grpSpPr>
          <p:sp>
            <p:nvSpPr>
              <p:cNvPr id="85022" name="Rectangle 39">
                <a:extLst>
                  <a:ext uri="{FF2B5EF4-FFF2-40B4-BE49-F238E27FC236}">
                    <a16:creationId xmlns:a16="http://schemas.microsoft.com/office/drawing/2014/main" id="{883B1806-379C-AE5D-CE62-72DE3FE76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3" name="Rectangle 40">
                <a:extLst>
                  <a:ext uri="{FF2B5EF4-FFF2-40B4-BE49-F238E27FC236}">
                    <a16:creationId xmlns:a16="http://schemas.microsoft.com/office/drawing/2014/main" id="{FE545952-1BE9-7119-4064-B1034C145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2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4" name="Rectangle 41">
                <a:extLst>
                  <a:ext uri="{FF2B5EF4-FFF2-40B4-BE49-F238E27FC236}">
                    <a16:creationId xmlns:a16="http://schemas.microsoft.com/office/drawing/2014/main" id="{4E9A2473-1472-1C0E-CFE1-E631FA385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5" name="Rectangle 42">
                <a:extLst>
                  <a:ext uri="{FF2B5EF4-FFF2-40B4-BE49-F238E27FC236}">
                    <a16:creationId xmlns:a16="http://schemas.microsoft.com/office/drawing/2014/main" id="{6FA2CFDF-56BD-78F9-62DD-C63E760DB9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5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26" name="Rectangle 43">
                <a:extLst>
                  <a:ext uri="{FF2B5EF4-FFF2-40B4-BE49-F238E27FC236}">
                    <a16:creationId xmlns:a16="http://schemas.microsoft.com/office/drawing/2014/main" id="{0E253BCA-006B-A019-309E-1D4E53AB5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12"/>
                <a:ext cx="48" cy="9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ct val="65000"/>
                  </a:spcBef>
                  <a:buClr>
                    <a:schemeClr val="accent1"/>
                  </a:buClr>
                  <a:buSzPct val="135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60000"/>
                  <a:buFont typeface="Monotype Sorts" pitchFamily="2" charset="2"/>
                  <a:buChar char="l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85000"/>
                  </a:lnSpc>
                  <a:spcBef>
                    <a:spcPct val="40000"/>
                  </a:spcBef>
                  <a:buClr>
                    <a:schemeClr val="accent1"/>
                  </a:buClr>
                  <a:buSzPct val="100000"/>
                  <a:buChar char="-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>
                  <a:lnSpc>
                    <a:spcPct val="100000"/>
                  </a:lnSpc>
                  <a:spcBef>
                    <a:spcPct val="0"/>
                  </a:spcBef>
                  <a:buClr>
                    <a:srgbClr val="4F81BD"/>
                  </a:buClr>
                  <a:buSzPct val="100000"/>
                  <a:buNone/>
                </a:pPr>
                <a:endParaRPr lang="en-US" altLang="en-US" sz="135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5014" name="Rectangle 44">
              <a:extLst>
                <a:ext uri="{FF2B5EF4-FFF2-40B4-BE49-F238E27FC236}">
                  <a16:creationId xmlns:a16="http://schemas.microsoft.com/office/drawing/2014/main" id="{F1267FF1-D20A-BEA7-513C-1B15CC836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3" y="4224"/>
              <a:ext cx="9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5" name="Rectangle 45">
              <a:extLst>
                <a:ext uri="{FF2B5EF4-FFF2-40B4-BE49-F238E27FC236}">
                  <a16:creationId xmlns:a16="http://schemas.microsoft.com/office/drawing/2014/main" id="{8305893A-D1DB-BFCC-8417-6255EA264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4224"/>
              <a:ext cx="99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6" name="Rectangle 46">
              <a:extLst>
                <a:ext uri="{FF2B5EF4-FFF2-40B4-BE49-F238E27FC236}">
                  <a16:creationId xmlns:a16="http://schemas.microsoft.com/office/drawing/2014/main" id="{0157BD91-045D-DE33-BE25-F42E2FDD1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7" y="4224"/>
              <a:ext cx="99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7" name="Rectangle 47">
              <a:extLst>
                <a:ext uri="{FF2B5EF4-FFF2-40B4-BE49-F238E27FC236}">
                  <a16:creationId xmlns:a16="http://schemas.microsoft.com/office/drawing/2014/main" id="{58BEC6FB-4404-3764-0865-27845DB94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4224"/>
              <a:ext cx="9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8" name="Rectangle 48">
              <a:extLst>
                <a:ext uri="{FF2B5EF4-FFF2-40B4-BE49-F238E27FC236}">
                  <a16:creationId xmlns:a16="http://schemas.microsoft.com/office/drawing/2014/main" id="{FAB13249-4DBF-F6B6-3870-8815BD61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" y="4224"/>
              <a:ext cx="9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19" name="Rectangle 49">
              <a:extLst>
                <a:ext uri="{FF2B5EF4-FFF2-40B4-BE49-F238E27FC236}">
                  <a16:creationId xmlns:a16="http://schemas.microsoft.com/office/drawing/2014/main" id="{F13C67DD-3B15-6C35-B780-646A0FD6E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4224"/>
              <a:ext cx="98" cy="19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endParaRPr lang="en-US" altLang="en-US" sz="1350">
                <a:solidFill>
                  <a:srgbClr val="000000"/>
                </a:solidFill>
              </a:endParaRPr>
            </a:p>
          </p:txBody>
        </p:sp>
        <p:sp>
          <p:nvSpPr>
            <p:cNvPr id="85020" name="Oval 50">
              <a:extLst>
                <a:ext uri="{FF2B5EF4-FFF2-40B4-BE49-F238E27FC236}">
                  <a16:creationId xmlns:a16="http://schemas.microsoft.com/office/drawing/2014/main" id="{EE549E81-631A-7548-E45A-4BF246223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4176"/>
              <a:ext cx="240" cy="336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endParaRPr lang="en-US" altLang="en-US" sz="2100">
                <a:solidFill>
                  <a:srgbClr val="000000"/>
                </a:solidFill>
                <a:ea typeface="SimSun" panose="02010600030101010101" pitchFamily="2" charset="-122"/>
              </a:endParaRPr>
            </a:p>
          </p:txBody>
        </p:sp>
      </p:grpSp>
      <p:sp>
        <p:nvSpPr>
          <p:cNvPr id="85007" name="AutoShape 52">
            <a:extLst>
              <a:ext uri="{FF2B5EF4-FFF2-40B4-BE49-F238E27FC236}">
                <a16:creationId xmlns:a16="http://schemas.microsoft.com/office/drawing/2014/main" id="{A247B450-6F5A-07FC-ADF0-9E1B977D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444" y="3700427"/>
            <a:ext cx="327833" cy="866272"/>
          </a:xfrm>
          <a:prstGeom prst="curvedLeftArrow">
            <a:avLst>
              <a:gd name="adj1" fmla="val 36522"/>
              <a:gd name="adj2" fmla="val 73043"/>
              <a:gd name="adj3" fmla="val 33333"/>
            </a:avLst>
          </a:prstGeom>
          <a:solidFill>
            <a:srgbClr val="FFFF00"/>
          </a:solidFill>
          <a:ln w="19050">
            <a:solidFill>
              <a:schemeClr val="accent1"/>
            </a:solidFill>
            <a:miter lim="800000"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7625" tIns="19050" rIns="47625" bIns="19050" anchor="ctr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85008" name="Line 53">
            <a:extLst>
              <a:ext uri="{FF2B5EF4-FFF2-40B4-BE49-F238E27FC236}">
                <a16:creationId xmlns:a16="http://schemas.microsoft.com/office/drawing/2014/main" id="{88728F35-3D61-2963-8448-03AC8A0EA1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9503" y="3446849"/>
            <a:ext cx="603647" cy="80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/>
            <a:endParaRPr lang="en-IN" sz="105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800DEA1-721A-90F2-25EE-2A8A1453F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CDCB8-2EFB-FCAD-5C15-0571823359C0}"/>
              </a:ext>
            </a:extLst>
          </p:cNvPr>
          <p:cNvSpPr txBox="1"/>
          <p:nvPr/>
        </p:nvSpPr>
        <p:spPr>
          <a:xfrm>
            <a:off x="2974253" y="2565089"/>
            <a:ext cx="3760528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Must satisfy min, max area density limits in all windows of given size and “step” (e.g., density between 20-80% in 100um x 100um windows, with step size = 25um)</a:t>
            </a:r>
          </a:p>
        </p:txBody>
      </p:sp>
    </p:spTree>
    <p:extLst>
      <p:ext uri="{BB962C8B-B14F-4D97-AF65-F5344CB8AC3E}">
        <p14:creationId xmlns:p14="http://schemas.microsoft.com/office/powerpoint/2010/main" val="41275142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94921-CD15-1137-6450-FB4C8FE5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A46F817E-2B6C-289A-A1E4-2FFF5D3B4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Other Examples </a:t>
            </a:r>
            <a:r>
              <a:rPr lang="en-US" altLang="en-US" sz="1400" b="0" dirty="0">
                <a:solidFill>
                  <a:srgbClr val="00B0F0"/>
                </a:solidFill>
                <a:hlinkClick r:id="rId3"/>
              </a:rPr>
              <a:t>https://vlsicad.ucsd.edu/Publications/Journals/j84.pdf</a:t>
            </a:r>
            <a:r>
              <a:rPr lang="en-US" altLang="en-US" sz="1400" b="0" dirty="0">
                <a:solidFill>
                  <a:srgbClr val="00B0F0"/>
                </a:solidFill>
              </a:rPr>
              <a:t> </a:t>
            </a:r>
            <a:endParaRPr lang="en-US" altLang="en-US" sz="2400" b="0" dirty="0">
              <a:solidFill>
                <a:srgbClr val="00B0F0"/>
              </a:solidFill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1D58CF9-10F2-0F36-D0E8-ECC00E72E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0B123-F7B2-42A2-7392-FDAD2282B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11" y="3371078"/>
            <a:ext cx="2739408" cy="1523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8C20C2-70D8-B183-3130-11F1C6550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266" y="3508885"/>
            <a:ext cx="3226817" cy="1125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1FF1BA-4002-0977-058E-218B28E1E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98" y="1815707"/>
            <a:ext cx="6362001" cy="1228899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F36AD2A6-46DC-D92B-B616-DF91AB262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10" y="575253"/>
            <a:ext cx="6841190" cy="853977"/>
          </a:xfrm>
        </p:spPr>
        <p:txBody>
          <a:bodyPr anchor="ctr"/>
          <a:lstStyle/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/>
              <a:t>Top (l-r): traditional, staggered, alternating, basket-weave    </a:t>
            </a:r>
            <a:r>
              <a:rPr lang="en-US" altLang="en-US" sz="1400" dirty="0">
                <a:solidFill>
                  <a:srgbClr val="00B0F0"/>
                </a:solidFill>
              </a:rPr>
              <a:t>why?</a:t>
            </a:r>
            <a:endParaRPr lang="en-US" altLang="en-US" dirty="0"/>
          </a:p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>
                <a:solidFill>
                  <a:schemeClr val="tx1"/>
                </a:solidFill>
              </a:rPr>
              <a:t>Bottom: diamond and plus-sign patterns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96666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E8A8-2685-9B97-877F-DCC4EE3C9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0C89568E-1A39-6BF9-FAEF-1E138F0EF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 err="1"/>
              <a:t>OpenROAD</a:t>
            </a:r>
            <a:r>
              <a:rPr lang="en-US" altLang="en-US" sz="2400" dirty="0"/>
              <a:t>: “max”, “fixed pattern” (types)</a:t>
            </a:r>
            <a:endParaRPr lang="en-US" altLang="en-US" sz="2400" b="0" dirty="0">
              <a:solidFill>
                <a:srgbClr val="00B0F0"/>
              </a:solidFill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19B6B93-E59E-B785-22F0-EDFC45823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8C86D1B-69E5-3BDD-E0CE-E6ADEFDD1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809" y="1529124"/>
            <a:ext cx="6967977" cy="835158"/>
          </a:xfrm>
        </p:spPr>
        <p:txBody>
          <a:bodyPr anchor="ctr"/>
          <a:lstStyle/>
          <a:p>
            <a:pPr marL="0" indent="0">
              <a:lnSpc>
                <a:spcPct val="120000"/>
              </a:lnSpc>
              <a:buSzPct val="105000"/>
              <a:buNone/>
              <a:defRPr/>
            </a:pPr>
            <a:r>
              <a:rPr lang="en-US" altLang="en-US" sz="1400" dirty="0">
                <a:hlinkClick r:id="rId3"/>
              </a:rPr>
              <a:t>https://openroad.readthedocs.io/en/latest/main/src/fin/README.html#example-scripts</a:t>
            </a:r>
            <a:r>
              <a:rPr lang="en-US" altLang="en-US" sz="1400" dirty="0"/>
              <a:t> </a:t>
            </a:r>
          </a:p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/>
              <a:t>“fin” = layout finishing</a:t>
            </a:r>
          </a:p>
          <a:p>
            <a:pPr>
              <a:lnSpc>
                <a:spcPct val="120000"/>
              </a:lnSpc>
              <a:buSzPct val="105000"/>
              <a:defRPr/>
            </a:pPr>
            <a:r>
              <a:rPr lang="en-US" altLang="en-US" dirty="0"/>
              <a:t>Metal fill can be part of output </a:t>
            </a:r>
            <a:r>
              <a:rPr lang="en-US" altLang="en-US" dirty="0" err="1"/>
              <a:t>gds</a:t>
            </a:r>
            <a:r>
              <a:rPr lang="en-US" altLang="en-US" dirty="0"/>
              <a:t> (foundry can insert fill as well)</a:t>
            </a:r>
          </a:p>
          <a:p>
            <a:pPr>
              <a:lnSpc>
                <a:spcPct val="120000"/>
              </a:lnSpc>
              <a:buSzPct val="105000"/>
              <a:defRPr/>
            </a:pPr>
            <a:endParaRPr lang="en-US" altLang="en-US" dirty="0"/>
          </a:p>
          <a:p>
            <a:pPr>
              <a:lnSpc>
                <a:spcPct val="120000"/>
              </a:lnSpc>
              <a:buSzPct val="105000"/>
              <a:defRPr/>
            </a:pPr>
            <a:endParaRPr lang="en-US" altLang="en-US" dirty="0"/>
          </a:p>
          <a:p>
            <a:pPr>
              <a:lnSpc>
                <a:spcPct val="120000"/>
              </a:lnSpc>
              <a:buSzPct val="105000"/>
              <a:defRPr/>
            </a:pP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9DBB7-2FE1-B485-CDAE-48B8419E58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846" r="22587"/>
          <a:stretch/>
        </p:blipFill>
        <p:spPr>
          <a:xfrm>
            <a:off x="324095" y="1913324"/>
            <a:ext cx="3540973" cy="3056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982DC-BBF0-A2BA-525A-42EEF9F08A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6248" y="2713533"/>
            <a:ext cx="2781675" cy="1942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3009B1-F630-3832-5C78-79AC797D5279}"/>
              </a:ext>
            </a:extLst>
          </p:cNvPr>
          <p:cNvSpPr txBox="1"/>
          <p:nvPr/>
        </p:nvSpPr>
        <p:spPr>
          <a:xfrm>
            <a:off x="5405618" y="2010339"/>
            <a:ext cx="1420205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dirty="0"/>
              <a:t>SKY130 M5 </a:t>
            </a:r>
            <a:r>
              <a:rPr lang="en-US" sz="1000" dirty="0"/>
              <a:t>example: fixed pattern = fixed density of 42.5% </a:t>
            </a:r>
            <a:br>
              <a:rPr lang="en-US" sz="1000" dirty="0"/>
            </a:br>
            <a:r>
              <a:rPr lang="en-US" sz="1000" dirty="0"/>
              <a:t>(how did I see this?)</a:t>
            </a:r>
          </a:p>
        </p:txBody>
      </p:sp>
    </p:spTree>
    <p:extLst>
      <p:ext uri="{BB962C8B-B14F-4D97-AF65-F5344CB8AC3E}">
        <p14:creationId xmlns:p14="http://schemas.microsoft.com/office/powerpoint/2010/main" val="150421570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FCFEF-E319-4B1D-8889-8B223BC48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6B50738-1EC3-4974-BFE3-192DDB567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“Smart Fill” </a:t>
            </a:r>
            <a:r>
              <a:rPr lang="en-US" altLang="en-US" sz="1400" b="0" dirty="0">
                <a:hlinkClick r:id="rId3"/>
              </a:rPr>
              <a:t>https://vlsicad.ucsd.edu/Publications/Journals/j40.pdf</a:t>
            </a:r>
            <a:r>
              <a:rPr lang="en-US" altLang="en-US" sz="1400" b="0" dirty="0"/>
              <a:t> </a:t>
            </a:r>
            <a:endParaRPr lang="en-US" altLang="en-US" sz="2400" b="0" dirty="0">
              <a:solidFill>
                <a:srgbClr val="00B0F0"/>
              </a:solidFill>
            </a:endParaRP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F764EA-1833-1271-DAED-C423998DD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509963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49229A-7711-DB18-D3EF-4273BBBA4B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177" y="699249"/>
            <a:ext cx="6967977" cy="2474258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r>
              <a:rPr lang="en-US" altLang="en-US" dirty="0"/>
              <a:t>Note: </a:t>
            </a:r>
            <a:r>
              <a:rPr lang="en-US" altLang="en-US" b="1" dirty="0"/>
              <a:t>many</a:t>
            </a:r>
            <a:r>
              <a:rPr lang="en-US" altLang="en-US" dirty="0"/>
              <a:t> ways that “dummy fill” can be smarter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r>
              <a:rPr lang="en-US" altLang="en-US" sz="1600" dirty="0"/>
              <a:t>Less data volume (GDS, OASIS compressibility)?  Friendly to IP reuse? Smooth density gradient? Grounded fill for PI/SI? Timing-aware,-fixing? Control both area and perimeter of metal layout? </a:t>
            </a:r>
            <a:r>
              <a:rPr lang="en-US" altLang="en-US" sz="900" dirty="0">
                <a:solidFill>
                  <a:srgbClr val="00B0F0"/>
                </a:solidFill>
              </a:rPr>
              <a:t>(see papers at </a:t>
            </a:r>
            <a:r>
              <a:rPr lang="en-US" altLang="en-US" sz="900" dirty="0">
                <a:solidFill>
                  <a:srgbClr val="00B0F0"/>
                </a:solidFill>
                <a:hlinkClick r:id="rId4"/>
              </a:rPr>
              <a:t>https://vlsicad.ucsd.edu</a:t>
            </a:r>
            <a:r>
              <a:rPr lang="en-US" altLang="en-US" sz="900" dirty="0">
                <a:solidFill>
                  <a:srgbClr val="00B0F0"/>
                </a:solidFill>
              </a:rPr>
              <a:t>) 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SzPct val="105000"/>
              <a:defRPr/>
            </a:pPr>
            <a:r>
              <a:rPr lang="en-US" altLang="en-US" dirty="0"/>
              <a:t>One key type of “smarter”: don’t add a maximum amount of fill !!!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r>
              <a:rPr lang="en-US" altLang="en-US" dirty="0"/>
              <a:t>Capacitance = delay and power; data volume considerations as well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r>
              <a:rPr lang="en-US" altLang="en-US" dirty="0"/>
              <a:t>“Optimal” fill: minimize “</a:t>
            </a:r>
            <a:r>
              <a:rPr lang="en-US" altLang="en-US" b="1" dirty="0">
                <a:solidFill>
                  <a:srgbClr val="353FD2"/>
                </a:solidFill>
              </a:rPr>
              <a:t>M</a:t>
            </a:r>
            <a:r>
              <a:rPr lang="en-US" altLang="en-US" dirty="0"/>
              <a:t>” in the linear program  </a:t>
            </a:r>
            <a:br>
              <a:rPr lang="en-US" altLang="en-US" dirty="0"/>
            </a:br>
            <a:r>
              <a:rPr lang="en-US" altLang="en-US" sz="900" dirty="0">
                <a:hlinkClick r:id="rId5"/>
              </a:rPr>
              <a:t>https://vlsicad.ucsd.edu/courses/cse101-w18/slides-w18/cse101-w18-Lecture13-linearprog.pdf</a:t>
            </a:r>
            <a:r>
              <a:rPr lang="en-US" altLang="en-US" sz="900" dirty="0"/>
              <a:t> </a:t>
            </a:r>
            <a:endParaRPr lang="en-US" altLang="en-US" sz="800" dirty="0"/>
          </a:p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endParaRPr lang="en-US" altLang="en-US" dirty="0"/>
          </a:p>
          <a:p>
            <a:pPr>
              <a:lnSpc>
                <a:spcPct val="100000"/>
              </a:lnSpc>
              <a:spcBef>
                <a:spcPts val="0"/>
              </a:spcBef>
              <a:buSzPct val="105000"/>
              <a:defRPr/>
            </a:pP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7C9AEB-9E3B-1418-270C-28AF9D356BF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5338"/>
          <a:stretch/>
        </p:blipFill>
        <p:spPr>
          <a:xfrm>
            <a:off x="81928" y="2763727"/>
            <a:ext cx="2530643" cy="18670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8861F-F57C-53FA-AA4A-34C1A5ACB6AA}"/>
              </a:ext>
            </a:extLst>
          </p:cNvPr>
          <p:cNvSpPr txBox="1"/>
          <p:nvPr/>
        </p:nvSpPr>
        <p:spPr>
          <a:xfrm>
            <a:off x="2318986" y="4605437"/>
            <a:ext cx="201480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 dirty="0"/>
              <a:t>“Fill slack” = maximum amount of fill that can possibly be added into a given “file”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857D45-9852-9722-AB3F-A6FBB0510849}"/>
              </a:ext>
            </a:extLst>
          </p:cNvPr>
          <p:cNvSpPr/>
          <p:nvPr/>
        </p:nvSpPr>
        <p:spPr>
          <a:xfrm>
            <a:off x="23051" y="2706753"/>
            <a:ext cx="199785" cy="25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52988D-F5CA-D6FB-B68B-087F85485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4887" y="3004457"/>
            <a:ext cx="1517914" cy="1460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4FB553-FC81-13A5-CAA0-D5E6C892C2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181" t="8677"/>
          <a:stretch/>
        </p:blipFill>
        <p:spPr>
          <a:xfrm>
            <a:off x="3630988" y="2602486"/>
            <a:ext cx="3204606" cy="12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1275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35719" bIns="21431" anchor="ctr" anchorCtr="0">
            <a:noAutofit/>
          </a:bodyPr>
          <a:lstStyle/>
          <a:p>
            <a:r>
              <a:rPr lang="en" sz="3450" dirty="0"/>
              <a:t>OpenRCX</a:t>
            </a:r>
            <a:endParaRPr sz="345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4EA05A4-16A1-2EB4-C8CE-9B3312B42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423" y="3049632"/>
            <a:ext cx="4548333" cy="355867"/>
          </a:xfrm>
        </p:spPr>
        <p:txBody>
          <a:bodyPr/>
          <a:lstStyle/>
          <a:p>
            <a:pPr marL="53975" indent="-3175"/>
            <a:r>
              <a:rPr lang="en-IN" sz="1400" b="0" dirty="0"/>
              <a:t>Thanks: Dimitris </a:t>
            </a:r>
            <a:r>
              <a:rPr lang="en-IN" sz="1400" b="0" dirty="0" err="1"/>
              <a:t>Fotakis</a:t>
            </a:r>
            <a:r>
              <a:rPr lang="en-IN" sz="1400" b="0" dirty="0"/>
              <a:t> and David Overhauser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555F90-A941-34FD-EBDC-8B2CEA3188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6D92E169-B52E-60F8-16FF-5388E9995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4CC07CF8-EBE0-3D70-CE75-90C438930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31" y="829876"/>
            <a:ext cx="6691976" cy="39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Autofit/>
          </a:bodyPr>
          <a:lstStyle/>
          <a:p>
            <a:pPr marL="177800" indent="-161925">
              <a:buSzPct val="107000"/>
            </a:pPr>
            <a:r>
              <a:rPr lang="en-US" sz="1800" dirty="0"/>
              <a:t>What is distribution of charge on conductor surfaces and in dielectrics?</a:t>
            </a:r>
            <a:endParaRPr sz="1800" dirty="0"/>
          </a:p>
          <a:p>
            <a:pPr marL="357188" lvl="1">
              <a:spcAft>
                <a:spcPts val="300"/>
              </a:spcAft>
              <a:buSzPct val="107000"/>
            </a:pPr>
            <a:r>
              <a:rPr lang="en-US" sz="1600" dirty="0"/>
              <a:t>Solve Maxwell’s equations </a:t>
            </a:r>
            <a:r>
              <a:rPr lang="en-US" sz="1600" dirty="0">
                <a:sym typeface="Wingdings" panose="05000000000000000000" pitchFamily="2" charset="2"/>
              </a:rPr>
              <a:t> electric field and potential everywhere</a:t>
            </a:r>
            <a:endParaRPr sz="1600" dirty="0"/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/>
              <a:t>C = Q/V </a:t>
            </a:r>
            <a:r>
              <a:rPr lang="en-US" sz="1800" dirty="0">
                <a:sym typeface="Wingdings" panose="05000000000000000000" pitchFamily="2" charset="2"/>
              </a:rPr>
              <a:t> obtain capacitance values</a:t>
            </a: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>
                <a:sym typeface="Wingdings" panose="05000000000000000000" pitchFamily="2" charset="2"/>
              </a:rPr>
              <a:t>Slow and accurate: 3D field solvers  </a:t>
            </a: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>
                <a:sym typeface="Wingdings" panose="05000000000000000000" pitchFamily="2" charset="2"/>
              </a:rPr>
              <a:t>Quick and dirty: 1D (per-unit length total cap) </a:t>
            </a:r>
            <a:br>
              <a:rPr lang="en-US" sz="1800" dirty="0">
                <a:sym typeface="Wingdings" panose="05000000000000000000" pitchFamily="2" charset="2"/>
              </a:rPr>
            </a:br>
            <a:r>
              <a:rPr lang="en-US" sz="1800" dirty="0">
                <a:sym typeface="Wingdings" panose="05000000000000000000" pitchFamily="2" charset="2"/>
              </a:rPr>
              <a:t>   or 2D (per-unit area cap + per-unit length lateral, fringing cap)</a:t>
            </a: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>
                <a:sym typeface="Wingdings" panose="05000000000000000000" pitchFamily="2" charset="2"/>
              </a:rPr>
              <a:t>Good in practice: 2.5D </a:t>
            </a:r>
            <a:r>
              <a:rPr lang="en-US" sz="1800" dirty="0">
                <a:sym typeface="Symbol" panose="05050102010706020507" pitchFamily="18" charset="2"/>
              </a:rPr>
              <a:t> 2D + corrections for adjacent layers</a:t>
            </a:r>
          </a:p>
          <a:p>
            <a:pPr marL="177800" indent="-161925">
              <a:spcBef>
                <a:spcPts val="600"/>
              </a:spcBef>
              <a:buSzPct val="107000"/>
            </a:pPr>
            <a:endParaRPr lang="en-US" sz="1800" dirty="0">
              <a:sym typeface="Symbol" panose="05050102010706020507" pitchFamily="18" charset="2"/>
            </a:endParaRP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 err="1">
                <a:sym typeface="Symbol" panose="05050102010706020507" pitchFamily="18" charset="2"/>
              </a:rPr>
              <a:t>OpenRCX</a:t>
            </a:r>
            <a:r>
              <a:rPr lang="en-US" sz="1800" dirty="0">
                <a:sym typeface="Symbol" panose="05050102010706020507" pitchFamily="18" charset="2"/>
              </a:rPr>
              <a:t> is a 2.5D method</a:t>
            </a:r>
          </a:p>
          <a:p>
            <a:pPr marL="177800" indent="-161925">
              <a:spcBef>
                <a:spcPts val="600"/>
              </a:spcBef>
              <a:buSzPct val="107000"/>
            </a:pPr>
            <a:endParaRPr lang="en-US" sz="1800" dirty="0">
              <a:sym typeface="Symbol" panose="05050102010706020507" pitchFamily="18" charset="2"/>
            </a:endParaRPr>
          </a:p>
          <a:p>
            <a:pPr marL="177800" indent="-161925">
              <a:spcBef>
                <a:spcPts val="600"/>
              </a:spcBef>
              <a:buSzPct val="107000"/>
            </a:pPr>
            <a:r>
              <a:rPr lang="en-US" sz="1800" dirty="0">
                <a:solidFill>
                  <a:srgbClr val="353FD2"/>
                </a:solidFill>
                <a:sym typeface="Symbol" panose="05050102010706020507" pitchFamily="18" charset="2"/>
              </a:rPr>
              <a:t>Key challenge: building the (lookup table, interpolation) model for “corrections …”</a:t>
            </a:r>
            <a:endParaRPr sz="1800" dirty="0">
              <a:solidFill>
                <a:srgbClr val="353FD2"/>
              </a:solidFill>
            </a:endParaRPr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40EB73B7-2105-E176-E425-12DEE14D24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7150" tIns="21431" rIns="42863" bIns="21431" anchor="ctr" anchorCtr="0">
            <a:noAutofit/>
          </a:bodyPr>
          <a:lstStyle/>
          <a:p>
            <a:r>
              <a:rPr lang="en" dirty="0"/>
              <a:t>Capacitance Extraction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C61B6E-2B9E-0A8E-FC46-9B7B44832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01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0" y="641765"/>
            <a:ext cx="6857999" cy="4153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rmAutofit/>
          </a:bodyPr>
          <a:lstStyle/>
          <a:p>
            <a:pPr marL="133350" indent="-120491">
              <a:spcAft>
                <a:spcPts val="500"/>
              </a:spcAft>
              <a:buSzPct val="100000"/>
            </a:pPr>
            <a:r>
              <a:rPr lang="en-US" sz="2000" dirty="0"/>
              <a:t>PPAC is why the industry continues “Moore’s Law scaling”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Must see sufficient benefit from move to the next technology node</a:t>
            </a:r>
          </a:p>
          <a:p>
            <a:pPr marL="133350" indent="-120491">
              <a:spcAft>
                <a:spcPts val="500"/>
              </a:spcAft>
              <a:buSzPct val="100000"/>
            </a:pPr>
            <a:r>
              <a:rPr lang="en-US" sz="2000" dirty="0"/>
              <a:t>Power, Performance, Area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Dynamic/Static power, SAIF/VCD, …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Incremental STA-driven sizing + buffering + synthesis operations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Better floorplans, better P&amp;R tools, better “</a:t>
            </a:r>
            <a:r>
              <a:rPr lang="en-US" sz="1600" dirty="0" err="1"/>
              <a:t>Opt</a:t>
            </a:r>
            <a:r>
              <a:rPr lang="en-US" sz="1600" dirty="0"/>
              <a:t>” (remove overdesign)</a:t>
            </a:r>
          </a:p>
          <a:p>
            <a:pPr marL="133350" indent="-120491">
              <a:spcAft>
                <a:spcPts val="500"/>
              </a:spcAft>
              <a:buSzPct val="100000"/>
            </a:pPr>
            <a:r>
              <a:rPr lang="en-US" sz="2000" dirty="0"/>
              <a:t>What about Cost?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Yield = fraction of chips produced that are “good” (sellable)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Cost of chip: (cost of fabricating, testing a wafer) / (yield * #chips/wafer)</a:t>
            </a:r>
          </a:p>
          <a:p>
            <a:pPr marL="490537" lvl="2" indent="-120491">
              <a:spcAft>
                <a:spcPts val="500"/>
              </a:spcAft>
              <a:buSzPct val="100000"/>
            </a:pPr>
            <a:r>
              <a:rPr lang="en-US" sz="1400" dirty="0"/>
              <a:t>Higher yield is good (</a:t>
            </a:r>
            <a:r>
              <a:rPr lang="en-US" sz="1400" b="1" dirty="0"/>
              <a:t>Manufacturability</a:t>
            </a:r>
            <a:r>
              <a:rPr lang="en-US" sz="1400" dirty="0"/>
              <a:t>); higher #chips/wafer also good (Area)</a:t>
            </a:r>
          </a:p>
          <a:p>
            <a:pPr marL="312737" lvl="1" indent="-120491">
              <a:spcAft>
                <a:spcPts val="500"/>
              </a:spcAft>
              <a:buSzPct val="100000"/>
            </a:pPr>
            <a:r>
              <a:rPr lang="en-US" sz="1600" dirty="0"/>
              <a:t>“good” means passing both functional and parametric criteria</a:t>
            </a:r>
          </a:p>
          <a:p>
            <a:pPr marL="490537" lvl="2" indent="-120491">
              <a:spcAft>
                <a:spcPts val="500"/>
              </a:spcAft>
              <a:buSzPct val="100000"/>
            </a:pPr>
            <a:r>
              <a:rPr lang="en-US" sz="1400" dirty="0"/>
              <a:t>Functional: works correctly</a:t>
            </a:r>
          </a:p>
          <a:p>
            <a:pPr marL="490537" lvl="2" indent="-120491">
              <a:spcAft>
                <a:spcPts val="500"/>
              </a:spcAft>
              <a:buSzPct val="100000"/>
            </a:pPr>
            <a:r>
              <a:rPr lang="en-US" sz="1400" dirty="0"/>
              <a:t>Parametric: is sellable (performs at spec, not too leaky, won’t fail in a week, …)</a:t>
            </a:r>
            <a:endParaRPr sz="1400" dirty="0"/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“PPAC” = ?</a:t>
            </a:r>
            <a:endParaRPr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267BD-DC02-AE47-2566-C86721A0BFE6}"/>
              </a:ext>
            </a:extLst>
          </p:cNvPr>
          <p:cNvSpPr txBox="1">
            <a:spLocks/>
          </p:cNvSpPr>
          <p:nvPr/>
        </p:nvSpPr>
        <p:spPr>
          <a:xfrm>
            <a:off x="249786" y="4889854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dirty="0"/>
              <a:t>Kahng ECE 260C SP25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9F0C5CF7-C655-F5FD-B555-A909B78C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87A7E7EA-1B02-17D5-DC67-4D8DC69F6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30" y="583987"/>
            <a:ext cx="6794369" cy="4155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Autofit/>
          </a:bodyPr>
          <a:lstStyle/>
          <a:p>
            <a:pPr marL="15875" indent="0">
              <a:buSzPct val="107000"/>
              <a:buNone/>
            </a:pPr>
            <a:r>
              <a:rPr lang="en-US" sz="1800" dirty="0">
                <a:sym typeface="Symbol" panose="05050102010706020507" pitchFamily="18" charset="2"/>
                <a:hlinkClick r:id="rId3"/>
              </a:rPr>
              <a:t>https://vlsicad.ucsd.edu/Publications/Conferences/69/c69.pdf</a:t>
            </a:r>
            <a:endParaRPr lang="en-US" sz="1800" dirty="0">
              <a:sym typeface="Symbol" panose="05050102010706020507" pitchFamily="18" charset="2"/>
            </a:endParaRPr>
          </a:p>
          <a:p>
            <a:pPr marL="177800" indent="-161925">
              <a:buSzPct val="107000"/>
            </a:pPr>
            <a:endParaRPr lang="en-US" sz="1800" dirty="0">
              <a:sym typeface="Symbol" panose="05050102010706020507" pitchFamily="18" charset="2"/>
            </a:endParaRPr>
          </a:p>
          <a:p>
            <a:pPr marL="177800" indent="-161925">
              <a:buSzPct val="107000"/>
            </a:pPr>
            <a:r>
              <a:rPr lang="en-US" sz="1800" dirty="0"/>
              <a:t>Foundations (1997) for lookup tables and interpolations</a:t>
            </a:r>
          </a:p>
          <a:p>
            <a:pPr marL="195262" lvl="1" indent="0">
              <a:buSzPct val="107000"/>
              <a:buNone/>
            </a:pPr>
            <a:r>
              <a:rPr lang="en-US" sz="1400" dirty="0"/>
              <a:t>1. Shielding effects of ground, and same-layer neighbors</a:t>
            </a:r>
          </a:p>
          <a:p>
            <a:pPr marL="195262" lvl="1" indent="0">
              <a:buSzPct val="107000"/>
              <a:buNone/>
            </a:pPr>
            <a:r>
              <a:rPr lang="en-US" sz="1400" dirty="0"/>
              <a:t>2. High metal density on Layer </a:t>
            </a:r>
            <a:r>
              <a:rPr lang="en-US" sz="1400" dirty="0" err="1"/>
              <a:t>i</a:t>
            </a:r>
            <a:r>
              <a:rPr lang="en-US" sz="1400" dirty="0"/>
              <a:t> (e.g., with dummy fill !) decouples Layers i-1, i+1</a:t>
            </a:r>
          </a:p>
          <a:p>
            <a:pPr marL="195262" lvl="1" indent="0">
              <a:buSzPct val="107000"/>
              <a:buNone/>
            </a:pPr>
            <a:r>
              <a:rPr lang="en-US" sz="1400" dirty="0"/>
              <a:t>3. Layers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>
                <a:sym typeface="Symbol" panose="05050102010706020507" pitchFamily="18" charset="2"/>
              </a:rPr>
              <a:t> 2 can be treated as ground planes; no need to look beyond</a:t>
            </a:r>
          </a:p>
          <a:p>
            <a:pPr marL="195262" lvl="1" indent="0">
              <a:buSzPct val="107000"/>
              <a:buNone/>
            </a:pPr>
            <a:r>
              <a:rPr lang="en-US" sz="1400" dirty="0">
                <a:sym typeface="Symbol" panose="05050102010706020507" pitchFamily="18" charset="2"/>
              </a:rPr>
              <a:t>4. Left/right same-layer couplings can be treated independently, and neighbor widths have little impact </a:t>
            </a:r>
          </a:p>
          <a:p>
            <a:pPr marL="195262" lvl="1" indent="0">
              <a:buSzPct val="107000"/>
              <a:buNone/>
            </a:pPr>
            <a:r>
              <a:rPr lang="en-US" sz="1400" dirty="0">
                <a:sym typeface="Symbol" panose="05050102010706020507" pitchFamily="18" charset="2"/>
              </a:rPr>
              <a:t>5. Above/below </a:t>
            </a:r>
            <a:r>
              <a:rPr lang="en-US" sz="1400" dirty="0" err="1">
                <a:sym typeface="Symbol" panose="05050102010706020507" pitchFamily="18" charset="2"/>
              </a:rPr>
              <a:t>crossunders</a:t>
            </a:r>
            <a:r>
              <a:rPr lang="en-US" sz="1400" dirty="0">
                <a:sym typeface="Symbol" panose="05050102010706020507" pitchFamily="18" charset="2"/>
              </a:rPr>
              <a:t> can be treated independently</a:t>
            </a:r>
          </a:p>
          <a:p>
            <a:pPr marL="177800" indent="-161925">
              <a:buSzPct val="107000"/>
            </a:pPr>
            <a:r>
              <a:rPr lang="en-US" sz="1800" dirty="0"/>
              <a:t>Systematic design of experiments (patterns), use of field solvers</a:t>
            </a:r>
          </a:p>
          <a:p>
            <a:pPr marL="177800" indent="-161925">
              <a:buSzPct val="107000"/>
            </a:pPr>
            <a:endParaRPr lang="en-US" sz="1800" dirty="0"/>
          </a:p>
          <a:p>
            <a:pPr marL="177800" indent="-161925">
              <a:buSzPct val="107000"/>
            </a:pPr>
            <a:endParaRPr lang="en-US" sz="1800" dirty="0"/>
          </a:p>
          <a:p>
            <a:pPr marL="15875" indent="0">
              <a:buSzPct val="107000"/>
              <a:buNone/>
            </a:pPr>
            <a:endParaRPr lang="en-US" sz="1800"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E4E4EFE4-067B-D4F2-F6F8-0006BB6A5D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7150" tIns="21431" rIns="42863" bIns="21431" anchor="ctr" anchorCtr="0">
            <a:noAutofit/>
          </a:bodyPr>
          <a:lstStyle/>
          <a:p>
            <a:r>
              <a:rPr lang="en" dirty="0"/>
              <a:t>DAC 1997: “Five Foundations”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F0ECC6-9275-F8FC-3CA7-E9DB8541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43E66-505C-B81A-6BB2-3F67B2438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305" y="3154583"/>
            <a:ext cx="1607450" cy="13197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55899-7680-7539-5A10-9F68BDE0C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686" y="3280296"/>
            <a:ext cx="2731684" cy="843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8B5163-FAAE-B869-E19A-51EAEDC7A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63" y="3370889"/>
            <a:ext cx="183858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5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E4E5D4FA-FC12-44D9-F6C9-46BECD14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7E7C6209-5021-738F-D488-42120317B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30" y="583987"/>
            <a:ext cx="6794370" cy="42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Autofit/>
          </a:bodyPr>
          <a:lstStyle/>
          <a:p>
            <a:pPr marL="15875" indent="0">
              <a:buSzPct val="107000"/>
              <a:buNone/>
            </a:pPr>
            <a:r>
              <a:rPr lang="en-US" sz="1800" dirty="0">
                <a:sym typeface="Symbol" panose="05050102010706020507" pitchFamily="18" charset="2"/>
                <a:hlinkClick r:id="rId3"/>
              </a:rPr>
              <a:t>https://vlsicad.ucsd.edu/Publications/Conferences/205/c205.pdf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pPr marL="15875" indent="0">
              <a:buSzPct val="107000"/>
              <a:buNone/>
            </a:pPr>
            <a:endParaRPr lang="en-US" sz="1800" dirty="0">
              <a:sym typeface="Symbol" panose="05050102010706020507" pitchFamily="18" charset="2"/>
            </a:endParaRPr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AD94F7FA-129E-81DD-80E2-8191A3BE5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7150" tIns="21431" rIns="42863" bIns="21431" anchor="ctr" anchorCtr="0">
            <a:noAutofit/>
          </a:bodyPr>
          <a:lstStyle/>
          <a:p>
            <a:r>
              <a:rPr lang="en" dirty="0"/>
              <a:t>Can Go Much Deeper (e.g., Fill Impact)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9E19D5-9AE7-3185-F343-4803A67A7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B639D-4D05-001A-562B-82D2E666A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294" y="929892"/>
            <a:ext cx="3331286" cy="1655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45E9F3-5B03-F774-E0CF-9D24CA305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0610" y="2569934"/>
            <a:ext cx="1544748" cy="292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565C4-C977-9304-E4D5-2295837F6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795" y="1068924"/>
            <a:ext cx="2712550" cy="1623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F08082-1970-D19A-6F1E-8FF0030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95" y="2985849"/>
            <a:ext cx="2187203" cy="13373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9593B7C-C754-4335-AB5A-421263AC7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0975" y="3106966"/>
            <a:ext cx="3715230" cy="1831504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2325806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6F7B-7961-02B8-B9D2-20797DA3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N" dirty="0" err="1">
                <a:solidFill>
                  <a:schemeClr val="dk2"/>
                </a:solidFill>
                <a:sym typeface="Verdana"/>
              </a:rPr>
              <a:t>OpenRCX</a:t>
            </a:r>
            <a:r>
              <a:rPr lang="en-IN" dirty="0">
                <a:solidFill>
                  <a:schemeClr val="dk2"/>
                </a:solidFill>
                <a:sym typeface="Verdana"/>
              </a:rPr>
              <a:t> in the Design Flow</a:t>
            </a:r>
            <a:endParaRPr lang="en-IN" dirty="0">
              <a:solidFill>
                <a:schemeClr val="dk2"/>
              </a:solidFill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265798" y="1212507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Floorplanning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65798" y="1674414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Placement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265798" y="2131614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CTS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65798" y="2565489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Routing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65798" y="2999364"/>
            <a:ext cx="1387265" cy="353921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OpenRCX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265798" y="3414207"/>
            <a:ext cx="1387265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STA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3008998" y="1212507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Floorplanning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008998" y="1674414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Placement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008998" y="2131614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CTS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008998" y="2565489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Routing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008998" y="3399414"/>
            <a:ext cx="1343627" cy="353921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OpenRCX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008998" y="3814257"/>
            <a:ext cx="134362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STA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008998" y="3003114"/>
            <a:ext cx="1343627" cy="353921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Metal Fill Gen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1889894" y="3228346"/>
            <a:ext cx="836550" cy="276977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900" dirty="0">
                <a:solidFill>
                  <a:srgbClr val="002060"/>
                </a:solidFill>
              </a:rPr>
              <a:t>Model File (1)</a:t>
            </a:r>
            <a:endParaRPr sz="900" dirty="0">
              <a:solidFill>
                <a:srgbClr val="002060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175727" y="890195"/>
            <a:ext cx="1567406" cy="35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u="sng" dirty="0">
                <a:solidFill>
                  <a:srgbClr val="C00000"/>
                </a:solidFill>
              </a:rPr>
              <a:t>No Metal Fill Flow</a:t>
            </a:r>
            <a:endParaRPr u="sng" dirty="0">
              <a:solidFill>
                <a:srgbClr val="C0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950967" y="837712"/>
            <a:ext cx="1464300" cy="353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u="sng" dirty="0">
                <a:solidFill>
                  <a:srgbClr val="C00000"/>
                </a:solidFill>
              </a:rPr>
              <a:t>Metal Fill Flow</a:t>
            </a:r>
            <a:endParaRPr u="sng" dirty="0">
              <a:solidFill>
                <a:srgbClr val="C00000"/>
              </a:solidFill>
            </a:endParaRPr>
          </a:p>
        </p:txBody>
      </p:sp>
      <p:cxnSp>
        <p:nvCxnSpPr>
          <p:cNvPr id="93" name="Google Shape;93;p17"/>
          <p:cNvCxnSpPr>
            <a:cxnSpLocks/>
            <a:stCxn id="90" idx="1"/>
            <a:endCxn id="81" idx="3"/>
          </p:cNvCxnSpPr>
          <p:nvPr/>
        </p:nvCxnSpPr>
        <p:spPr>
          <a:xfrm flipH="1" flipV="1">
            <a:off x="1653063" y="3176325"/>
            <a:ext cx="236831" cy="1905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" name="Google Shape;94;p17"/>
          <p:cNvCxnSpPr>
            <a:cxnSpLocks/>
            <a:stCxn id="90" idx="3"/>
            <a:endCxn id="87" idx="1"/>
          </p:cNvCxnSpPr>
          <p:nvPr/>
        </p:nvCxnSpPr>
        <p:spPr>
          <a:xfrm>
            <a:off x="2726444" y="3366835"/>
            <a:ext cx="282554" cy="2095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Google Shape;95;p17"/>
          <p:cNvSpPr txBox="1"/>
          <p:nvPr/>
        </p:nvSpPr>
        <p:spPr>
          <a:xfrm>
            <a:off x="322067" y="3814258"/>
            <a:ext cx="2628900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u="sng" dirty="0">
                <a:solidFill>
                  <a:srgbClr val="002060"/>
                </a:solidFill>
              </a:rPr>
              <a:t>Model File (1)</a:t>
            </a:r>
            <a:r>
              <a:rPr lang="en" sz="1200" dirty="0">
                <a:solidFill>
                  <a:srgbClr val="002060"/>
                </a:solidFill>
              </a:rPr>
              <a:t> - No Metal Fill including in Pattern Modeling</a:t>
            </a:r>
            <a:endParaRPr sz="1200" dirty="0">
              <a:solidFill>
                <a:srgbClr val="002060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4486369" y="2099128"/>
            <a:ext cx="2371631" cy="180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u="sng" dirty="0">
                <a:solidFill>
                  <a:srgbClr val="002060"/>
                </a:solidFill>
              </a:rPr>
              <a:t>Note 1:</a:t>
            </a:r>
            <a:r>
              <a:rPr lang="en" sz="1200" dirty="0">
                <a:solidFill>
                  <a:srgbClr val="002060"/>
                </a:solidFill>
              </a:rPr>
              <a:t> if metal  fill is present in the design it will be extracted as grounded wires.</a:t>
            </a:r>
            <a:endParaRPr sz="1200" dirty="0">
              <a:solidFill>
                <a:srgbClr val="002060"/>
              </a:solidFill>
            </a:endParaRPr>
          </a:p>
          <a:p>
            <a:endParaRPr sz="1200" dirty="0">
              <a:solidFill>
                <a:srgbClr val="002060"/>
              </a:solidFill>
            </a:endParaRPr>
          </a:p>
          <a:p>
            <a:r>
              <a:rPr lang="en" sz="1200" u="sng" dirty="0">
                <a:solidFill>
                  <a:srgbClr val="002060"/>
                </a:solidFill>
              </a:rPr>
              <a:t>Note 2</a:t>
            </a:r>
            <a:r>
              <a:rPr lang="en" sz="1200" dirty="0">
                <a:solidFill>
                  <a:srgbClr val="002060"/>
                </a:solidFill>
              </a:rPr>
              <a:t>: The challenge is that metal fill consideration is much larger area than pattern size; existence of fill must be either explicit or built in the extractor</a:t>
            </a:r>
            <a:endParaRPr sz="1200" dirty="0">
              <a:solidFill>
                <a:srgbClr val="00206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71011-6CAB-C733-1129-90272123B8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Kahng ECE 260C SP25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2E657-090E-9368-0DDC-D0306BC1954D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BCD9-8AD4-8C23-2271-9AACDF39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OpenRCX</a:t>
            </a:r>
            <a:r>
              <a:rPr lang="en-IN" dirty="0"/>
              <a:t> Internal Flow</a:t>
            </a:r>
          </a:p>
        </p:txBody>
      </p:sp>
      <p:sp>
        <p:nvSpPr>
          <p:cNvPr id="102" name="Google Shape;102;p18"/>
          <p:cNvSpPr txBox="1"/>
          <p:nvPr/>
        </p:nvSpPr>
        <p:spPr>
          <a:xfrm>
            <a:off x="2038547" y="1156762"/>
            <a:ext cx="2780906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Read Design </a:t>
            </a:r>
            <a:r>
              <a:rPr lang="en" sz="1000" b="1" dirty="0">
                <a:solidFill>
                  <a:schemeClr val="tx1"/>
                </a:solidFill>
              </a:rPr>
              <a:t>(LEF, DEF, ODB)</a:t>
            </a:r>
            <a:endParaRPr sz="1000" b="1" dirty="0">
              <a:solidFill>
                <a:schemeClr val="tx1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038547" y="1618669"/>
            <a:ext cx="2780906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Net Connectivity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038547" y="2080576"/>
            <a:ext cx="2780906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Read Model File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038546" y="2542483"/>
            <a:ext cx="278090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RC Graph Generation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038546" y="3004390"/>
            <a:ext cx="278090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Build Geometry Structures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038546" y="3466297"/>
            <a:ext cx="2780907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Extract Resistance per Wire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038547" y="3928204"/>
            <a:ext cx="2780906" cy="353921"/>
          </a:xfrm>
          <a:prstGeom prst="rect">
            <a:avLst/>
          </a:prstGeom>
          <a:solidFill>
            <a:srgbClr val="C4E0B2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b="1" dirty="0">
                <a:solidFill>
                  <a:schemeClr val="tx1"/>
                </a:solidFill>
              </a:rPr>
              <a:t>Extract Capacitance per Wire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B4266-23E4-E528-A6BD-3F45C2D5C9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49A9D-96DC-01CC-654B-D1C81084463B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DFE1B3AE-2C1B-DD2E-BA28-4A4DA4187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D912776C-648C-945B-0857-611404C14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35719" bIns="21431" anchor="ctr" anchorCtr="0">
            <a:noAutofit/>
          </a:bodyPr>
          <a:lstStyle/>
          <a:p>
            <a:r>
              <a:rPr lang="en" sz="3450" dirty="0"/>
              <a:t>Extraction Model Creation</a:t>
            </a:r>
            <a:endParaRPr sz="345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A6641CE-F1A9-3A7B-1D54-B959317E8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35013-0CD2-A24E-6035-2C4F93EC2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5347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63631" y="829876"/>
            <a:ext cx="6691976" cy="397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Autofit/>
          </a:bodyPr>
          <a:lstStyle/>
          <a:p>
            <a:pPr marL="177800" indent="-161925">
              <a:buSzPct val="135000"/>
            </a:pPr>
            <a:r>
              <a:rPr lang="en" sz="1800" dirty="0"/>
              <a:t>Determine the characteristics of the process from the foundry technology information (e.g. itf or ict file)</a:t>
            </a:r>
            <a:endParaRPr sz="1800" dirty="0"/>
          </a:p>
          <a:p>
            <a:pPr marL="357188" lvl="1">
              <a:spcAft>
                <a:spcPts val="300"/>
              </a:spcAft>
              <a:buSzPct val="135000"/>
            </a:pPr>
            <a:r>
              <a:rPr lang="en" sz="1600" dirty="0"/>
              <a:t>Layer specs, wire shape, dielectrics stack, WEE tables, Thickness tables, Rho tables, …</a:t>
            </a:r>
            <a:endParaRPr sz="1600" dirty="0"/>
          </a:p>
          <a:p>
            <a:pPr marL="177800" indent="-161925">
              <a:spcBef>
                <a:spcPts val="600"/>
              </a:spcBef>
              <a:buSzPct val="135000"/>
            </a:pPr>
            <a:r>
              <a:rPr lang="en" sz="1800" dirty="0"/>
              <a:t>Create a large number of patterns of interconnect and transistor-level test structures</a:t>
            </a:r>
            <a:endParaRPr sz="1800" dirty="0"/>
          </a:p>
          <a:p>
            <a:pPr marL="357188" lvl="1">
              <a:spcAft>
                <a:spcPts val="300"/>
              </a:spcAft>
              <a:buSzPct val="135000"/>
            </a:pPr>
            <a:r>
              <a:rPr lang="en" sz="1600" dirty="0"/>
              <a:t>Interconnect-level test structures differ from transistor-level structures</a:t>
            </a:r>
            <a:endParaRPr sz="1600" dirty="0"/>
          </a:p>
          <a:p>
            <a:pPr marL="177800" indent="-161925">
              <a:spcBef>
                <a:spcPts val="600"/>
              </a:spcBef>
              <a:buSzPct val="135000"/>
            </a:pPr>
            <a:r>
              <a:rPr lang="en" sz="1800" dirty="0"/>
              <a:t>Run each pattern through a golden reference extractor</a:t>
            </a:r>
            <a:endParaRPr sz="1800" dirty="0"/>
          </a:p>
          <a:p>
            <a:pPr marL="357188" lvl="1">
              <a:spcAft>
                <a:spcPts val="300"/>
              </a:spcAft>
              <a:buSzPct val="135000"/>
            </a:pPr>
            <a:r>
              <a:rPr lang="en" sz="1600" dirty="0"/>
              <a:t>Field solver requires proper shape, enlargements, thickness and dielectrics</a:t>
            </a:r>
            <a:endParaRPr sz="1600" dirty="0"/>
          </a:p>
          <a:p>
            <a:pPr marL="177800" indent="-161925">
              <a:spcBef>
                <a:spcPts val="600"/>
              </a:spcBef>
              <a:buSzPct val="135000"/>
            </a:pPr>
            <a:r>
              <a:rPr lang="en" sz="1800" dirty="0"/>
              <a:t>Based on golden reference results, build extraction models</a:t>
            </a:r>
            <a:endParaRPr sz="1800" dirty="0"/>
          </a:p>
          <a:p>
            <a:pPr marL="177800" indent="-161925">
              <a:spcBef>
                <a:spcPts val="600"/>
              </a:spcBef>
              <a:buSzPct val="135000"/>
            </a:pPr>
            <a:r>
              <a:rPr lang="en" sz="1800" dirty="0"/>
              <a:t>Verify model results versus test results and design layouts</a:t>
            </a:r>
            <a:endParaRPr sz="1800" dirty="0"/>
          </a:p>
          <a:p>
            <a:pPr marL="133350" indent="-57150">
              <a:spcBef>
                <a:spcPts val="600"/>
              </a:spcBef>
              <a:buSzPts val="990"/>
              <a:buNone/>
            </a:pPr>
            <a:endParaRPr sz="900"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7150" tIns="21431" rIns="42863" bIns="21431" anchor="ctr" anchorCtr="0">
            <a:noAutofit/>
          </a:bodyPr>
          <a:lstStyle/>
          <a:p>
            <a:r>
              <a:rPr lang="en" dirty="0"/>
              <a:t>(2.5D) Extraction Model Creation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44D2E2-BCA3-1BC1-9BCD-A2B272A50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6614B8-4E88-1C63-89CF-4233D68E6DAD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50B3"/>
              </a:buClr>
              <a:buSzPts val="2400"/>
            </a:pPr>
            <a:r>
              <a:rPr lang="en" dirty="0"/>
              <a:t>Golden Reference Tool to Build Models</a:t>
            </a:r>
            <a:endParaRPr dirty="0"/>
          </a:p>
        </p:txBody>
      </p:sp>
      <p:sp>
        <p:nvSpPr>
          <p:cNvPr id="125" name="Google Shape;125;p21"/>
          <p:cNvSpPr/>
          <p:nvPr/>
        </p:nvSpPr>
        <p:spPr>
          <a:xfrm>
            <a:off x="249786" y="2042759"/>
            <a:ext cx="720000" cy="823050"/>
          </a:xfrm>
          <a:prstGeom prst="can">
            <a:avLst>
              <a:gd name="adj" fmla="val 25000"/>
            </a:avLst>
          </a:prstGeom>
          <a:solidFill>
            <a:srgbClr val="757070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Process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Tech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File</a:t>
            </a:r>
            <a:endParaRPr sz="825"/>
          </a:p>
        </p:txBody>
      </p:sp>
      <p:sp>
        <p:nvSpPr>
          <p:cNvPr id="126" name="Google Shape;126;p21"/>
          <p:cNvSpPr/>
          <p:nvPr/>
        </p:nvSpPr>
        <p:spPr>
          <a:xfrm>
            <a:off x="3046354" y="1374104"/>
            <a:ext cx="514350" cy="5143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Golden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 sz="825"/>
          </a:p>
        </p:txBody>
      </p:sp>
      <p:sp>
        <p:nvSpPr>
          <p:cNvPr id="127" name="Google Shape;127;p21"/>
          <p:cNvSpPr/>
          <p:nvPr/>
        </p:nvSpPr>
        <p:spPr>
          <a:xfrm>
            <a:off x="1127831" y="2865719"/>
            <a:ext cx="717525" cy="8230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Test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Patterns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(drawn)</a:t>
            </a:r>
            <a:endParaRPr sz="825"/>
          </a:p>
        </p:txBody>
      </p:sp>
      <p:sp>
        <p:nvSpPr>
          <p:cNvPr id="128" name="Google Shape;128;p21"/>
          <p:cNvSpPr/>
          <p:nvPr/>
        </p:nvSpPr>
        <p:spPr>
          <a:xfrm>
            <a:off x="1127831" y="1219799"/>
            <a:ext cx="720000" cy="8230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Test Patterns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(physical)</a:t>
            </a:r>
            <a:endParaRPr sz="825"/>
          </a:p>
        </p:txBody>
      </p:sp>
      <p:sp>
        <p:nvSpPr>
          <p:cNvPr id="129" name="Google Shape;129;p21"/>
          <p:cNvSpPr/>
          <p:nvPr/>
        </p:nvSpPr>
        <p:spPr>
          <a:xfrm>
            <a:off x="1130376" y="2197064"/>
            <a:ext cx="717525" cy="5143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Pattern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Generator</a:t>
            </a:r>
            <a:endParaRPr sz="825"/>
          </a:p>
        </p:txBody>
      </p:sp>
      <p:sp>
        <p:nvSpPr>
          <p:cNvPr id="130" name="Google Shape;130;p21"/>
          <p:cNvSpPr/>
          <p:nvPr/>
        </p:nvSpPr>
        <p:spPr>
          <a:xfrm>
            <a:off x="2106056" y="3020024"/>
            <a:ext cx="720000" cy="51435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Golden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</a:t>
            </a:r>
            <a:endParaRPr sz="825"/>
          </a:p>
        </p:txBody>
      </p:sp>
      <p:sp>
        <p:nvSpPr>
          <p:cNvPr id="131" name="Google Shape;131;p21"/>
          <p:cNvSpPr/>
          <p:nvPr/>
        </p:nvSpPr>
        <p:spPr>
          <a:xfrm>
            <a:off x="2106056" y="1374104"/>
            <a:ext cx="720000" cy="514350"/>
          </a:xfrm>
          <a:prstGeom prst="rect">
            <a:avLst/>
          </a:prstGeom>
          <a:solidFill>
            <a:srgbClr val="FFD966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Field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Solver</a:t>
            </a:r>
            <a:endParaRPr sz="825"/>
          </a:p>
        </p:txBody>
      </p:sp>
      <p:sp>
        <p:nvSpPr>
          <p:cNvPr id="132" name="Google Shape;132;p21"/>
          <p:cNvSpPr/>
          <p:nvPr/>
        </p:nvSpPr>
        <p:spPr>
          <a:xfrm>
            <a:off x="3046354" y="3017167"/>
            <a:ext cx="514350" cy="5143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Golden</a:t>
            </a:r>
            <a:endParaRPr sz="825" dirty="0"/>
          </a:p>
          <a:p>
            <a:pPr algn="ctr"/>
            <a:r>
              <a:rPr lang="en" sz="900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 sz="825" dirty="0"/>
          </a:p>
        </p:txBody>
      </p:sp>
      <p:sp>
        <p:nvSpPr>
          <p:cNvPr id="133" name="Google Shape;133;p21"/>
          <p:cNvSpPr/>
          <p:nvPr/>
        </p:nvSpPr>
        <p:spPr>
          <a:xfrm>
            <a:off x="2938415" y="2197064"/>
            <a:ext cx="720000" cy="5143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Model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Builder</a:t>
            </a:r>
            <a:endParaRPr sz="825"/>
          </a:p>
        </p:txBody>
      </p:sp>
      <p:sp>
        <p:nvSpPr>
          <p:cNvPr id="134" name="Google Shape;134;p21"/>
          <p:cNvSpPr/>
          <p:nvPr/>
        </p:nvSpPr>
        <p:spPr>
          <a:xfrm>
            <a:off x="4096040" y="2042759"/>
            <a:ext cx="717525" cy="823050"/>
          </a:xfrm>
          <a:prstGeom prst="can">
            <a:avLst>
              <a:gd name="adj" fmla="val 25000"/>
            </a:avLst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Processor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 Models</a:t>
            </a:r>
            <a:endParaRPr sz="825"/>
          </a:p>
        </p:txBody>
      </p:sp>
      <p:sp>
        <p:nvSpPr>
          <p:cNvPr id="135" name="Google Shape;135;p21"/>
          <p:cNvSpPr/>
          <p:nvPr/>
        </p:nvSpPr>
        <p:spPr>
          <a:xfrm>
            <a:off x="5211870" y="2197064"/>
            <a:ext cx="720000" cy="51435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</a:t>
            </a:r>
            <a:endParaRPr sz="825"/>
          </a:p>
        </p:txBody>
      </p:sp>
      <p:cxnSp>
        <p:nvCxnSpPr>
          <p:cNvPr id="136" name="Google Shape;136;p21"/>
          <p:cNvCxnSpPr>
            <a:stCxn id="125" idx="4"/>
            <a:endCxn id="129" idx="1"/>
          </p:cNvCxnSpPr>
          <p:nvPr/>
        </p:nvCxnSpPr>
        <p:spPr>
          <a:xfrm>
            <a:off x="969786" y="2454284"/>
            <a:ext cx="160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7" name="Google Shape;137;p21"/>
          <p:cNvCxnSpPr>
            <a:stCxn id="129" idx="0"/>
            <a:endCxn id="128" idx="3"/>
          </p:cNvCxnSpPr>
          <p:nvPr/>
        </p:nvCxnSpPr>
        <p:spPr>
          <a:xfrm rot="10800000">
            <a:off x="1487788" y="2042939"/>
            <a:ext cx="1350" cy="15412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8" name="Google Shape;138;p21"/>
          <p:cNvCxnSpPr>
            <a:stCxn id="128" idx="4"/>
            <a:endCxn id="131" idx="1"/>
          </p:cNvCxnSpPr>
          <p:nvPr/>
        </p:nvCxnSpPr>
        <p:spPr>
          <a:xfrm>
            <a:off x="1847831" y="1631324"/>
            <a:ext cx="25830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21"/>
          <p:cNvCxnSpPr>
            <a:stCxn id="131" idx="3"/>
            <a:endCxn id="126" idx="2"/>
          </p:cNvCxnSpPr>
          <p:nvPr/>
        </p:nvCxnSpPr>
        <p:spPr>
          <a:xfrm>
            <a:off x="2826056" y="1631279"/>
            <a:ext cx="2202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21"/>
          <p:cNvCxnSpPr>
            <a:stCxn id="127" idx="4"/>
            <a:endCxn id="130" idx="1"/>
          </p:cNvCxnSpPr>
          <p:nvPr/>
        </p:nvCxnSpPr>
        <p:spPr>
          <a:xfrm>
            <a:off x="1845356" y="3277244"/>
            <a:ext cx="2607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1" name="Google Shape;141;p21"/>
          <p:cNvCxnSpPr>
            <a:stCxn id="129" idx="2"/>
            <a:endCxn id="127" idx="1"/>
          </p:cNvCxnSpPr>
          <p:nvPr/>
        </p:nvCxnSpPr>
        <p:spPr>
          <a:xfrm flipH="1">
            <a:off x="1486663" y="2711414"/>
            <a:ext cx="2475" cy="15435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2" name="Google Shape;142;p21"/>
          <p:cNvCxnSpPr>
            <a:stCxn id="130" idx="3"/>
            <a:endCxn id="132" idx="2"/>
          </p:cNvCxnSpPr>
          <p:nvPr/>
        </p:nvCxnSpPr>
        <p:spPr>
          <a:xfrm rot="10800000" flipH="1">
            <a:off x="2826056" y="3274274"/>
            <a:ext cx="220275" cy="292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3" name="Google Shape;143;p21"/>
          <p:cNvCxnSpPr>
            <a:stCxn id="126" idx="3"/>
            <a:endCxn id="133" idx="0"/>
          </p:cNvCxnSpPr>
          <p:nvPr/>
        </p:nvCxnSpPr>
        <p:spPr>
          <a:xfrm flipH="1">
            <a:off x="3298354" y="1888454"/>
            <a:ext cx="5175" cy="308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4" name="Google Shape;144;p21"/>
          <p:cNvCxnSpPr>
            <a:stCxn id="132" idx="1"/>
            <a:endCxn id="133" idx="2"/>
          </p:cNvCxnSpPr>
          <p:nvPr/>
        </p:nvCxnSpPr>
        <p:spPr>
          <a:xfrm rot="10800000">
            <a:off x="3298354" y="2711392"/>
            <a:ext cx="5175" cy="30577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5" name="Google Shape;145;p21"/>
          <p:cNvCxnSpPr>
            <a:stCxn id="134" idx="4"/>
            <a:endCxn id="135" idx="1"/>
          </p:cNvCxnSpPr>
          <p:nvPr/>
        </p:nvCxnSpPr>
        <p:spPr>
          <a:xfrm>
            <a:off x="4813565" y="2454284"/>
            <a:ext cx="3982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6" name="Google Shape;146;p21"/>
          <p:cNvCxnSpPr>
            <a:stCxn id="133" idx="3"/>
            <a:endCxn id="134" idx="2"/>
          </p:cNvCxnSpPr>
          <p:nvPr/>
        </p:nvCxnSpPr>
        <p:spPr>
          <a:xfrm>
            <a:off x="3658415" y="2454239"/>
            <a:ext cx="43762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7" name="Google Shape;147;p21"/>
          <p:cNvSpPr txBox="1"/>
          <p:nvPr/>
        </p:nvSpPr>
        <p:spPr>
          <a:xfrm>
            <a:off x="2060370" y="1907519"/>
            <a:ext cx="852750" cy="43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825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Rapheal, Quickcap, Fast(er)cap</a:t>
            </a:r>
            <a:endParaRPr sz="825" dirty="0"/>
          </a:p>
        </p:txBody>
      </p:sp>
      <p:sp>
        <p:nvSpPr>
          <p:cNvPr id="148" name="Google Shape;148;p21"/>
          <p:cNvSpPr txBox="1"/>
          <p:nvPr/>
        </p:nvSpPr>
        <p:spPr>
          <a:xfrm>
            <a:off x="2073047" y="2697138"/>
            <a:ext cx="852750" cy="305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825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 StarRC, Quantus</a:t>
            </a:r>
            <a:endParaRPr sz="825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2274971" y="2423516"/>
            <a:ext cx="303525" cy="17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825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</a:t>
            </a:r>
            <a:endParaRPr sz="825"/>
          </a:p>
        </p:txBody>
      </p:sp>
      <p:sp>
        <p:nvSpPr>
          <p:cNvPr id="150" name="Google Shape;150;p21"/>
          <p:cNvSpPr txBox="1"/>
          <p:nvPr/>
        </p:nvSpPr>
        <p:spPr>
          <a:xfrm>
            <a:off x="3812703" y="2918647"/>
            <a:ext cx="2751525" cy="90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Extensive test pattern coverage helps determine which effects are significant</a:t>
            </a:r>
            <a:endParaRPr sz="1200" dirty="0">
              <a:latin typeface="+mn-lt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The model builder decides which effects need to be modeled in the extractor</a:t>
            </a:r>
            <a:endParaRPr sz="1200" dirty="0">
              <a:latin typeface="+mn-lt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703125" y="4195604"/>
            <a:ext cx="5451750" cy="323143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dirty="0">
                <a:solidFill>
                  <a:schemeClr val="tx1"/>
                </a:solidFill>
              </a:rPr>
              <a:t>Note: OpenRCX does NOT include explicit Metal Fill in the modeling patterns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FC674D-B477-621D-3290-DE86FDDEC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A67ED-FFA9-F193-C42F-B28D26A36A75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50B3"/>
              </a:buClr>
              <a:buSzPts val="2400"/>
            </a:pPr>
            <a:r>
              <a:rPr lang="en"/>
              <a:t>Verifying Models</a:t>
            </a:r>
            <a:endParaRPr/>
          </a:p>
        </p:txBody>
      </p:sp>
      <p:grpSp>
        <p:nvGrpSpPr>
          <p:cNvPr id="157" name="Google Shape;157;p22"/>
          <p:cNvGrpSpPr/>
          <p:nvPr/>
        </p:nvGrpSpPr>
        <p:grpSpPr>
          <a:xfrm>
            <a:off x="577910" y="1384156"/>
            <a:ext cx="2432873" cy="822994"/>
            <a:chOff x="2407601" y="4598035"/>
            <a:chExt cx="4325108" cy="1463100"/>
          </a:xfrm>
        </p:grpSpPr>
        <p:sp>
          <p:nvSpPr>
            <p:cNvPr id="158" name="Google Shape;158;p22"/>
            <p:cNvSpPr/>
            <p:nvPr/>
          </p:nvSpPr>
          <p:spPr>
            <a:xfrm>
              <a:off x="2407601" y="4598035"/>
              <a:ext cx="1275600" cy="14631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Test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Patterns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(drawn)</a:t>
              </a:r>
              <a:endParaRPr sz="825"/>
            </a:p>
          </p:txBody>
        </p:sp>
        <p:sp>
          <p:nvSpPr>
            <p:cNvPr id="159" name="Google Shape;159;p22"/>
            <p:cNvSpPr/>
            <p:nvPr/>
          </p:nvSpPr>
          <p:spPr>
            <a:xfrm>
              <a:off x="4146668" y="4872355"/>
              <a:ext cx="1280100" cy="914400"/>
            </a:xfrm>
            <a:prstGeom prst="rect">
              <a:avLst/>
            </a:prstGeom>
            <a:solidFill>
              <a:srgbClr val="FFD966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Golden</a:t>
              </a:r>
              <a:endParaRPr sz="825"/>
            </a:p>
            <a:p>
              <a:pPr algn="ctr"/>
              <a:r>
                <a:rPr lang="en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Extractor</a:t>
              </a:r>
              <a:endParaRPr sz="825"/>
            </a:p>
          </p:txBody>
        </p:sp>
        <p:sp>
          <p:nvSpPr>
            <p:cNvPr id="160" name="Google Shape;160;p22"/>
            <p:cNvSpPr/>
            <p:nvPr/>
          </p:nvSpPr>
          <p:spPr>
            <a:xfrm>
              <a:off x="5818309" y="4867275"/>
              <a:ext cx="914400" cy="9144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Golden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Data</a:t>
              </a:r>
              <a:endParaRPr sz="825"/>
            </a:p>
          </p:txBody>
        </p:sp>
        <p:cxnSp>
          <p:nvCxnSpPr>
            <p:cNvPr id="161" name="Google Shape;161;p22"/>
            <p:cNvCxnSpPr>
              <a:stCxn id="158" idx="4"/>
              <a:endCxn id="159" idx="1"/>
            </p:cNvCxnSpPr>
            <p:nvPr/>
          </p:nvCxnSpPr>
          <p:spPr>
            <a:xfrm>
              <a:off x="3683201" y="5329585"/>
              <a:ext cx="463500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62" name="Google Shape;162;p22"/>
            <p:cNvCxnSpPr>
              <a:stCxn id="159" idx="3"/>
              <a:endCxn id="160" idx="2"/>
            </p:cNvCxnSpPr>
            <p:nvPr/>
          </p:nvCxnSpPr>
          <p:spPr>
            <a:xfrm rot="10800000" flipH="1">
              <a:off x="5426768" y="5324455"/>
              <a:ext cx="391500" cy="51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63" name="Google Shape;163;p22"/>
          <p:cNvSpPr/>
          <p:nvPr/>
        </p:nvSpPr>
        <p:spPr>
          <a:xfrm>
            <a:off x="577910" y="2839695"/>
            <a:ext cx="717525" cy="823050"/>
          </a:xfrm>
          <a:prstGeom prst="can">
            <a:avLst>
              <a:gd name="adj" fmla="val 25000"/>
            </a:avLst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Processor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 Models</a:t>
            </a:r>
            <a:endParaRPr sz="825"/>
          </a:p>
        </p:txBody>
      </p:sp>
      <p:sp>
        <p:nvSpPr>
          <p:cNvPr id="164" name="Google Shape;164;p22"/>
          <p:cNvSpPr/>
          <p:nvPr/>
        </p:nvSpPr>
        <p:spPr>
          <a:xfrm>
            <a:off x="1556135" y="2994000"/>
            <a:ext cx="720000" cy="51435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</a:t>
            </a:r>
            <a:endParaRPr sz="825"/>
          </a:p>
        </p:txBody>
      </p:sp>
      <p:cxnSp>
        <p:nvCxnSpPr>
          <p:cNvPr id="165" name="Google Shape;165;p22"/>
          <p:cNvCxnSpPr>
            <a:stCxn id="163" idx="4"/>
            <a:endCxn id="164" idx="1"/>
          </p:cNvCxnSpPr>
          <p:nvPr/>
        </p:nvCxnSpPr>
        <p:spPr>
          <a:xfrm>
            <a:off x="1295435" y="3251220"/>
            <a:ext cx="2607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22"/>
          <p:cNvCxnSpPr>
            <a:stCxn id="158" idx="3"/>
            <a:endCxn id="164" idx="0"/>
          </p:cNvCxnSpPr>
          <p:nvPr/>
        </p:nvCxnSpPr>
        <p:spPr>
          <a:xfrm>
            <a:off x="936672" y="2207150"/>
            <a:ext cx="979425" cy="786825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7" name="Google Shape;167;p22"/>
          <p:cNvSpPr/>
          <p:nvPr/>
        </p:nvSpPr>
        <p:spPr>
          <a:xfrm>
            <a:off x="2496433" y="2994000"/>
            <a:ext cx="514350" cy="5143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Extract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 sz="825"/>
          </a:p>
        </p:txBody>
      </p:sp>
      <p:cxnSp>
        <p:nvCxnSpPr>
          <p:cNvPr id="168" name="Google Shape;168;p22"/>
          <p:cNvCxnSpPr>
            <a:stCxn id="164" idx="3"/>
            <a:endCxn id="167" idx="2"/>
          </p:cNvCxnSpPr>
          <p:nvPr/>
        </p:nvCxnSpPr>
        <p:spPr>
          <a:xfrm>
            <a:off x="2276135" y="3251175"/>
            <a:ext cx="2202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9" name="Google Shape;169;p22"/>
          <p:cNvSpPr/>
          <p:nvPr/>
        </p:nvSpPr>
        <p:spPr>
          <a:xfrm>
            <a:off x="2439371" y="2367672"/>
            <a:ext cx="628425" cy="3087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Compare</a:t>
            </a:r>
            <a:endParaRPr sz="825"/>
          </a:p>
        </p:txBody>
      </p:sp>
      <p:cxnSp>
        <p:nvCxnSpPr>
          <p:cNvPr id="170" name="Google Shape;170;p22"/>
          <p:cNvCxnSpPr>
            <a:stCxn id="167" idx="1"/>
            <a:endCxn id="169" idx="2"/>
          </p:cNvCxnSpPr>
          <p:nvPr/>
        </p:nvCxnSpPr>
        <p:spPr>
          <a:xfrm rot="10800000">
            <a:off x="2753608" y="2676300"/>
            <a:ext cx="0" cy="317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22"/>
          <p:cNvCxnSpPr>
            <a:stCxn id="160" idx="3"/>
            <a:endCxn id="169" idx="0"/>
          </p:cNvCxnSpPr>
          <p:nvPr/>
        </p:nvCxnSpPr>
        <p:spPr>
          <a:xfrm>
            <a:off x="2753608" y="2049954"/>
            <a:ext cx="0" cy="317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72" name="Google Shape;172;p22"/>
          <p:cNvGrpSpPr/>
          <p:nvPr/>
        </p:nvGrpSpPr>
        <p:grpSpPr>
          <a:xfrm>
            <a:off x="3826780" y="1381298"/>
            <a:ext cx="2432873" cy="822994"/>
            <a:chOff x="2407601" y="4598035"/>
            <a:chExt cx="4325108" cy="1463100"/>
          </a:xfrm>
        </p:grpSpPr>
        <p:sp>
          <p:nvSpPr>
            <p:cNvPr id="173" name="Google Shape;173;p22"/>
            <p:cNvSpPr/>
            <p:nvPr/>
          </p:nvSpPr>
          <p:spPr>
            <a:xfrm>
              <a:off x="2407601" y="4598035"/>
              <a:ext cx="1275600" cy="14631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Design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Examples</a:t>
              </a:r>
              <a:endParaRPr sz="825"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4146668" y="4872355"/>
              <a:ext cx="1280100" cy="914400"/>
            </a:xfrm>
            <a:prstGeom prst="rect">
              <a:avLst/>
            </a:prstGeom>
            <a:solidFill>
              <a:srgbClr val="FFD966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Golden</a:t>
              </a:r>
              <a:endParaRPr sz="825"/>
            </a:p>
            <a:p>
              <a:pPr algn="ctr"/>
              <a:r>
                <a:rPr lang="en" sz="9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Extractor</a:t>
              </a:r>
              <a:endParaRPr sz="825"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5818309" y="4867275"/>
              <a:ext cx="914400" cy="9144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12700" cap="flat" cmpd="sng">
              <a:solidFill>
                <a:srgbClr val="26415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1431" tIns="25706" rIns="51431" bIns="25706" anchor="ctr" anchorCtr="0">
              <a:noAutofit/>
            </a:bodyPr>
            <a:lstStyle/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Golden</a:t>
              </a:r>
              <a:endParaRPr sz="825"/>
            </a:p>
            <a:p>
              <a:pPr algn="ctr"/>
              <a:r>
                <a:rPr lang="en" sz="9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Data</a:t>
              </a:r>
              <a:endParaRPr sz="825"/>
            </a:p>
          </p:txBody>
        </p:sp>
        <p:cxnSp>
          <p:nvCxnSpPr>
            <p:cNvPr id="176" name="Google Shape;176;p22"/>
            <p:cNvCxnSpPr>
              <a:stCxn id="173" idx="4"/>
              <a:endCxn id="174" idx="1"/>
            </p:cNvCxnSpPr>
            <p:nvPr/>
          </p:nvCxnSpPr>
          <p:spPr>
            <a:xfrm>
              <a:off x="3683201" y="5329585"/>
              <a:ext cx="463500" cy="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7" name="Google Shape;177;p22"/>
            <p:cNvCxnSpPr>
              <a:stCxn id="174" idx="3"/>
              <a:endCxn id="175" idx="2"/>
            </p:cNvCxnSpPr>
            <p:nvPr/>
          </p:nvCxnSpPr>
          <p:spPr>
            <a:xfrm rot="10800000" flipH="1">
              <a:off x="5426768" y="5324455"/>
              <a:ext cx="391500" cy="51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78" name="Google Shape;178;p22"/>
          <p:cNvSpPr/>
          <p:nvPr/>
        </p:nvSpPr>
        <p:spPr>
          <a:xfrm>
            <a:off x="3826780" y="2839695"/>
            <a:ext cx="717525" cy="823050"/>
          </a:xfrm>
          <a:prstGeom prst="can">
            <a:avLst>
              <a:gd name="adj" fmla="val 25000"/>
            </a:avLst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Processor</a:t>
            </a:r>
            <a:endParaRPr sz="825"/>
          </a:p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 Models</a:t>
            </a:r>
            <a:endParaRPr sz="825"/>
          </a:p>
        </p:txBody>
      </p:sp>
      <p:sp>
        <p:nvSpPr>
          <p:cNvPr id="179" name="Google Shape;179;p22"/>
          <p:cNvSpPr/>
          <p:nvPr/>
        </p:nvSpPr>
        <p:spPr>
          <a:xfrm>
            <a:off x="4805006" y="2994000"/>
            <a:ext cx="720000" cy="51435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Extractor</a:t>
            </a:r>
            <a:endParaRPr sz="825"/>
          </a:p>
        </p:txBody>
      </p:sp>
      <p:cxnSp>
        <p:nvCxnSpPr>
          <p:cNvPr id="180" name="Google Shape;180;p22"/>
          <p:cNvCxnSpPr>
            <a:stCxn id="178" idx="4"/>
            <a:endCxn id="179" idx="1"/>
          </p:cNvCxnSpPr>
          <p:nvPr/>
        </p:nvCxnSpPr>
        <p:spPr>
          <a:xfrm>
            <a:off x="4544305" y="3251220"/>
            <a:ext cx="2607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1" name="Google Shape;181;p22"/>
          <p:cNvSpPr/>
          <p:nvPr/>
        </p:nvSpPr>
        <p:spPr>
          <a:xfrm>
            <a:off x="5745303" y="2994000"/>
            <a:ext cx="514350" cy="5143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Extract</a:t>
            </a:r>
            <a:endParaRPr sz="825"/>
          </a:p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Data</a:t>
            </a:r>
            <a:endParaRPr sz="825"/>
          </a:p>
        </p:txBody>
      </p:sp>
      <p:cxnSp>
        <p:nvCxnSpPr>
          <p:cNvPr id="182" name="Google Shape;182;p22"/>
          <p:cNvCxnSpPr>
            <a:stCxn id="179" idx="3"/>
            <a:endCxn id="181" idx="2"/>
          </p:cNvCxnSpPr>
          <p:nvPr/>
        </p:nvCxnSpPr>
        <p:spPr>
          <a:xfrm>
            <a:off x="5525006" y="3251175"/>
            <a:ext cx="220275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3" name="Google Shape;183;p22"/>
          <p:cNvCxnSpPr>
            <a:stCxn id="173" idx="3"/>
            <a:endCxn id="179" idx="0"/>
          </p:cNvCxnSpPr>
          <p:nvPr/>
        </p:nvCxnSpPr>
        <p:spPr>
          <a:xfrm>
            <a:off x="4185542" y="2204292"/>
            <a:ext cx="979425" cy="78975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" name="Google Shape;184;p22"/>
          <p:cNvSpPr/>
          <p:nvPr/>
        </p:nvSpPr>
        <p:spPr>
          <a:xfrm>
            <a:off x="5684422" y="2370529"/>
            <a:ext cx="628425" cy="308700"/>
          </a:xfrm>
          <a:prstGeom prst="rect">
            <a:avLst/>
          </a:prstGeom>
          <a:solidFill>
            <a:srgbClr val="548135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1431" tIns="25706" rIns="51431" bIns="25706" anchor="ctr" anchorCtr="0">
            <a:noAutofit/>
          </a:bodyPr>
          <a:lstStyle/>
          <a:p>
            <a:pPr algn="ctr"/>
            <a:r>
              <a:rPr lang="en" sz="9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Compare</a:t>
            </a:r>
            <a:endParaRPr sz="825"/>
          </a:p>
        </p:txBody>
      </p:sp>
      <p:cxnSp>
        <p:nvCxnSpPr>
          <p:cNvPr id="185" name="Google Shape;185;p22"/>
          <p:cNvCxnSpPr>
            <a:endCxn id="184" idx="2"/>
          </p:cNvCxnSpPr>
          <p:nvPr/>
        </p:nvCxnSpPr>
        <p:spPr>
          <a:xfrm rot="10800000">
            <a:off x="5998635" y="2679228"/>
            <a:ext cx="0" cy="317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6" name="Google Shape;186;p22"/>
          <p:cNvCxnSpPr>
            <a:endCxn id="184" idx="0"/>
          </p:cNvCxnSpPr>
          <p:nvPr/>
        </p:nvCxnSpPr>
        <p:spPr>
          <a:xfrm>
            <a:off x="5998635" y="2052829"/>
            <a:ext cx="0" cy="3177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7" name="Google Shape;187;p22"/>
          <p:cNvSpPr txBox="1"/>
          <p:nvPr/>
        </p:nvSpPr>
        <p:spPr>
          <a:xfrm>
            <a:off x="249786" y="3870319"/>
            <a:ext cx="3703281" cy="23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Verify using test patterns (once per process)</a:t>
            </a:r>
            <a:endParaRPr sz="1000" dirty="0"/>
          </a:p>
        </p:txBody>
      </p:sp>
      <p:sp>
        <p:nvSpPr>
          <p:cNvPr id="188" name="Google Shape;188;p22"/>
          <p:cNvSpPr txBox="1"/>
          <p:nvPr/>
        </p:nvSpPr>
        <p:spPr>
          <a:xfrm>
            <a:off x="4185554" y="3874637"/>
            <a:ext cx="2462850" cy="23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Verify using sample designs</a:t>
            </a:r>
            <a:endParaRPr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2FC3EB-6141-590F-91F9-BCA578677F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0975B-B2E8-ABE5-68CE-2A8A72A0A95C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0070C0"/>
              </a:buClr>
            </a:pPr>
            <a:r>
              <a:rPr lang="en" dirty="0"/>
              <a:t>Extraction Accuracy Plots</a:t>
            </a:r>
            <a:endParaRPr lang="en-IN" dirty="0"/>
          </a:p>
        </p:txBody>
      </p:sp>
      <p:sp>
        <p:nvSpPr>
          <p:cNvPr id="195" name="Google Shape;195;p23"/>
          <p:cNvSpPr txBox="1"/>
          <p:nvPr/>
        </p:nvSpPr>
        <p:spPr>
          <a:xfrm>
            <a:off x="3276450" y="834671"/>
            <a:ext cx="3194092" cy="1529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pPr algn="just"/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Field solver error is generally versus a golden reference field solver (e.g. Quickcap vs. Raphael)</a:t>
            </a:r>
            <a:endParaRPr sz="1200" dirty="0">
              <a:latin typeface="+mn-lt"/>
            </a:endParaRPr>
          </a:p>
          <a:p>
            <a:pPr algn="just"/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pPr algn="just"/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Layout Parameter Extractor (LPE) results are compared versus a field solver and LPE models are generally skewed positive so that net capacitance is never underestimated</a:t>
            </a:r>
            <a:endParaRPr sz="1200" dirty="0">
              <a:latin typeface="+mn-lt"/>
            </a:endParaRPr>
          </a:p>
        </p:txBody>
      </p:sp>
      <p:pic>
        <p:nvPicPr>
          <p:cNvPr id="196" name="Google Shape;196;p23" descr="Diagram, engineering draw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807" y="822622"/>
            <a:ext cx="3081301" cy="1626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 descr="Graphical user interface, chart, line ch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58" y="2738686"/>
            <a:ext cx="3562535" cy="1585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 descr="Chart, scatter chart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0245" y="2738686"/>
            <a:ext cx="3367755" cy="15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A00B5-6A78-535D-05A2-44B909F13A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2F6C7-4F2B-A0B7-C86A-A7FFAE945DFC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7FA55892-4170-DD7D-57AB-408EE7773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>
            <a:extLst>
              <a:ext uri="{FF2B5EF4-FFF2-40B4-BE49-F238E27FC236}">
                <a16:creationId xmlns:a16="http://schemas.microsoft.com/office/drawing/2014/main" id="{FBA6F2F1-8117-AE47-F0C2-D5088F8B3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30" y="822192"/>
            <a:ext cx="6794369" cy="397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0" rIns="46444" bIns="0" anchor="t" anchorCtr="0">
            <a:normAutofit/>
          </a:bodyPr>
          <a:lstStyle/>
          <a:p>
            <a:pPr>
              <a:buSzPct val="105000"/>
            </a:pPr>
            <a:r>
              <a:rPr lang="en-US" sz="1800" dirty="0"/>
              <a:t>Structures to calibrate </a:t>
            </a:r>
            <a:r>
              <a:rPr lang="en-US" sz="1800" dirty="0" err="1"/>
              <a:t>OpenRCX</a:t>
            </a:r>
            <a:r>
              <a:rPr lang="en-US" sz="1800" dirty="0"/>
              <a:t> are relatively simple</a:t>
            </a:r>
          </a:p>
          <a:p>
            <a:pPr lvl="1">
              <a:buSzPct val="105000"/>
            </a:pPr>
            <a:r>
              <a:rPr lang="en-US" sz="1400" dirty="0"/>
              <a:t>Designed for ~65nm node, in ~2004 !</a:t>
            </a:r>
          </a:p>
          <a:p>
            <a:pPr>
              <a:buSzPct val="105000"/>
            </a:pPr>
            <a:r>
              <a:rPr lang="en-US" sz="1800" dirty="0"/>
              <a:t>Coupling capacitances are computed only for same-layer neighbors and parallel diagonal wires</a:t>
            </a:r>
          </a:p>
          <a:p>
            <a:pPr>
              <a:buSzPct val="105000"/>
            </a:pPr>
            <a:r>
              <a:rPr lang="en-US" sz="1800" dirty="0"/>
              <a:t>Layers above or below are not necessarily adjacent layers (!)</a:t>
            </a:r>
          </a:p>
          <a:p>
            <a:pPr marL="0" indent="0">
              <a:buSzPct val="105000"/>
              <a:buNone/>
            </a:pPr>
            <a:endParaRPr lang="en-US" sz="1800" dirty="0"/>
          </a:p>
          <a:p>
            <a:pPr>
              <a:buSzPct val="105000"/>
            </a:pPr>
            <a:r>
              <a:rPr lang="en-US" sz="1800" dirty="0"/>
              <a:t>Min width-centric extraction rules are based on LEF</a:t>
            </a:r>
          </a:p>
          <a:p>
            <a:pPr lvl="1">
              <a:buSzPct val="105000"/>
            </a:pPr>
            <a:r>
              <a:rPr lang="en-US" sz="1600" dirty="0"/>
              <a:t>Non-min width only used on power nets, not signal nets</a:t>
            </a:r>
          </a:p>
          <a:p>
            <a:pPr lvl="1">
              <a:buSzPct val="105000"/>
            </a:pPr>
            <a:r>
              <a:rPr lang="en-US" sz="1600" dirty="0"/>
              <a:t>Non-min width infrastructure added in November 2024</a:t>
            </a:r>
          </a:p>
          <a:p>
            <a:pPr>
              <a:buSzPct val="105000"/>
            </a:pPr>
            <a:endParaRPr lang="en-US" sz="1800" dirty="0"/>
          </a:p>
          <a:p>
            <a:pPr>
              <a:buSzPct val="105000"/>
            </a:pPr>
            <a:r>
              <a:rPr lang="en-US" sz="1800" dirty="0"/>
              <a:t>Resistance was also based on LEF, not calculated</a:t>
            </a:r>
          </a:p>
          <a:p>
            <a:pPr lvl="1">
              <a:buSzPct val="105000"/>
            </a:pPr>
            <a:r>
              <a:rPr lang="en-US" sz="1600" dirty="0"/>
              <a:t>Resistance as function of width and spacing added in November 2024</a:t>
            </a:r>
          </a:p>
          <a:p>
            <a:pPr marL="133350" indent="-120491">
              <a:spcBef>
                <a:spcPts val="600"/>
              </a:spcBef>
              <a:spcAft>
                <a:spcPts val="500"/>
              </a:spcAft>
              <a:buSzPct val="100000"/>
            </a:pPr>
            <a:endParaRPr sz="2000" dirty="0"/>
          </a:p>
          <a:p>
            <a:pPr marL="133350" indent="-47625">
              <a:spcBef>
                <a:spcPts val="600"/>
              </a:spcBef>
              <a:buSzPct val="100000"/>
              <a:buNone/>
            </a:pPr>
            <a:endParaRPr dirty="0"/>
          </a:p>
        </p:txBody>
      </p:sp>
      <p:sp>
        <p:nvSpPr>
          <p:cNvPr id="209" name="Google Shape;209;p25">
            <a:extLst>
              <a:ext uri="{FF2B5EF4-FFF2-40B4-BE49-F238E27FC236}">
                <a16:creationId xmlns:a16="http://schemas.microsoft.com/office/drawing/2014/main" id="{24B5F903-C1F6-69A4-F4F5-F7C858D823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OpenRCX Calibration Patterns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7A1727-6049-A177-3542-E1A59C6EA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39BD1-9481-E3B4-22B8-3FDEAAE112B2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  <p:extLst>
      <p:ext uri="{BB962C8B-B14F-4D97-AF65-F5344CB8AC3E}">
        <p14:creationId xmlns:p14="http://schemas.microsoft.com/office/powerpoint/2010/main" val="209034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D2806-4042-ED34-1FA4-F134799B5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10EF64DE-91BC-DC0A-9255-CFABAE6915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" y="572610"/>
            <a:ext cx="6859683" cy="4227992"/>
          </a:xfrm>
        </p:spPr>
        <p:txBody>
          <a:bodyPr/>
          <a:lstStyle/>
          <a:p>
            <a:pPr>
              <a:buSzPct val="106000"/>
              <a:defRPr/>
            </a:pPr>
            <a:r>
              <a:rPr lang="en-US" altLang="en-US" sz="1600" dirty="0"/>
              <a:t>No physical faults: “opens”, “shorts” etc.</a:t>
            </a:r>
          </a:p>
          <a:p>
            <a:pPr lvl="1">
              <a:buSzPct val="106000"/>
              <a:defRPr/>
            </a:pPr>
            <a:r>
              <a:rPr lang="en-US" altLang="en-US" sz="1200" dirty="0"/>
              <a:t>DFT, ATPG, ATE, … spans EDA and Test supplier industries</a:t>
            </a:r>
          </a:p>
          <a:p>
            <a:pPr>
              <a:buSzPct val="106000"/>
              <a:defRPr/>
            </a:pPr>
            <a:r>
              <a:rPr lang="en-US" altLang="en-US" sz="1600" dirty="0"/>
              <a:t>“Critical area” = vulnerability to particular defect sizes </a:t>
            </a:r>
            <a:r>
              <a:rPr lang="en-US" altLang="en-US" sz="1100" dirty="0">
                <a:solidFill>
                  <a:srgbClr val="00B0F0"/>
                </a:solidFill>
              </a:rPr>
              <a:t>see the dashed outlines</a:t>
            </a:r>
            <a:endParaRPr lang="en-US" altLang="en-US" sz="1600" dirty="0"/>
          </a:p>
          <a:p>
            <a:pPr>
              <a:buSzPct val="106000"/>
              <a:defRPr/>
            </a:pPr>
            <a:r>
              <a:rPr lang="en-US" altLang="en-US" sz="1600" dirty="0"/>
              <a:t>How much of my layout will suffer an “open” if an open spot of a particular size were to randomly appear? </a:t>
            </a:r>
          </a:p>
          <a:p>
            <a:pPr lvl="1">
              <a:buSzPct val="106000"/>
              <a:defRPr/>
            </a:pPr>
            <a:r>
              <a:rPr lang="en-US" altLang="en-US" sz="1200" dirty="0">
                <a:sym typeface="Wingdings" panose="05000000000000000000" pitchFamily="2" charset="2"/>
              </a:rPr>
              <a:t>Wider wires  layout is less vulnerable</a:t>
            </a:r>
          </a:p>
          <a:p>
            <a:pPr>
              <a:buSzPct val="106000"/>
              <a:defRPr/>
            </a:pPr>
            <a:r>
              <a:rPr lang="en-US" altLang="en-US" sz="1600" dirty="0">
                <a:sym typeface="Wingdings" panose="05000000000000000000" pitchFamily="2" charset="2"/>
              </a:rPr>
              <a:t>How much of my layout area will suffer a “short” if extra material of a particular size were to randomly appear?</a:t>
            </a:r>
          </a:p>
          <a:p>
            <a:pPr lvl="1">
              <a:buSzPct val="106000"/>
              <a:defRPr/>
            </a:pPr>
            <a:r>
              <a:rPr lang="en-US" altLang="en-US" sz="1200" dirty="0">
                <a:sym typeface="Wingdings" panose="05000000000000000000" pitchFamily="2" charset="2"/>
              </a:rPr>
              <a:t>Wider spaces  layout is less vulnerable</a:t>
            </a:r>
          </a:p>
          <a:p>
            <a:pPr lvl="1">
              <a:buSzPct val="106000"/>
              <a:defRPr/>
            </a:pPr>
            <a:endParaRPr lang="en-US" altLang="en-US" sz="1200" dirty="0"/>
          </a:p>
          <a:p>
            <a:pPr>
              <a:defRPr/>
            </a:pPr>
            <a:endParaRPr lang="en-US" altLang="en-US" sz="1200" dirty="0">
              <a:solidFill>
                <a:srgbClr val="CC3300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229319E3-CA53-060A-F952-04FC650BA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Functional Yield</a:t>
            </a:r>
          </a:p>
        </p:txBody>
      </p:sp>
      <p:pic>
        <p:nvPicPr>
          <p:cNvPr id="5125" name="Picture 2">
            <a:extLst>
              <a:ext uri="{FF2B5EF4-FFF2-40B4-BE49-F238E27FC236}">
                <a16:creationId xmlns:a16="http://schemas.microsoft.com/office/drawing/2014/main" id="{36ADB4FB-4FDD-47FB-73D9-D21088D2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3" t="38750" r="28333" b="37500"/>
          <a:stretch>
            <a:fillRect/>
          </a:stretch>
        </p:blipFill>
        <p:spPr bwMode="auto">
          <a:xfrm>
            <a:off x="691377" y="2692099"/>
            <a:ext cx="5786264" cy="224536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B58F925-82C2-46D0-6F7F-14468DFF4A86}"/>
              </a:ext>
            </a:extLst>
          </p:cNvPr>
          <p:cNvSpPr txBox="1">
            <a:spLocks/>
          </p:cNvSpPr>
          <p:nvPr/>
        </p:nvSpPr>
        <p:spPr>
          <a:xfrm>
            <a:off x="249786" y="4889854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dirty="0"/>
              <a:t>Kahng ECE 260C SP25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3B075-0DE4-FF75-6CA7-B8D31B231F18}"/>
              </a:ext>
            </a:extLst>
          </p:cNvPr>
          <p:cNvSpPr txBox="1"/>
          <p:nvPr/>
        </p:nvSpPr>
        <p:spPr>
          <a:xfrm>
            <a:off x="4733364" y="4662081"/>
            <a:ext cx="210710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“Spread, Fatten and Fill”</a:t>
            </a:r>
          </a:p>
        </p:txBody>
      </p:sp>
    </p:spTree>
    <p:extLst>
      <p:ext uri="{BB962C8B-B14F-4D97-AF65-F5344CB8AC3E}">
        <p14:creationId xmlns:p14="http://schemas.microsoft.com/office/powerpoint/2010/main" val="287413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/>
        </p:nvSpPr>
        <p:spPr>
          <a:xfrm>
            <a:off x="4976529" y="1709906"/>
            <a:ext cx="1470600" cy="115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b="1" u="sng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Measure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CC_MC_ML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CC_MC_MR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CC_MC_gnd</a:t>
            </a:r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R_MC</a:t>
            </a:r>
            <a:endParaRPr sz="1200" dirty="0">
              <a:latin typeface="+mn-lt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3712650" y="3242250"/>
            <a:ext cx="2625750" cy="790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Coupling Cap   = f(M_w, M_s, M)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Grounded Cap  = f(M_w, M_s, M)</a:t>
            </a:r>
            <a:endParaRPr sz="1200" dirty="0">
              <a:latin typeface="+mn-lt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R_MC</a:t>
            </a:r>
            <a:endParaRPr sz="1200" dirty="0">
              <a:latin typeface="+mn-lt"/>
            </a:endParaRPr>
          </a:p>
        </p:txBody>
      </p:sp>
      <p:sp>
        <p:nvSpPr>
          <p:cNvPr id="237" name="Google Shape;237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A</a:t>
            </a:r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C5CA15-4603-68E5-38BE-8C0BA05B4166}"/>
              </a:ext>
            </a:extLst>
          </p:cNvPr>
          <p:cNvGrpSpPr/>
          <p:nvPr/>
        </p:nvGrpSpPr>
        <p:grpSpPr>
          <a:xfrm>
            <a:off x="923199" y="1682192"/>
            <a:ext cx="3353435" cy="1864655"/>
            <a:chOff x="1486605" y="1823942"/>
            <a:chExt cx="2699583" cy="1501085"/>
          </a:xfrm>
        </p:grpSpPr>
        <p:grpSp>
          <p:nvGrpSpPr>
            <p:cNvPr id="214" name="Google Shape;214;p26"/>
            <p:cNvGrpSpPr/>
            <p:nvPr/>
          </p:nvGrpSpPr>
          <p:grpSpPr>
            <a:xfrm>
              <a:off x="1518395" y="1823942"/>
              <a:ext cx="1560512" cy="1267016"/>
              <a:chOff x="4096368" y="1633727"/>
              <a:chExt cx="2774244" cy="2252473"/>
            </a:xfrm>
          </p:grpSpPr>
          <p:sp>
            <p:nvSpPr>
              <p:cNvPr id="215" name="Google Shape;215;p2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19" name="Google Shape;219;p26"/>
            <p:cNvGrpSpPr/>
            <p:nvPr/>
          </p:nvGrpSpPr>
          <p:grpSpPr>
            <a:xfrm>
              <a:off x="2039889" y="1823942"/>
              <a:ext cx="1560512" cy="1267016"/>
              <a:chOff x="4096368" y="1633727"/>
              <a:chExt cx="2774244" cy="2252473"/>
            </a:xfrm>
          </p:grpSpPr>
          <p:sp>
            <p:nvSpPr>
              <p:cNvPr id="220" name="Google Shape;220;p2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24" name="Google Shape;224;p26"/>
            <p:cNvGrpSpPr/>
            <p:nvPr/>
          </p:nvGrpSpPr>
          <p:grpSpPr>
            <a:xfrm>
              <a:off x="2625676" y="1823942"/>
              <a:ext cx="1560512" cy="1267016"/>
              <a:chOff x="4096368" y="1633727"/>
              <a:chExt cx="2774244" cy="2252473"/>
            </a:xfrm>
          </p:grpSpPr>
          <p:sp>
            <p:nvSpPr>
              <p:cNvPr id="225" name="Google Shape;225;p2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229" name="Google Shape;229;p26"/>
            <p:cNvSpPr txBox="1"/>
            <p:nvPr/>
          </p:nvSpPr>
          <p:spPr>
            <a:xfrm>
              <a:off x="2031576" y="3157697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0" name="Google Shape;230;p26"/>
            <p:cNvSpPr txBox="1"/>
            <p:nvPr/>
          </p:nvSpPr>
          <p:spPr>
            <a:xfrm>
              <a:off x="1755818" y="2917886"/>
              <a:ext cx="3636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675"/>
            </a:p>
          </p:txBody>
        </p:sp>
        <p:cxnSp>
          <p:nvCxnSpPr>
            <p:cNvPr id="231" name="Google Shape;231;p26"/>
            <p:cNvCxnSpPr/>
            <p:nvPr/>
          </p:nvCxnSpPr>
          <p:spPr>
            <a:xfrm>
              <a:off x="1522324" y="315591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2" name="Google Shape;232;p26"/>
            <p:cNvSpPr txBox="1"/>
            <p:nvPr/>
          </p:nvSpPr>
          <p:spPr>
            <a:xfrm>
              <a:off x="1486605" y="2805961"/>
              <a:ext cx="2868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ML</a:t>
              </a:r>
              <a:endParaRPr sz="825"/>
            </a:p>
          </p:txBody>
        </p:sp>
        <p:sp>
          <p:nvSpPr>
            <p:cNvPr id="233" name="Google Shape;233;p26"/>
            <p:cNvSpPr txBox="1"/>
            <p:nvPr/>
          </p:nvSpPr>
          <p:spPr>
            <a:xfrm>
              <a:off x="2004874" y="2824714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234" name="Google Shape;234;p26"/>
            <p:cNvSpPr txBox="1"/>
            <p:nvPr/>
          </p:nvSpPr>
          <p:spPr>
            <a:xfrm>
              <a:off x="2576374" y="2824714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cxnSp>
          <p:nvCxnSpPr>
            <p:cNvPr id="238" name="Google Shape;238;p26"/>
            <p:cNvCxnSpPr/>
            <p:nvPr/>
          </p:nvCxnSpPr>
          <p:spPr>
            <a:xfrm>
              <a:off x="2036674" y="315591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9" name="Google Shape;239;p26"/>
            <p:cNvCxnSpPr/>
            <p:nvPr/>
          </p:nvCxnSpPr>
          <p:spPr>
            <a:xfrm>
              <a:off x="2629474" y="315591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0" name="Google Shape;240;p26"/>
            <p:cNvCxnSpPr/>
            <p:nvPr/>
          </p:nvCxnSpPr>
          <p:spPr>
            <a:xfrm>
              <a:off x="1782705" y="31205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41" name="Google Shape;241;p26"/>
            <p:cNvCxnSpPr/>
            <p:nvPr/>
          </p:nvCxnSpPr>
          <p:spPr>
            <a:xfrm>
              <a:off x="2324974" y="3127091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42" name="Google Shape;242;p26"/>
            <p:cNvSpPr txBox="1"/>
            <p:nvPr/>
          </p:nvSpPr>
          <p:spPr>
            <a:xfrm>
              <a:off x="2324974" y="2959680"/>
              <a:ext cx="3636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675"/>
            </a:p>
          </p:txBody>
        </p:sp>
        <p:sp>
          <p:nvSpPr>
            <p:cNvPr id="243" name="Google Shape;243;p26"/>
            <p:cNvSpPr txBox="1"/>
            <p:nvPr/>
          </p:nvSpPr>
          <p:spPr>
            <a:xfrm>
              <a:off x="2629486" y="3155915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4" name="Google Shape;244;p26"/>
            <p:cNvSpPr txBox="1"/>
            <p:nvPr/>
          </p:nvSpPr>
          <p:spPr>
            <a:xfrm>
              <a:off x="1546307" y="3155915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311C4E-C538-176A-7C8B-2B3D696A5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FCCDAE-2191-C690-B4F2-96F5268237E6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FA5CBCD-07CE-7AF6-49D5-6517977D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>
            <a:extLst>
              <a:ext uri="{FF2B5EF4-FFF2-40B4-BE49-F238E27FC236}">
                <a16:creationId xmlns:a16="http://schemas.microsoft.com/office/drawing/2014/main" id="{BA9B85CF-2D4F-039D-8D94-8B565AACDBC1}"/>
              </a:ext>
            </a:extLst>
          </p:cNvPr>
          <p:cNvSpPr txBox="1"/>
          <p:nvPr/>
        </p:nvSpPr>
        <p:spPr>
          <a:xfrm>
            <a:off x="4976529" y="1709906"/>
            <a:ext cx="1470600" cy="9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Measure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CC_MC_ML</a:t>
            </a:r>
            <a:endParaRPr lang="en-US" sz="1200" dirty="0"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CC_MC_MR</a:t>
            </a:r>
            <a:endParaRPr lang="en-US" sz="1200" dirty="0">
              <a:latin typeface="+mn-lt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CC_MC_Munder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CC_MC_gnd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</p:txBody>
      </p:sp>
      <p:sp>
        <p:nvSpPr>
          <p:cNvPr id="236" name="Google Shape;236;p26">
            <a:extLst>
              <a:ext uri="{FF2B5EF4-FFF2-40B4-BE49-F238E27FC236}">
                <a16:creationId xmlns:a16="http://schemas.microsoft.com/office/drawing/2014/main" id="{1A8FEBC3-32D6-097C-5AF3-B26155D4C3D6}"/>
              </a:ext>
            </a:extLst>
          </p:cNvPr>
          <p:cNvSpPr txBox="1"/>
          <p:nvPr/>
        </p:nvSpPr>
        <p:spPr>
          <a:xfrm>
            <a:off x="3297600" y="3242250"/>
            <a:ext cx="3040800" cy="4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Coupling Cap  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Munder)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Grounded Cap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Munder)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</p:txBody>
      </p:sp>
      <p:sp>
        <p:nvSpPr>
          <p:cNvPr id="237" name="Google Shape;237;p26">
            <a:extLst>
              <a:ext uri="{FF2B5EF4-FFF2-40B4-BE49-F238E27FC236}">
                <a16:creationId xmlns:a16="http://schemas.microsoft.com/office/drawing/2014/main" id="{17DB841D-E419-9811-7248-81C97B4EC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B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947DEE-8827-DDB5-C7D8-E92B6CA740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1808A6-3F5E-2D1D-FC08-BEADFF5D1504}"/>
              </a:ext>
            </a:extLst>
          </p:cNvPr>
          <p:cNvGrpSpPr/>
          <p:nvPr/>
        </p:nvGrpSpPr>
        <p:grpSpPr>
          <a:xfrm>
            <a:off x="739192" y="1782378"/>
            <a:ext cx="3892284" cy="1459872"/>
            <a:chOff x="818392" y="1845373"/>
            <a:chExt cx="3892284" cy="1459872"/>
          </a:xfrm>
        </p:grpSpPr>
        <p:grpSp>
          <p:nvGrpSpPr>
            <p:cNvPr id="5" name="Google Shape;249;p27">
              <a:extLst>
                <a:ext uri="{FF2B5EF4-FFF2-40B4-BE49-F238E27FC236}">
                  <a16:creationId xmlns:a16="http://schemas.microsoft.com/office/drawing/2014/main" id="{3862AFC8-C01E-139A-2105-BE1E1C5A2839}"/>
                </a:ext>
              </a:extLst>
            </p:cNvPr>
            <p:cNvGrpSpPr/>
            <p:nvPr/>
          </p:nvGrpSpPr>
          <p:grpSpPr>
            <a:xfrm>
              <a:off x="1903238" y="2249777"/>
              <a:ext cx="2807438" cy="358315"/>
              <a:chOff x="6589267" y="4222627"/>
              <a:chExt cx="4991001" cy="637004"/>
            </a:xfrm>
          </p:grpSpPr>
          <p:sp>
            <p:nvSpPr>
              <p:cNvPr id="52" name="Google Shape;250;p27">
                <a:extLst>
                  <a:ext uri="{FF2B5EF4-FFF2-40B4-BE49-F238E27FC236}">
                    <a16:creationId xmlns:a16="http://schemas.microsoft.com/office/drawing/2014/main" id="{5FF0383E-5F05-4CBC-2543-F3BCDDDF85BF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3" name="Google Shape;251;p27">
                <a:extLst>
                  <a:ext uri="{FF2B5EF4-FFF2-40B4-BE49-F238E27FC236}">
                    <a16:creationId xmlns:a16="http://schemas.microsoft.com/office/drawing/2014/main" id="{53D51483-74A9-4305-9B22-5E11ADEF8D1C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4" name="Google Shape;252;p27">
                <a:extLst>
                  <a:ext uri="{FF2B5EF4-FFF2-40B4-BE49-F238E27FC236}">
                    <a16:creationId xmlns:a16="http://schemas.microsoft.com/office/drawing/2014/main" id="{7010043C-A1DF-120A-1306-AF5F9DFCA0B3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" name="Google Shape;253;p27">
              <a:extLst>
                <a:ext uri="{FF2B5EF4-FFF2-40B4-BE49-F238E27FC236}">
                  <a16:creationId xmlns:a16="http://schemas.microsoft.com/office/drawing/2014/main" id="{24B9B0BE-0995-E47F-19C9-12CB59ECD58A}"/>
                </a:ext>
              </a:extLst>
            </p:cNvPr>
            <p:cNvGrpSpPr/>
            <p:nvPr/>
          </p:nvGrpSpPr>
          <p:grpSpPr>
            <a:xfrm>
              <a:off x="1636920" y="2398970"/>
              <a:ext cx="2807438" cy="358315"/>
              <a:chOff x="6589267" y="4222627"/>
              <a:chExt cx="4991001" cy="637004"/>
            </a:xfrm>
          </p:grpSpPr>
          <p:sp>
            <p:nvSpPr>
              <p:cNvPr id="49" name="Google Shape;254;p27">
                <a:extLst>
                  <a:ext uri="{FF2B5EF4-FFF2-40B4-BE49-F238E27FC236}">
                    <a16:creationId xmlns:a16="http://schemas.microsoft.com/office/drawing/2014/main" id="{7D3519FF-7A06-9B13-5C5B-321A08FC86E8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0" name="Google Shape;255;p27">
                <a:extLst>
                  <a:ext uri="{FF2B5EF4-FFF2-40B4-BE49-F238E27FC236}">
                    <a16:creationId xmlns:a16="http://schemas.microsoft.com/office/drawing/2014/main" id="{CDFE94EC-9F80-CB07-CED8-4DB13DEF34BA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1" name="Google Shape;256;p27">
                <a:extLst>
                  <a:ext uri="{FF2B5EF4-FFF2-40B4-BE49-F238E27FC236}">
                    <a16:creationId xmlns:a16="http://schemas.microsoft.com/office/drawing/2014/main" id="{D3C9DDE6-8166-F63F-7E5E-A6532FFBED77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" name="Google Shape;257;p27">
              <a:extLst>
                <a:ext uri="{FF2B5EF4-FFF2-40B4-BE49-F238E27FC236}">
                  <a16:creationId xmlns:a16="http://schemas.microsoft.com/office/drawing/2014/main" id="{2E2ACEC9-62DF-3A50-61F3-8499A808840C}"/>
                </a:ext>
              </a:extLst>
            </p:cNvPr>
            <p:cNvGrpSpPr/>
            <p:nvPr/>
          </p:nvGrpSpPr>
          <p:grpSpPr>
            <a:xfrm>
              <a:off x="1408320" y="2563213"/>
              <a:ext cx="2807438" cy="358315"/>
              <a:chOff x="6589267" y="4222627"/>
              <a:chExt cx="4991001" cy="637004"/>
            </a:xfrm>
          </p:grpSpPr>
          <p:sp>
            <p:nvSpPr>
              <p:cNvPr id="46" name="Google Shape;258;p27">
                <a:extLst>
                  <a:ext uri="{FF2B5EF4-FFF2-40B4-BE49-F238E27FC236}">
                    <a16:creationId xmlns:a16="http://schemas.microsoft.com/office/drawing/2014/main" id="{4B79A9C3-86B3-878D-96F9-2BDDB0BF6893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7" name="Google Shape;259;p27">
                <a:extLst>
                  <a:ext uri="{FF2B5EF4-FFF2-40B4-BE49-F238E27FC236}">
                    <a16:creationId xmlns:a16="http://schemas.microsoft.com/office/drawing/2014/main" id="{0004DD8E-74E5-D87B-C2D1-99AF901BDE7A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8" name="Google Shape;260;p27">
                <a:extLst>
                  <a:ext uri="{FF2B5EF4-FFF2-40B4-BE49-F238E27FC236}">
                    <a16:creationId xmlns:a16="http://schemas.microsoft.com/office/drawing/2014/main" id="{587A01C0-D49D-0D7F-C2F4-C8831BC89583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" name="Google Shape;261;p27">
              <a:extLst>
                <a:ext uri="{FF2B5EF4-FFF2-40B4-BE49-F238E27FC236}">
                  <a16:creationId xmlns:a16="http://schemas.microsoft.com/office/drawing/2014/main" id="{F20A6D43-CC7E-62E9-3271-1FC17759D47E}"/>
                </a:ext>
              </a:extLst>
            </p:cNvPr>
            <p:cNvGrpSpPr/>
            <p:nvPr/>
          </p:nvGrpSpPr>
          <p:grpSpPr>
            <a:xfrm>
              <a:off x="1147004" y="2732656"/>
              <a:ext cx="2807438" cy="358315"/>
              <a:chOff x="6589267" y="4222627"/>
              <a:chExt cx="4991001" cy="637004"/>
            </a:xfrm>
          </p:grpSpPr>
          <p:sp>
            <p:nvSpPr>
              <p:cNvPr id="43" name="Google Shape;262;p27">
                <a:extLst>
                  <a:ext uri="{FF2B5EF4-FFF2-40B4-BE49-F238E27FC236}">
                    <a16:creationId xmlns:a16="http://schemas.microsoft.com/office/drawing/2014/main" id="{C6ECF439-9142-E6C3-DA9F-7765B38036B3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4" name="Google Shape;263;p27">
                <a:extLst>
                  <a:ext uri="{FF2B5EF4-FFF2-40B4-BE49-F238E27FC236}">
                    <a16:creationId xmlns:a16="http://schemas.microsoft.com/office/drawing/2014/main" id="{013C1970-9C7C-1A78-0076-BE1626A37162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" name="Google Shape;264;p27">
                <a:extLst>
                  <a:ext uri="{FF2B5EF4-FFF2-40B4-BE49-F238E27FC236}">
                    <a16:creationId xmlns:a16="http://schemas.microsoft.com/office/drawing/2014/main" id="{78AFB45C-D787-DE8D-224F-4B903E2A0145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9" name="Google Shape;265;p27">
              <a:extLst>
                <a:ext uri="{FF2B5EF4-FFF2-40B4-BE49-F238E27FC236}">
                  <a16:creationId xmlns:a16="http://schemas.microsoft.com/office/drawing/2014/main" id="{59EF82F9-4686-3F4F-6C99-7A94122B25BC}"/>
                </a:ext>
              </a:extLst>
            </p:cNvPr>
            <p:cNvGrpSpPr/>
            <p:nvPr/>
          </p:nvGrpSpPr>
          <p:grpSpPr>
            <a:xfrm>
              <a:off x="818392" y="2926842"/>
              <a:ext cx="2807438" cy="358315"/>
              <a:chOff x="6589267" y="4222627"/>
              <a:chExt cx="4991001" cy="637004"/>
            </a:xfrm>
          </p:grpSpPr>
          <p:sp>
            <p:nvSpPr>
              <p:cNvPr id="40" name="Google Shape;266;p27">
                <a:extLst>
                  <a:ext uri="{FF2B5EF4-FFF2-40B4-BE49-F238E27FC236}">
                    <a16:creationId xmlns:a16="http://schemas.microsoft.com/office/drawing/2014/main" id="{8B99C299-F6E9-DB14-F5A5-CBA228FBB267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" name="Google Shape;267;p27">
                <a:extLst>
                  <a:ext uri="{FF2B5EF4-FFF2-40B4-BE49-F238E27FC236}">
                    <a16:creationId xmlns:a16="http://schemas.microsoft.com/office/drawing/2014/main" id="{301E7495-3E9B-C892-27A3-277A41EEF6D5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2" name="Google Shape;268;p27">
                <a:extLst>
                  <a:ext uri="{FF2B5EF4-FFF2-40B4-BE49-F238E27FC236}">
                    <a16:creationId xmlns:a16="http://schemas.microsoft.com/office/drawing/2014/main" id="{1684D171-B457-EF10-8556-CE64F05CE119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0" name="Google Shape;270;p27">
              <a:extLst>
                <a:ext uri="{FF2B5EF4-FFF2-40B4-BE49-F238E27FC236}">
                  <a16:creationId xmlns:a16="http://schemas.microsoft.com/office/drawing/2014/main" id="{5B3A0D11-E5F8-B327-537F-A5D215DD17C3}"/>
                </a:ext>
              </a:extLst>
            </p:cNvPr>
            <p:cNvGrpSpPr/>
            <p:nvPr/>
          </p:nvGrpSpPr>
          <p:grpSpPr>
            <a:xfrm>
              <a:off x="1518395" y="1845373"/>
              <a:ext cx="1560512" cy="1267016"/>
              <a:chOff x="4096368" y="1633727"/>
              <a:chExt cx="2774244" cy="2252473"/>
            </a:xfrm>
          </p:grpSpPr>
          <p:sp>
            <p:nvSpPr>
              <p:cNvPr id="36" name="Google Shape;271;p27">
                <a:extLst>
                  <a:ext uri="{FF2B5EF4-FFF2-40B4-BE49-F238E27FC236}">
                    <a16:creationId xmlns:a16="http://schemas.microsoft.com/office/drawing/2014/main" id="{B0CA7EC4-BBF9-3BB6-050B-015171D64F6E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Google Shape;272;p27">
                <a:extLst>
                  <a:ext uri="{FF2B5EF4-FFF2-40B4-BE49-F238E27FC236}">
                    <a16:creationId xmlns:a16="http://schemas.microsoft.com/office/drawing/2014/main" id="{A2835D80-892A-33D5-1A25-EA739A8591E0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8" name="Google Shape;273;p27">
                <a:extLst>
                  <a:ext uri="{FF2B5EF4-FFF2-40B4-BE49-F238E27FC236}">
                    <a16:creationId xmlns:a16="http://schemas.microsoft.com/office/drawing/2014/main" id="{B2775602-C227-8974-2954-475D9D172613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274;p27">
                <a:extLst>
                  <a:ext uri="{FF2B5EF4-FFF2-40B4-BE49-F238E27FC236}">
                    <a16:creationId xmlns:a16="http://schemas.microsoft.com/office/drawing/2014/main" id="{2B323B43-BAF0-27B8-B71B-7DF1B66230CB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1" name="Google Shape;275;p27">
              <a:extLst>
                <a:ext uri="{FF2B5EF4-FFF2-40B4-BE49-F238E27FC236}">
                  <a16:creationId xmlns:a16="http://schemas.microsoft.com/office/drawing/2014/main" id="{84D72244-6A05-BEBB-1366-E66A1067E3E7}"/>
                </a:ext>
              </a:extLst>
            </p:cNvPr>
            <p:cNvGrpSpPr/>
            <p:nvPr/>
          </p:nvGrpSpPr>
          <p:grpSpPr>
            <a:xfrm>
              <a:off x="2039889" y="1845373"/>
              <a:ext cx="1560512" cy="1267016"/>
              <a:chOff x="4096368" y="1633727"/>
              <a:chExt cx="2774244" cy="2252473"/>
            </a:xfrm>
          </p:grpSpPr>
          <p:sp>
            <p:nvSpPr>
              <p:cNvPr id="32" name="Google Shape;276;p27">
                <a:extLst>
                  <a:ext uri="{FF2B5EF4-FFF2-40B4-BE49-F238E27FC236}">
                    <a16:creationId xmlns:a16="http://schemas.microsoft.com/office/drawing/2014/main" id="{CD27F9CC-FA4B-3329-A25E-E1DED4160ED5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" name="Google Shape;277;p27">
                <a:extLst>
                  <a:ext uri="{FF2B5EF4-FFF2-40B4-BE49-F238E27FC236}">
                    <a16:creationId xmlns:a16="http://schemas.microsoft.com/office/drawing/2014/main" id="{FCE93BF2-528E-90A8-78C4-AB31767DCE20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" name="Google Shape;278;p27">
                <a:extLst>
                  <a:ext uri="{FF2B5EF4-FFF2-40B4-BE49-F238E27FC236}">
                    <a16:creationId xmlns:a16="http://schemas.microsoft.com/office/drawing/2014/main" id="{93A8738E-939B-6D5B-E76F-A5583D93FA07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5" name="Google Shape;279;p27">
                <a:extLst>
                  <a:ext uri="{FF2B5EF4-FFF2-40B4-BE49-F238E27FC236}">
                    <a16:creationId xmlns:a16="http://schemas.microsoft.com/office/drawing/2014/main" id="{D0644C7A-FF7B-D7E9-1D11-CF4144523152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2" name="Google Shape;280;p27">
              <a:extLst>
                <a:ext uri="{FF2B5EF4-FFF2-40B4-BE49-F238E27FC236}">
                  <a16:creationId xmlns:a16="http://schemas.microsoft.com/office/drawing/2014/main" id="{5BC4D935-90DB-31D8-DCC2-4F6EA0969780}"/>
                </a:ext>
              </a:extLst>
            </p:cNvPr>
            <p:cNvGrpSpPr/>
            <p:nvPr/>
          </p:nvGrpSpPr>
          <p:grpSpPr>
            <a:xfrm>
              <a:off x="2647108" y="1845373"/>
              <a:ext cx="1560512" cy="1267016"/>
              <a:chOff x="4096368" y="1633727"/>
              <a:chExt cx="2774244" cy="2252473"/>
            </a:xfrm>
          </p:grpSpPr>
          <p:sp>
            <p:nvSpPr>
              <p:cNvPr id="28" name="Google Shape;281;p27">
                <a:extLst>
                  <a:ext uri="{FF2B5EF4-FFF2-40B4-BE49-F238E27FC236}">
                    <a16:creationId xmlns:a16="http://schemas.microsoft.com/office/drawing/2014/main" id="{B767F20A-0202-368C-2FC5-26B9584E3313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9" name="Google Shape;282;p27">
                <a:extLst>
                  <a:ext uri="{FF2B5EF4-FFF2-40B4-BE49-F238E27FC236}">
                    <a16:creationId xmlns:a16="http://schemas.microsoft.com/office/drawing/2014/main" id="{24529D7D-105A-EB0F-D834-99E3E315FFAE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" name="Google Shape;283;p27">
                <a:extLst>
                  <a:ext uri="{FF2B5EF4-FFF2-40B4-BE49-F238E27FC236}">
                    <a16:creationId xmlns:a16="http://schemas.microsoft.com/office/drawing/2014/main" id="{E98A095F-0633-4DCD-17C3-21AD9FBA8F75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" name="Google Shape;284;p27">
                <a:extLst>
                  <a:ext uri="{FF2B5EF4-FFF2-40B4-BE49-F238E27FC236}">
                    <a16:creationId xmlns:a16="http://schemas.microsoft.com/office/drawing/2014/main" id="{6A27B647-83C1-FCB2-3710-BE91866CAFDE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3" name="Google Shape;286;p27">
              <a:extLst>
                <a:ext uri="{FF2B5EF4-FFF2-40B4-BE49-F238E27FC236}">
                  <a16:creationId xmlns:a16="http://schemas.microsoft.com/office/drawing/2014/main" id="{E371B847-0BC0-7E1B-9C68-3E6772D1CDEF}"/>
                </a:ext>
              </a:extLst>
            </p:cNvPr>
            <p:cNvSpPr txBox="1"/>
            <p:nvPr/>
          </p:nvSpPr>
          <p:spPr>
            <a:xfrm>
              <a:off x="2004874" y="2846146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14" name="Google Shape;287;p27">
              <a:extLst>
                <a:ext uri="{FF2B5EF4-FFF2-40B4-BE49-F238E27FC236}">
                  <a16:creationId xmlns:a16="http://schemas.microsoft.com/office/drawing/2014/main" id="{E5A1BF84-99C9-5E32-6D0F-842C9A7E266F}"/>
                </a:ext>
              </a:extLst>
            </p:cNvPr>
            <p:cNvSpPr txBox="1"/>
            <p:nvPr/>
          </p:nvSpPr>
          <p:spPr>
            <a:xfrm>
              <a:off x="2633524" y="2846146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sp>
          <p:nvSpPr>
            <p:cNvPr id="15" name="Google Shape;289;p27">
              <a:extLst>
                <a:ext uri="{FF2B5EF4-FFF2-40B4-BE49-F238E27FC236}">
                  <a16:creationId xmlns:a16="http://schemas.microsoft.com/office/drawing/2014/main" id="{785709F3-6378-78A7-66D5-817B9AA9ECC1}"/>
                </a:ext>
              </a:extLst>
            </p:cNvPr>
            <p:cNvSpPr txBox="1"/>
            <p:nvPr/>
          </p:nvSpPr>
          <p:spPr>
            <a:xfrm>
              <a:off x="2979546" y="2912941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16" name="Google Shape;290;p27">
              <a:extLst>
                <a:ext uri="{FF2B5EF4-FFF2-40B4-BE49-F238E27FC236}">
                  <a16:creationId xmlns:a16="http://schemas.microsoft.com/office/drawing/2014/main" id="{4536F130-8A5E-6A78-4517-74064C9B0C14}"/>
                </a:ext>
              </a:extLst>
            </p:cNvPr>
            <p:cNvSpPr txBox="1"/>
            <p:nvPr/>
          </p:nvSpPr>
          <p:spPr>
            <a:xfrm>
              <a:off x="1315092" y="2883710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17" name="Google Shape;292;p27">
              <a:extLst>
                <a:ext uri="{FF2B5EF4-FFF2-40B4-BE49-F238E27FC236}">
                  <a16:creationId xmlns:a16="http://schemas.microsoft.com/office/drawing/2014/main" id="{83435107-505E-7929-EE7F-644DC291AD0B}"/>
                </a:ext>
              </a:extLst>
            </p:cNvPr>
            <p:cNvSpPr txBox="1"/>
            <p:nvPr/>
          </p:nvSpPr>
          <p:spPr>
            <a:xfrm>
              <a:off x="1483232" y="3137915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Google Shape;293;p27">
              <a:extLst>
                <a:ext uri="{FF2B5EF4-FFF2-40B4-BE49-F238E27FC236}">
                  <a16:creationId xmlns:a16="http://schemas.microsoft.com/office/drawing/2014/main" id="{CB04439B-F48B-DD9A-CA15-8C02F8E59DFA}"/>
                </a:ext>
              </a:extLst>
            </p:cNvPr>
            <p:cNvSpPr txBox="1"/>
            <p:nvPr/>
          </p:nvSpPr>
          <p:spPr>
            <a:xfrm>
              <a:off x="1517430" y="2855802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ML</a:t>
              </a:r>
              <a:endParaRPr sz="825"/>
            </a:p>
          </p:txBody>
        </p:sp>
        <p:cxnSp>
          <p:nvCxnSpPr>
            <p:cNvPr id="19" name="Google Shape;294;p27">
              <a:extLst>
                <a:ext uri="{FF2B5EF4-FFF2-40B4-BE49-F238E27FC236}">
                  <a16:creationId xmlns:a16="http://schemas.microsoft.com/office/drawing/2014/main" id="{CEE81F6F-37DE-FF1A-6AB5-472D6463B1EF}"/>
                </a:ext>
              </a:extLst>
            </p:cNvPr>
            <p:cNvCxnSpPr/>
            <p:nvPr/>
          </p:nvCxnSpPr>
          <p:spPr>
            <a:xfrm>
              <a:off x="1782705" y="31205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0" name="Google Shape;295;p27">
              <a:extLst>
                <a:ext uri="{FF2B5EF4-FFF2-40B4-BE49-F238E27FC236}">
                  <a16:creationId xmlns:a16="http://schemas.microsoft.com/office/drawing/2014/main" id="{A6003E27-3332-D91D-55A7-4FDBDF9CAD30}"/>
                </a:ext>
              </a:extLst>
            </p:cNvPr>
            <p:cNvCxnSpPr/>
            <p:nvPr/>
          </p:nvCxnSpPr>
          <p:spPr>
            <a:xfrm>
              <a:off x="2326999" y="3112382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296;p27">
              <a:extLst>
                <a:ext uri="{FF2B5EF4-FFF2-40B4-BE49-F238E27FC236}">
                  <a16:creationId xmlns:a16="http://schemas.microsoft.com/office/drawing/2014/main" id="{257E0F85-8D3D-210D-F535-C4AEC5EA8D7A}"/>
                </a:ext>
              </a:extLst>
            </p:cNvPr>
            <p:cNvCxnSpPr/>
            <p:nvPr/>
          </p:nvCxnSpPr>
          <p:spPr>
            <a:xfrm>
              <a:off x="1540380" y="3164919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297;p27">
              <a:extLst>
                <a:ext uri="{FF2B5EF4-FFF2-40B4-BE49-F238E27FC236}">
                  <a16:creationId xmlns:a16="http://schemas.microsoft.com/office/drawing/2014/main" id="{4F7A4CCE-9AA6-7729-53DB-72C6B0ED35DC}"/>
                </a:ext>
              </a:extLst>
            </p:cNvPr>
            <p:cNvCxnSpPr/>
            <p:nvPr/>
          </p:nvCxnSpPr>
          <p:spPr>
            <a:xfrm>
              <a:off x="2039955" y="31520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3" name="Google Shape;298;p27">
              <a:extLst>
                <a:ext uri="{FF2B5EF4-FFF2-40B4-BE49-F238E27FC236}">
                  <a16:creationId xmlns:a16="http://schemas.microsoft.com/office/drawing/2014/main" id="{C0A040DA-83F2-203A-ED17-CB15DD5FE9CD}"/>
                </a:ext>
              </a:extLst>
            </p:cNvPr>
            <p:cNvCxnSpPr/>
            <p:nvPr/>
          </p:nvCxnSpPr>
          <p:spPr>
            <a:xfrm>
              <a:off x="2656474" y="31520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4" name="Google Shape;299;p27">
              <a:extLst>
                <a:ext uri="{FF2B5EF4-FFF2-40B4-BE49-F238E27FC236}">
                  <a16:creationId xmlns:a16="http://schemas.microsoft.com/office/drawing/2014/main" id="{243AFFC9-CA3B-346B-D86A-2404C14DCCEB}"/>
                </a:ext>
              </a:extLst>
            </p:cNvPr>
            <p:cNvSpPr txBox="1"/>
            <p:nvPr/>
          </p:nvSpPr>
          <p:spPr>
            <a:xfrm>
              <a:off x="2023167" y="3128822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300;p27">
              <a:extLst>
                <a:ext uri="{FF2B5EF4-FFF2-40B4-BE49-F238E27FC236}">
                  <a16:creationId xmlns:a16="http://schemas.microsoft.com/office/drawing/2014/main" id="{6A641486-22E3-EDFC-5C25-B66CA2CCCB7C}"/>
                </a:ext>
              </a:extLst>
            </p:cNvPr>
            <p:cNvSpPr txBox="1"/>
            <p:nvPr/>
          </p:nvSpPr>
          <p:spPr>
            <a:xfrm>
              <a:off x="2581214" y="3134672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Google Shape;301;p27">
              <a:extLst>
                <a:ext uri="{FF2B5EF4-FFF2-40B4-BE49-F238E27FC236}">
                  <a16:creationId xmlns:a16="http://schemas.microsoft.com/office/drawing/2014/main" id="{CEA403A9-5EC8-17CD-129C-F2B86CF7AED3}"/>
                </a:ext>
              </a:extLst>
            </p:cNvPr>
            <p:cNvSpPr txBox="1"/>
            <p:nvPr/>
          </p:nvSpPr>
          <p:spPr>
            <a:xfrm>
              <a:off x="1782707" y="2946028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302;p27">
              <a:extLst>
                <a:ext uri="{FF2B5EF4-FFF2-40B4-BE49-F238E27FC236}">
                  <a16:creationId xmlns:a16="http://schemas.microsoft.com/office/drawing/2014/main" id="{E622E5D4-0ED8-7A37-25C6-4DBF850C32DD}"/>
                </a:ext>
              </a:extLst>
            </p:cNvPr>
            <p:cNvSpPr txBox="1"/>
            <p:nvPr/>
          </p:nvSpPr>
          <p:spPr>
            <a:xfrm>
              <a:off x="2327001" y="2953124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2378EF-629B-230C-7BD6-B05AF084C462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  <p:extLst>
      <p:ext uri="{BB962C8B-B14F-4D97-AF65-F5344CB8AC3E}">
        <p14:creationId xmlns:p14="http://schemas.microsoft.com/office/powerpoint/2010/main" val="22723459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173DEE7-AC46-88BB-1499-44DD2F08C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>
            <a:extLst>
              <a:ext uri="{FF2B5EF4-FFF2-40B4-BE49-F238E27FC236}">
                <a16:creationId xmlns:a16="http://schemas.microsoft.com/office/drawing/2014/main" id="{5B58C48C-20E5-EE7F-6E01-9C91ED893105}"/>
              </a:ext>
            </a:extLst>
          </p:cNvPr>
          <p:cNvSpPr txBox="1"/>
          <p:nvPr/>
        </p:nvSpPr>
        <p:spPr>
          <a:xfrm>
            <a:off x="4976529" y="1709906"/>
            <a:ext cx="1470600" cy="97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Measure</a:t>
            </a:r>
            <a:endParaRPr lang="en-US" sz="1200" b="1" u="sng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CC_MC_ML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CC_MC_Mover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CC_MC_gnd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</p:txBody>
      </p:sp>
      <p:sp>
        <p:nvSpPr>
          <p:cNvPr id="236" name="Google Shape;236;p26">
            <a:extLst>
              <a:ext uri="{FF2B5EF4-FFF2-40B4-BE49-F238E27FC236}">
                <a16:creationId xmlns:a16="http://schemas.microsoft.com/office/drawing/2014/main" id="{DBEE793E-816A-591E-CA6D-09A22CA1C91D}"/>
              </a:ext>
            </a:extLst>
          </p:cNvPr>
          <p:cNvSpPr txBox="1"/>
          <p:nvPr/>
        </p:nvSpPr>
        <p:spPr>
          <a:xfrm>
            <a:off x="3340800" y="3242250"/>
            <a:ext cx="2997600" cy="4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Coupling Cap 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Mover)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Grounded Cap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Mover</a:t>
            </a:r>
            <a:r>
              <a:rPr lang="en-US" sz="10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lang="en-US" sz="825" dirty="0"/>
          </a:p>
        </p:txBody>
      </p:sp>
      <p:sp>
        <p:nvSpPr>
          <p:cNvPr id="237" name="Google Shape;237;p26">
            <a:extLst>
              <a:ext uri="{FF2B5EF4-FFF2-40B4-BE49-F238E27FC236}">
                <a16:creationId xmlns:a16="http://schemas.microsoft.com/office/drawing/2014/main" id="{8511D4F7-CD86-B242-C43B-4ED526353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C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34CBA2-6416-95DC-AE89-97FF00328D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027EAF-6718-5012-BE45-7AD72EFF0AA0}"/>
              </a:ext>
            </a:extLst>
          </p:cNvPr>
          <p:cNvGrpSpPr/>
          <p:nvPr/>
        </p:nvGrpSpPr>
        <p:grpSpPr>
          <a:xfrm>
            <a:off x="709718" y="1524392"/>
            <a:ext cx="3907358" cy="1804075"/>
            <a:chOff x="803318" y="1999592"/>
            <a:chExt cx="3907358" cy="1804075"/>
          </a:xfrm>
        </p:grpSpPr>
        <p:grpSp>
          <p:nvGrpSpPr>
            <p:cNvPr id="5" name="Google Shape;308;p28">
              <a:extLst>
                <a:ext uri="{FF2B5EF4-FFF2-40B4-BE49-F238E27FC236}">
                  <a16:creationId xmlns:a16="http://schemas.microsoft.com/office/drawing/2014/main" id="{D05F4599-065C-EBA4-9493-26A5A42E1C79}"/>
                </a:ext>
              </a:extLst>
            </p:cNvPr>
            <p:cNvGrpSpPr/>
            <p:nvPr/>
          </p:nvGrpSpPr>
          <p:grpSpPr>
            <a:xfrm>
              <a:off x="1518395" y="2295430"/>
              <a:ext cx="1560512" cy="1267016"/>
              <a:chOff x="4096368" y="1633727"/>
              <a:chExt cx="2774244" cy="2252473"/>
            </a:xfrm>
          </p:grpSpPr>
          <p:sp>
            <p:nvSpPr>
              <p:cNvPr id="49" name="Google Shape;309;p28">
                <a:extLst>
                  <a:ext uri="{FF2B5EF4-FFF2-40B4-BE49-F238E27FC236}">
                    <a16:creationId xmlns:a16="http://schemas.microsoft.com/office/drawing/2014/main" id="{B65C2054-A260-7093-5BFB-99985D0BA83C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0" name="Google Shape;310;p28">
                <a:extLst>
                  <a:ext uri="{FF2B5EF4-FFF2-40B4-BE49-F238E27FC236}">
                    <a16:creationId xmlns:a16="http://schemas.microsoft.com/office/drawing/2014/main" id="{4C7432B1-08C8-4A82-E59E-F0752BABF272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1" name="Google Shape;311;p28">
                <a:extLst>
                  <a:ext uri="{FF2B5EF4-FFF2-40B4-BE49-F238E27FC236}">
                    <a16:creationId xmlns:a16="http://schemas.microsoft.com/office/drawing/2014/main" id="{045513DD-ECDE-DD1F-9E82-1BED8E7B7659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2" name="Google Shape;312;p28">
                <a:extLst>
                  <a:ext uri="{FF2B5EF4-FFF2-40B4-BE49-F238E27FC236}">
                    <a16:creationId xmlns:a16="http://schemas.microsoft.com/office/drawing/2014/main" id="{F429DA1A-4E90-68C2-B995-D8FAB6919648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" name="Google Shape;313;p28">
              <a:extLst>
                <a:ext uri="{FF2B5EF4-FFF2-40B4-BE49-F238E27FC236}">
                  <a16:creationId xmlns:a16="http://schemas.microsoft.com/office/drawing/2014/main" id="{1A7BED7A-D41A-D93A-7875-3914EE8E304C}"/>
                </a:ext>
              </a:extLst>
            </p:cNvPr>
            <p:cNvGrpSpPr/>
            <p:nvPr/>
          </p:nvGrpSpPr>
          <p:grpSpPr>
            <a:xfrm>
              <a:off x="2039889" y="2295430"/>
              <a:ext cx="1560512" cy="1267016"/>
              <a:chOff x="4096368" y="1633727"/>
              <a:chExt cx="2774244" cy="2252473"/>
            </a:xfrm>
          </p:grpSpPr>
          <p:sp>
            <p:nvSpPr>
              <p:cNvPr id="45" name="Google Shape;314;p28">
                <a:extLst>
                  <a:ext uri="{FF2B5EF4-FFF2-40B4-BE49-F238E27FC236}">
                    <a16:creationId xmlns:a16="http://schemas.microsoft.com/office/drawing/2014/main" id="{0E51DC9A-9209-2CAA-6337-CEEEC8139F89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6" name="Google Shape;315;p28">
                <a:extLst>
                  <a:ext uri="{FF2B5EF4-FFF2-40B4-BE49-F238E27FC236}">
                    <a16:creationId xmlns:a16="http://schemas.microsoft.com/office/drawing/2014/main" id="{D368B147-476B-FCB6-B721-B4E8A1F53A7F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7" name="Google Shape;316;p28">
                <a:extLst>
                  <a:ext uri="{FF2B5EF4-FFF2-40B4-BE49-F238E27FC236}">
                    <a16:creationId xmlns:a16="http://schemas.microsoft.com/office/drawing/2014/main" id="{AE7A9931-4079-28EF-1BFD-33F0ABE133FD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8" name="Google Shape;317;p28">
                <a:extLst>
                  <a:ext uri="{FF2B5EF4-FFF2-40B4-BE49-F238E27FC236}">
                    <a16:creationId xmlns:a16="http://schemas.microsoft.com/office/drawing/2014/main" id="{BC3916FE-F350-A95D-F81B-2A20FC5DD0D7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" name="Google Shape;318;p28">
              <a:extLst>
                <a:ext uri="{FF2B5EF4-FFF2-40B4-BE49-F238E27FC236}">
                  <a16:creationId xmlns:a16="http://schemas.microsoft.com/office/drawing/2014/main" id="{ADCE8B9F-E6CE-A704-AE97-018A6ACBE8F0}"/>
                </a:ext>
              </a:extLst>
            </p:cNvPr>
            <p:cNvGrpSpPr/>
            <p:nvPr/>
          </p:nvGrpSpPr>
          <p:grpSpPr>
            <a:xfrm>
              <a:off x="2632820" y="2295430"/>
              <a:ext cx="1560512" cy="1267016"/>
              <a:chOff x="4096368" y="1633727"/>
              <a:chExt cx="2774244" cy="2252473"/>
            </a:xfrm>
          </p:grpSpPr>
          <p:sp>
            <p:nvSpPr>
              <p:cNvPr id="41" name="Google Shape;319;p28">
                <a:extLst>
                  <a:ext uri="{FF2B5EF4-FFF2-40B4-BE49-F238E27FC236}">
                    <a16:creationId xmlns:a16="http://schemas.microsoft.com/office/drawing/2014/main" id="{93F0FFA8-8734-E186-D5DE-107589823E27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2" name="Google Shape;320;p28">
                <a:extLst>
                  <a:ext uri="{FF2B5EF4-FFF2-40B4-BE49-F238E27FC236}">
                    <a16:creationId xmlns:a16="http://schemas.microsoft.com/office/drawing/2014/main" id="{C6359B38-3595-40E0-4A14-F09FC3281C72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3" name="Google Shape;321;p28">
                <a:extLst>
                  <a:ext uri="{FF2B5EF4-FFF2-40B4-BE49-F238E27FC236}">
                    <a16:creationId xmlns:a16="http://schemas.microsoft.com/office/drawing/2014/main" id="{62550064-E69A-2E21-B8EC-8644265899CE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4" name="Google Shape;322;p28">
                <a:extLst>
                  <a:ext uri="{FF2B5EF4-FFF2-40B4-BE49-F238E27FC236}">
                    <a16:creationId xmlns:a16="http://schemas.microsoft.com/office/drawing/2014/main" id="{85428E3E-0A53-91B4-EB23-8F334DCF6E0F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8" name="Google Shape;323;p28">
              <a:extLst>
                <a:ext uri="{FF2B5EF4-FFF2-40B4-BE49-F238E27FC236}">
                  <a16:creationId xmlns:a16="http://schemas.microsoft.com/office/drawing/2014/main" id="{879B76A1-C50C-41D9-C61E-7397FEA9371B}"/>
                </a:ext>
              </a:extLst>
            </p:cNvPr>
            <p:cNvSpPr txBox="1"/>
            <p:nvPr/>
          </p:nvSpPr>
          <p:spPr>
            <a:xfrm>
              <a:off x="1486605" y="3277449"/>
              <a:ext cx="2868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ML</a:t>
              </a:r>
              <a:endParaRPr sz="825"/>
            </a:p>
          </p:txBody>
        </p:sp>
        <p:sp>
          <p:nvSpPr>
            <p:cNvPr id="9" name="Google Shape;324;p28">
              <a:extLst>
                <a:ext uri="{FF2B5EF4-FFF2-40B4-BE49-F238E27FC236}">
                  <a16:creationId xmlns:a16="http://schemas.microsoft.com/office/drawing/2014/main" id="{E431036C-EA58-F5A4-229A-643992E7AFE2}"/>
                </a:ext>
              </a:extLst>
            </p:cNvPr>
            <p:cNvSpPr txBox="1"/>
            <p:nvPr/>
          </p:nvSpPr>
          <p:spPr>
            <a:xfrm>
              <a:off x="2004874" y="3296202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10" name="Google Shape;325;p28">
              <a:extLst>
                <a:ext uri="{FF2B5EF4-FFF2-40B4-BE49-F238E27FC236}">
                  <a16:creationId xmlns:a16="http://schemas.microsoft.com/office/drawing/2014/main" id="{51C5F2F5-3D79-612D-411E-8DEA0E05DE04}"/>
                </a:ext>
              </a:extLst>
            </p:cNvPr>
            <p:cNvSpPr txBox="1"/>
            <p:nvPr/>
          </p:nvSpPr>
          <p:spPr>
            <a:xfrm>
              <a:off x="2609936" y="3285796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grpSp>
          <p:nvGrpSpPr>
            <p:cNvPr id="11" name="Google Shape;326;p28">
              <a:extLst>
                <a:ext uri="{FF2B5EF4-FFF2-40B4-BE49-F238E27FC236}">
                  <a16:creationId xmlns:a16="http://schemas.microsoft.com/office/drawing/2014/main" id="{43A9D232-442A-F9AA-C53A-2543699F9295}"/>
                </a:ext>
              </a:extLst>
            </p:cNvPr>
            <p:cNvGrpSpPr/>
            <p:nvPr/>
          </p:nvGrpSpPr>
          <p:grpSpPr>
            <a:xfrm>
              <a:off x="1903238" y="1999592"/>
              <a:ext cx="2807438" cy="358315"/>
              <a:chOff x="2606038" y="1662698"/>
              <a:chExt cx="4991001" cy="637004"/>
            </a:xfrm>
          </p:grpSpPr>
          <p:sp>
            <p:nvSpPr>
              <p:cNvPr id="38" name="Google Shape;327;p28">
                <a:extLst>
                  <a:ext uri="{FF2B5EF4-FFF2-40B4-BE49-F238E27FC236}">
                    <a16:creationId xmlns:a16="http://schemas.microsoft.com/office/drawing/2014/main" id="{A824433B-EAED-5F9E-6946-51E5A38422BC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328;p28">
                <a:extLst>
                  <a:ext uri="{FF2B5EF4-FFF2-40B4-BE49-F238E27FC236}">
                    <a16:creationId xmlns:a16="http://schemas.microsoft.com/office/drawing/2014/main" id="{600D44CF-6467-301A-6561-F39705E597F7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0" name="Google Shape;329;p28">
                <a:extLst>
                  <a:ext uri="{FF2B5EF4-FFF2-40B4-BE49-F238E27FC236}">
                    <a16:creationId xmlns:a16="http://schemas.microsoft.com/office/drawing/2014/main" id="{66114788-20F2-D616-BFF4-066B25F8CC3D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2" name="Google Shape;330;p28">
              <a:extLst>
                <a:ext uri="{FF2B5EF4-FFF2-40B4-BE49-F238E27FC236}">
                  <a16:creationId xmlns:a16="http://schemas.microsoft.com/office/drawing/2014/main" id="{2A6C4198-FDDE-39A4-A8FD-DAE24913D7F5}"/>
                </a:ext>
              </a:extLst>
            </p:cNvPr>
            <p:cNvGrpSpPr/>
            <p:nvPr/>
          </p:nvGrpSpPr>
          <p:grpSpPr>
            <a:xfrm>
              <a:off x="1636919" y="2192271"/>
              <a:ext cx="2807438" cy="358315"/>
              <a:chOff x="2606038" y="1662698"/>
              <a:chExt cx="4991001" cy="637004"/>
            </a:xfrm>
          </p:grpSpPr>
          <p:sp>
            <p:nvSpPr>
              <p:cNvPr id="35" name="Google Shape;331;p28">
                <a:extLst>
                  <a:ext uri="{FF2B5EF4-FFF2-40B4-BE49-F238E27FC236}">
                    <a16:creationId xmlns:a16="http://schemas.microsoft.com/office/drawing/2014/main" id="{C13657BE-CB7B-4BB5-DB60-10230DD8648A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6" name="Google Shape;332;p28">
                <a:extLst>
                  <a:ext uri="{FF2B5EF4-FFF2-40B4-BE49-F238E27FC236}">
                    <a16:creationId xmlns:a16="http://schemas.microsoft.com/office/drawing/2014/main" id="{2C3EBE58-AE6B-0980-F872-7F6C06761492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7" name="Google Shape;333;p28">
                <a:extLst>
                  <a:ext uri="{FF2B5EF4-FFF2-40B4-BE49-F238E27FC236}">
                    <a16:creationId xmlns:a16="http://schemas.microsoft.com/office/drawing/2014/main" id="{ED7F815F-7215-3B31-332C-A7CF8894C358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3" name="Google Shape;334;p28">
              <a:extLst>
                <a:ext uri="{FF2B5EF4-FFF2-40B4-BE49-F238E27FC236}">
                  <a16:creationId xmlns:a16="http://schemas.microsoft.com/office/drawing/2014/main" id="{4494060F-7440-AAC1-DB7D-C61783F8355C}"/>
                </a:ext>
              </a:extLst>
            </p:cNvPr>
            <p:cNvGrpSpPr/>
            <p:nvPr/>
          </p:nvGrpSpPr>
          <p:grpSpPr>
            <a:xfrm>
              <a:off x="1415176" y="2393156"/>
              <a:ext cx="2807438" cy="358315"/>
              <a:chOff x="2606038" y="1662698"/>
              <a:chExt cx="4991001" cy="637004"/>
            </a:xfrm>
          </p:grpSpPr>
          <p:sp>
            <p:nvSpPr>
              <p:cNvPr id="32" name="Google Shape;335;p28">
                <a:extLst>
                  <a:ext uri="{FF2B5EF4-FFF2-40B4-BE49-F238E27FC236}">
                    <a16:creationId xmlns:a16="http://schemas.microsoft.com/office/drawing/2014/main" id="{1A887FE8-6090-E01F-3959-5272C3BF699A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" name="Google Shape;336;p28">
                <a:extLst>
                  <a:ext uri="{FF2B5EF4-FFF2-40B4-BE49-F238E27FC236}">
                    <a16:creationId xmlns:a16="http://schemas.microsoft.com/office/drawing/2014/main" id="{E44F65DF-0923-0752-260D-B57A2F793A26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4" name="Google Shape;337;p28">
                <a:extLst>
                  <a:ext uri="{FF2B5EF4-FFF2-40B4-BE49-F238E27FC236}">
                    <a16:creationId xmlns:a16="http://schemas.microsoft.com/office/drawing/2014/main" id="{D46CF058-D7A2-1C56-E594-04F43C793F01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4" name="Google Shape;338;p28">
              <a:extLst>
                <a:ext uri="{FF2B5EF4-FFF2-40B4-BE49-F238E27FC236}">
                  <a16:creationId xmlns:a16="http://schemas.microsoft.com/office/drawing/2014/main" id="{517417D7-B902-0144-F102-B7C315FAC502}"/>
                </a:ext>
              </a:extLst>
            </p:cNvPr>
            <p:cNvGrpSpPr/>
            <p:nvPr/>
          </p:nvGrpSpPr>
          <p:grpSpPr>
            <a:xfrm>
              <a:off x="1148072" y="2586069"/>
              <a:ext cx="2807438" cy="358315"/>
              <a:chOff x="2606038" y="1662698"/>
              <a:chExt cx="4991001" cy="637004"/>
            </a:xfrm>
          </p:grpSpPr>
          <p:sp>
            <p:nvSpPr>
              <p:cNvPr id="29" name="Google Shape;339;p28">
                <a:extLst>
                  <a:ext uri="{FF2B5EF4-FFF2-40B4-BE49-F238E27FC236}">
                    <a16:creationId xmlns:a16="http://schemas.microsoft.com/office/drawing/2014/main" id="{DC15389C-F9D5-725D-760C-524BD7E86311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0" name="Google Shape;340;p28">
                <a:extLst>
                  <a:ext uri="{FF2B5EF4-FFF2-40B4-BE49-F238E27FC236}">
                    <a16:creationId xmlns:a16="http://schemas.microsoft.com/office/drawing/2014/main" id="{1A0540AB-B2F2-2693-D48B-AA153D473C33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1" name="Google Shape;341;p28">
                <a:extLst>
                  <a:ext uri="{FF2B5EF4-FFF2-40B4-BE49-F238E27FC236}">
                    <a16:creationId xmlns:a16="http://schemas.microsoft.com/office/drawing/2014/main" id="{16CEE28F-368A-0BAA-2493-52D1D71B1CC2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5" name="Google Shape;342;p28">
              <a:extLst>
                <a:ext uri="{FF2B5EF4-FFF2-40B4-BE49-F238E27FC236}">
                  <a16:creationId xmlns:a16="http://schemas.microsoft.com/office/drawing/2014/main" id="{199E82AF-9391-D4E5-13A5-BA6F552F9BA6}"/>
                </a:ext>
              </a:extLst>
            </p:cNvPr>
            <p:cNvGrpSpPr/>
            <p:nvPr/>
          </p:nvGrpSpPr>
          <p:grpSpPr>
            <a:xfrm>
              <a:off x="803318" y="2839470"/>
              <a:ext cx="2807438" cy="358315"/>
              <a:chOff x="2606038" y="1662698"/>
              <a:chExt cx="4991001" cy="637004"/>
            </a:xfrm>
          </p:grpSpPr>
          <p:sp>
            <p:nvSpPr>
              <p:cNvPr id="26" name="Google Shape;343;p28">
                <a:extLst>
                  <a:ext uri="{FF2B5EF4-FFF2-40B4-BE49-F238E27FC236}">
                    <a16:creationId xmlns:a16="http://schemas.microsoft.com/office/drawing/2014/main" id="{1297CE93-6749-BFEE-F258-2372F0CFCC2C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7" name="Google Shape;344;p28">
                <a:extLst>
                  <a:ext uri="{FF2B5EF4-FFF2-40B4-BE49-F238E27FC236}">
                    <a16:creationId xmlns:a16="http://schemas.microsoft.com/office/drawing/2014/main" id="{EC8F44CE-3B80-FC68-F71C-236E2269D02F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8" name="Google Shape;345;p28">
                <a:extLst>
                  <a:ext uri="{FF2B5EF4-FFF2-40B4-BE49-F238E27FC236}">
                    <a16:creationId xmlns:a16="http://schemas.microsoft.com/office/drawing/2014/main" id="{CF5EE798-5EC9-3313-A2EE-3B037285EB6F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16" name="Google Shape;348;p28">
              <a:extLst>
                <a:ext uri="{FF2B5EF4-FFF2-40B4-BE49-F238E27FC236}">
                  <a16:creationId xmlns:a16="http://schemas.microsoft.com/office/drawing/2014/main" id="{9B253DFD-17F5-E91A-4EA1-CC4B8BC53DDC}"/>
                </a:ext>
              </a:extLst>
            </p:cNvPr>
            <p:cNvCxnSpPr/>
            <p:nvPr/>
          </p:nvCxnSpPr>
          <p:spPr>
            <a:xfrm>
              <a:off x="1773480" y="3562438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7" name="Google Shape;349;p28">
              <a:extLst>
                <a:ext uri="{FF2B5EF4-FFF2-40B4-BE49-F238E27FC236}">
                  <a16:creationId xmlns:a16="http://schemas.microsoft.com/office/drawing/2014/main" id="{49F8000F-5E23-2348-661B-4F8205F36CB8}"/>
                </a:ext>
              </a:extLst>
            </p:cNvPr>
            <p:cNvCxnSpPr/>
            <p:nvPr/>
          </p:nvCxnSpPr>
          <p:spPr>
            <a:xfrm>
              <a:off x="2304705" y="3562438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18" name="Google Shape;350;p28">
              <a:extLst>
                <a:ext uri="{FF2B5EF4-FFF2-40B4-BE49-F238E27FC236}">
                  <a16:creationId xmlns:a16="http://schemas.microsoft.com/office/drawing/2014/main" id="{205BFBB6-A8C3-01BE-53C0-9580E812A2C4}"/>
                </a:ext>
              </a:extLst>
            </p:cNvPr>
            <p:cNvSpPr txBox="1"/>
            <p:nvPr/>
          </p:nvSpPr>
          <p:spPr>
            <a:xfrm>
              <a:off x="1730170" y="3378553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" name="Google Shape;351;p28">
              <a:extLst>
                <a:ext uri="{FF2B5EF4-FFF2-40B4-BE49-F238E27FC236}">
                  <a16:creationId xmlns:a16="http://schemas.microsoft.com/office/drawing/2014/main" id="{4AAAD0EB-673B-B58E-C496-6D80820DAF20}"/>
                </a:ext>
              </a:extLst>
            </p:cNvPr>
            <p:cNvSpPr txBox="1"/>
            <p:nvPr/>
          </p:nvSpPr>
          <p:spPr>
            <a:xfrm>
              <a:off x="2301651" y="3374503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0" name="Google Shape;352;p28">
              <a:extLst>
                <a:ext uri="{FF2B5EF4-FFF2-40B4-BE49-F238E27FC236}">
                  <a16:creationId xmlns:a16="http://schemas.microsoft.com/office/drawing/2014/main" id="{1A664592-35FA-B684-4875-A0205DE3CD48}"/>
                </a:ext>
              </a:extLst>
            </p:cNvPr>
            <p:cNvCxnSpPr/>
            <p:nvPr/>
          </p:nvCxnSpPr>
          <p:spPr>
            <a:xfrm>
              <a:off x="2039880" y="36111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1" name="Google Shape;353;p28">
              <a:extLst>
                <a:ext uri="{FF2B5EF4-FFF2-40B4-BE49-F238E27FC236}">
                  <a16:creationId xmlns:a16="http://schemas.microsoft.com/office/drawing/2014/main" id="{5BB8A6A6-AAF4-B3DF-136E-F56CAED5B80A}"/>
                </a:ext>
              </a:extLst>
            </p:cNvPr>
            <p:cNvCxnSpPr/>
            <p:nvPr/>
          </p:nvCxnSpPr>
          <p:spPr>
            <a:xfrm>
              <a:off x="2655836" y="36111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2" name="Google Shape;354;p28">
              <a:extLst>
                <a:ext uri="{FF2B5EF4-FFF2-40B4-BE49-F238E27FC236}">
                  <a16:creationId xmlns:a16="http://schemas.microsoft.com/office/drawing/2014/main" id="{A8B74E13-2CC3-5F14-C2B1-4C2539FC08E4}"/>
                </a:ext>
              </a:extLst>
            </p:cNvPr>
            <p:cNvSpPr txBox="1"/>
            <p:nvPr/>
          </p:nvSpPr>
          <p:spPr>
            <a:xfrm>
              <a:off x="1468382" y="3602728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3" name="Google Shape;355;p28">
              <a:extLst>
                <a:ext uri="{FF2B5EF4-FFF2-40B4-BE49-F238E27FC236}">
                  <a16:creationId xmlns:a16="http://schemas.microsoft.com/office/drawing/2014/main" id="{D1DA1D62-8D6C-EF73-F726-726FB02F844C}"/>
                </a:ext>
              </a:extLst>
            </p:cNvPr>
            <p:cNvCxnSpPr/>
            <p:nvPr/>
          </p:nvCxnSpPr>
          <p:spPr>
            <a:xfrm>
              <a:off x="1525530" y="36111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4" name="Google Shape;356;p28">
              <a:extLst>
                <a:ext uri="{FF2B5EF4-FFF2-40B4-BE49-F238E27FC236}">
                  <a16:creationId xmlns:a16="http://schemas.microsoft.com/office/drawing/2014/main" id="{706EE868-5982-630C-27F0-4684CDC92166}"/>
                </a:ext>
              </a:extLst>
            </p:cNvPr>
            <p:cNvSpPr txBox="1"/>
            <p:nvPr/>
          </p:nvSpPr>
          <p:spPr>
            <a:xfrm>
              <a:off x="2030657" y="3602728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357;p28">
              <a:extLst>
                <a:ext uri="{FF2B5EF4-FFF2-40B4-BE49-F238E27FC236}">
                  <a16:creationId xmlns:a16="http://schemas.microsoft.com/office/drawing/2014/main" id="{B45E025D-90DC-29B1-DF24-D4D8F1BEDCAB}"/>
                </a:ext>
              </a:extLst>
            </p:cNvPr>
            <p:cNvSpPr txBox="1"/>
            <p:nvPr/>
          </p:nvSpPr>
          <p:spPr>
            <a:xfrm>
              <a:off x="2616286" y="3636337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F932682-7278-FE6C-BD45-F18C529A51FA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  <p:extLst>
      <p:ext uri="{BB962C8B-B14F-4D97-AF65-F5344CB8AC3E}">
        <p14:creationId xmlns:p14="http://schemas.microsoft.com/office/powerpoint/2010/main" val="24520682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10F7260-AAD1-78EF-9852-AB98C38EB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>
            <a:extLst>
              <a:ext uri="{FF2B5EF4-FFF2-40B4-BE49-F238E27FC236}">
                <a16:creationId xmlns:a16="http://schemas.microsoft.com/office/drawing/2014/main" id="{2FBC8448-26B6-DB1E-7542-219824FA7AFB}"/>
              </a:ext>
            </a:extLst>
          </p:cNvPr>
          <p:cNvSpPr txBox="1"/>
          <p:nvPr/>
        </p:nvSpPr>
        <p:spPr>
          <a:xfrm>
            <a:off x="4976529" y="1709906"/>
            <a:ext cx="1470600" cy="1159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Measure</a:t>
            </a:r>
            <a:endParaRPr lang="en-US" sz="1200" b="1" u="sng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CC_MC_ML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CC_MC_Mover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CC_MC_Munder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CC_MC_gnd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</p:txBody>
      </p:sp>
      <p:sp>
        <p:nvSpPr>
          <p:cNvPr id="236" name="Google Shape;236;p26">
            <a:extLst>
              <a:ext uri="{FF2B5EF4-FFF2-40B4-BE49-F238E27FC236}">
                <a16:creationId xmlns:a16="http://schemas.microsoft.com/office/drawing/2014/main" id="{8CE713BA-4E04-72F3-D03A-2070A29C52E5}"/>
              </a:ext>
            </a:extLst>
          </p:cNvPr>
          <p:cNvSpPr txBox="1"/>
          <p:nvPr/>
        </p:nvSpPr>
        <p:spPr>
          <a:xfrm>
            <a:off x="2829886" y="3242250"/>
            <a:ext cx="3508514" cy="421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Coupling Cap  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Mover, Munder)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Grounded Cap = f(</a:t>
            </a:r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M, Mover, Munder)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</p:txBody>
      </p:sp>
      <p:sp>
        <p:nvSpPr>
          <p:cNvPr id="237" name="Google Shape;237;p26">
            <a:extLst>
              <a:ext uri="{FF2B5EF4-FFF2-40B4-BE49-F238E27FC236}">
                <a16:creationId xmlns:a16="http://schemas.microsoft.com/office/drawing/2014/main" id="{26F66ACD-25FB-8EDA-C914-4A7511557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D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18B5BF-63CE-BCAF-4D58-92F10FA5C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17651B-FBC9-09CF-7969-59B28AAB3BED}"/>
              </a:ext>
            </a:extLst>
          </p:cNvPr>
          <p:cNvGrpSpPr/>
          <p:nvPr/>
        </p:nvGrpSpPr>
        <p:grpSpPr>
          <a:xfrm>
            <a:off x="644918" y="1407557"/>
            <a:ext cx="3907358" cy="1764607"/>
            <a:chOff x="803318" y="1785279"/>
            <a:chExt cx="3907358" cy="1764607"/>
          </a:xfrm>
        </p:grpSpPr>
        <p:grpSp>
          <p:nvGrpSpPr>
            <p:cNvPr id="5" name="Google Shape;362;p29">
              <a:extLst>
                <a:ext uri="{FF2B5EF4-FFF2-40B4-BE49-F238E27FC236}">
                  <a16:creationId xmlns:a16="http://schemas.microsoft.com/office/drawing/2014/main" id="{88FA9697-5EAE-F625-43B9-DAA82DA93A48}"/>
                </a:ext>
              </a:extLst>
            </p:cNvPr>
            <p:cNvGrpSpPr/>
            <p:nvPr/>
          </p:nvGrpSpPr>
          <p:grpSpPr>
            <a:xfrm>
              <a:off x="1903238" y="2485521"/>
              <a:ext cx="2807438" cy="358315"/>
              <a:chOff x="6589267" y="4222627"/>
              <a:chExt cx="4991001" cy="637004"/>
            </a:xfrm>
          </p:grpSpPr>
          <p:sp>
            <p:nvSpPr>
              <p:cNvPr id="198" name="Google Shape;363;p29">
                <a:extLst>
                  <a:ext uri="{FF2B5EF4-FFF2-40B4-BE49-F238E27FC236}">
                    <a16:creationId xmlns:a16="http://schemas.microsoft.com/office/drawing/2014/main" id="{52A862C0-49A9-7518-6B2A-1BF70EC017CC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9" name="Google Shape;364;p29">
                <a:extLst>
                  <a:ext uri="{FF2B5EF4-FFF2-40B4-BE49-F238E27FC236}">
                    <a16:creationId xmlns:a16="http://schemas.microsoft.com/office/drawing/2014/main" id="{32BCCF52-47CA-CA0E-9226-C35376FAF549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0" name="Google Shape;365;p29">
                <a:extLst>
                  <a:ext uri="{FF2B5EF4-FFF2-40B4-BE49-F238E27FC236}">
                    <a16:creationId xmlns:a16="http://schemas.microsoft.com/office/drawing/2014/main" id="{78AC8F07-312E-4C95-96A0-95A1192CE5D7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" name="Google Shape;366;p29">
              <a:extLst>
                <a:ext uri="{FF2B5EF4-FFF2-40B4-BE49-F238E27FC236}">
                  <a16:creationId xmlns:a16="http://schemas.microsoft.com/office/drawing/2014/main" id="{E6F9902B-B7EE-17F5-C113-4820CFBCE872}"/>
                </a:ext>
              </a:extLst>
            </p:cNvPr>
            <p:cNvGrpSpPr/>
            <p:nvPr/>
          </p:nvGrpSpPr>
          <p:grpSpPr>
            <a:xfrm>
              <a:off x="1636920" y="2634714"/>
              <a:ext cx="2807438" cy="358315"/>
              <a:chOff x="6589267" y="4222627"/>
              <a:chExt cx="4991001" cy="637004"/>
            </a:xfrm>
          </p:grpSpPr>
          <p:sp>
            <p:nvSpPr>
              <p:cNvPr id="195" name="Google Shape;367;p29">
                <a:extLst>
                  <a:ext uri="{FF2B5EF4-FFF2-40B4-BE49-F238E27FC236}">
                    <a16:creationId xmlns:a16="http://schemas.microsoft.com/office/drawing/2014/main" id="{01756A3B-FBE6-EA78-A271-7F624061B502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6" name="Google Shape;368;p29">
                <a:extLst>
                  <a:ext uri="{FF2B5EF4-FFF2-40B4-BE49-F238E27FC236}">
                    <a16:creationId xmlns:a16="http://schemas.microsoft.com/office/drawing/2014/main" id="{949B86A9-2674-7AD9-2395-D0441A99C49D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7" name="Google Shape;369;p29">
                <a:extLst>
                  <a:ext uri="{FF2B5EF4-FFF2-40B4-BE49-F238E27FC236}">
                    <a16:creationId xmlns:a16="http://schemas.microsoft.com/office/drawing/2014/main" id="{050771FC-C7AF-B01C-2FF0-7DB380C0F169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" name="Google Shape;370;p29">
              <a:extLst>
                <a:ext uri="{FF2B5EF4-FFF2-40B4-BE49-F238E27FC236}">
                  <a16:creationId xmlns:a16="http://schemas.microsoft.com/office/drawing/2014/main" id="{53D231F6-F655-3906-305F-E97BF07D499B}"/>
                </a:ext>
              </a:extLst>
            </p:cNvPr>
            <p:cNvGrpSpPr/>
            <p:nvPr/>
          </p:nvGrpSpPr>
          <p:grpSpPr>
            <a:xfrm>
              <a:off x="1408320" y="2798957"/>
              <a:ext cx="2807438" cy="358315"/>
              <a:chOff x="6589267" y="4222627"/>
              <a:chExt cx="4991001" cy="637004"/>
            </a:xfrm>
          </p:grpSpPr>
          <p:sp>
            <p:nvSpPr>
              <p:cNvPr id="192" name="Google Shape;371;p29">
                <a:extLst>
                  <a:ext uri="{FF2B5EF4-FFF2-40B4-BE49-F238E27FC236}">
                    <a16:creationId xmlns:a16="http://schemas.microsoft.com/office/drawing/2014/main" id="{BE080CBC-EBE2-FCB3-3664-672381A5735D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3" name="Google Shape;372;p29">
                <a:extLst>
                  <a:ext uri="{FF2B5EF4-FFF2-40B4-BE49-F238E27FC236}">
                    <a16:creationId xmlns:a16="http://schemas.microsoft.com/office/drawing/2014/main" id="{DEEC7858-3865-F2B8-4533-BA003EB8EBAF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4" name="Google Shape;373;p29">
                <a:extLst>
                  <a:ext uri="{FF2B5EF4-FFF2-40B4-BE49-F238E27FC236}">
                    <a16:creationId xmlns:a16="http://schemas.microsoft.com/office/drawing/2014/main" id="{0A334FCA-8170-F811-A186-AB214D97959A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" name="Google Shape;374;p29">
              <a:extLst>
                <a:ext uri="{FF2B5EF4-FFF2-40B4-BE49-F238E27FC236}">
                  <a16:creationId xmlns:a16="http://schemas.microsoft.com/office/drawing/2014/main" id="{1F4BC856-4503-7930-742C-4AC7F1E66168}"/>
                </a:ext>
              </a:extLst>
            </p:cNvPr>
            <p:cNvGrpSpPr/>
            <p:nvPr/>
          </p:nvGrpSpPr>
          <p:grpSpPr>
            <a:xfrm>
              <a:off x="1147004" y="2968400"/>
              <a:ext cx="2807438" cy="358315"/>
              <a:chOff x="6589267" y="4222627"/>
              <a:chExt cx="4991001" cy="637004"/>
            </a:xfrm>
          </p:grpSpPr>
          <p:sp>
            <p:nvSpPr>
              <p:cNvPr id="61" name="Google Shape;375;p29">
                <a:extLst>
                  <a:ext uri="{FF2B5EF4-FFF2-40B4-BE49-F238E27FC236}">
                    <a16:creationId xmlns:a16="http://schemas.microsoft.com/office/drawing/2014/main" id="{14606C60-5548-0175-F9AC-9232133A35F6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" name="Google Shape;376;p29">
                <a:extLst>
                  <a:ext uri="{FF2B5EF4-FFF2-40B4-BE49-F238E27FC236}">
                    <a16:creationId xmlns:a16="http://schemas.microsoft.com/office/drawing/2014/main" id="{0C4C71E4-B59C-088A-4ED6-74905F33B498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" name="Google Shape;377;p29">
                <a:extLst>
                  <a:ext uri="{FF2B5EF4-FFF2-40B4-BE49-F238E27FC236}">
                    <a16:creationId xmlns:a16="http://schemas.microsoft.com/office/drawing/2014/main" id="{0009F173-FC76-3BBF-F083-E5F27A7CCD0A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9" name="Google Shape;378;p29">
              <a:extLst>
                <a:ext uri="{FF2B5EF4-FFF2-40B4-BE49-F238E27FC236}">
                  <a16:creationId xmlns:a16="http://schemas.microsoft.com/office/drawing/2014/main" id="{ED7E85F1-9819-0E02-B735-8C7B2A1BD827}"/>
                </a:ext>
              </a:extLst>
            </p:cNvPr>
            <p:cNvGrpSpPr/>
            <p:nvPr/>
          </p:nvGrpSpPr>
          <p:grpSpPr>
            <a:xfrm>
              <a:off x="818392" y="3162586"/>
              <a:ext cx="2807438" cy="358315"/>
              <a:chOff x="6589267" y="4222627"/>
              <a:chExt cx="4991001" cy="637004"/>
            </a:xfrm>
          </p:grpSpPr>
          <p:sp>
            <p:nvSpPr>
              <p:cNvPr id="58" name="Google Shape;379;p29">
                <a:extLst>
                  <a:ext uri="{FF2B5EF4-FFF2-40B4-BE49-F238E27FC236}">
                    <a16:creationId xmlns:a16="http://schemas.microsoft.com/office/drawing/2014/main" id="{E0AA3EDC-DBBD-2FBB-4B77-590BC2F12BD0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" name="Google Shape;380;p29">
                <a:extLst>
                  <a:ext uri="{FF2B5EF4-FFF2-40B4-BE49-F238E27FC236}">
                    <a16:creationId xmlns:a16="http://schemas.microsoft.com/office/drawing/2014/main" id="{DF35DB42-20DB-BA4D-7EA2-AC44027CB86C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" name="Google Shape;381;p29">
                <a:extLst>
                  <a:ext uri="{FF2B5EF4-FFF2-40B4-BE49-F238E27FC236}">
                    <a16:creationId xmlns:a16="http://schemas.microsoft.com/office/drawing/2014/main" id="{4C3A7CF4-B27C-02C2-49B0-52FDEE4EE874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0" name="Google Shape;383;p29">
              <a:extLst>
                <a:ext uri="{FF2B5EF4-FFF2-40B4-BE49-F238E27FC236}">
                  <a16:creationId xmlns:a16="http://schemas.microsoft.com/office/drawing/2014/main" id="{91BC69B9-AF31-D09A-6AA6-B8DC9C123F9A}"/>
                </a:ext>
              </a:extLst>
            </p:cNvPr>
            <p:cNvGrpSpPr/>
            <p:nvPr/>
          </p:nvGrpSpPr>
          <p:grpSpPr>
            <a:xfrm>
              <a:off x="1518395" y="2081117"/>
              <a:ext cx="1560512" cy="1267016"/>
              <a:chOff x="4096368" y="1633727"/>
              <a:chExt cx="2774244" cy="2252473"/>
            </a:xfrm>
          </p:grpSpPr>
          <p:sp>
            <p:nvSpPr>
              <p:cNvPr id="54" name="Google Shape;384;p29">
                <a:extLst>
                  <a:ext uri="{FF2B5EF4-FFF2-40B4-BE49-F238E27FC236}">
                    <a16:creationId xmlns:a16="http://schemas.microsoft.com/office/drawing/2014/main" id="{C9A0A6EB-CA69-79C5-D076-759D038B596E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5" name="Google Shape;385;p29">
                <a:extLst>
                  <a:ext uri="{FF2B5EF4-FFF2-40B4-BE49-F238E27FC236}">
                    <a16:creationId xmlns:a16="http://schemas.microsoft.com/office/drawing/2014/main" id="{6E67FD25-44FC-7AD8-24AF-9B8157950139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6" name="Google Shape;386;p29">
                <a:extLst>
                  <a:ext uri="{FF2B5EF4-FFF2-40B4-BE49-F238E27FC236}">
                    <a16:creationId xmlns:a16="http://schemas.microsoft.com/office/drawing/2014/main" id="{C117B66B-CF5D-DE1F-A161-E14EC7A9917F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7" name="Google Shape;387;p29">
                <a:extLst>
                  <a:ext uri="{FF2B5EF4-FFF2-40B4-BE49-F238E27FC236}">
                    <a16:creationId xmlns:a16="http://schemas.microsoft.com/office/drawing/2014/main" id="{20C130EB-91CA-BEAD-E2EA-BB362377DA2D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1" name="Google Shape;388;p29">
              <a:extLst>
                <a:ext uri="{FF2B5EF4-FFF2-40B4-BE49-F238E27FC236}">
                  <a16:creationId xmlns:a16="http://schemas.microsoft.com/office/drawing/2014/main" id="{3B5547EC-7AA2-F300-1595-CAECF029DD49}"/>
                </a:ext>
              </a:extLst>
            </p:cNvPr>
            <p:cNvGrpSpPr/>
            <p:nvPr/>
          </p:nvGrpSpPr>
          <p:grpSpPr>
            <a:xfrm>
              <a:off x="2039889" y="2081117"/>
              <a:ext cx="1560512" cy="1267016"/>
              <a:chOff x="4096368" y="1633727"/>
              <a:chExt cx="2774244" cy="2252473"/>
            </a:xfrm>
          </p:grpSpPr>
          <p:sp>
            <p:nvSpPr>
              <p:cNvPr id="50" name="Google Shape;389;p29">
                <a:extLst>
                  <a:ext uri="{FF2B5EF4-FFF2-40B4-BE49-F238E27FC236}">
                    <a16:creationId xmlns:a16="http://schemas.microsoft.com/office/drawing/2014/main" id="{294A4E02-C86D-9FAA-3F9C-A4D639085AC7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1" name="Google Shape;390;p29">
                <a:extLst>
                  <a:ext uri="{FF2B5EF4-FFF2-40B4-BE49-F238E27FC236}">
                    <a16:creationId xmlns:a16="http://schemas.microsoft.com/office/drawing/2014/main" id="{03CC66C4-393B-A205-7813-43EBF0B69E50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2" name="Google Shape;391;p29">
                <a:extLst>
                  <a:ext uri="{FF2B5EF4-FFF2-40B4-BE49-F238E27FC236}">
                    <a16:creationId xmlns:a16="http://schemas.microsoft.com/office/drawing/2014/main" id="{3FE01B42-0CCE-6A63-F453-081E0CE3D576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3" name="Google Shape;392;p29">
                <a:extLst>
                  <a:ext uri="{FF2B5EF4-FFF2-40B4-BE49-F238E27FC236}">
                    <a16:creationId xmlns:a16="http://schemas.microsoft.com/office/drawing/2014/main" id="{AA2A6D42-17D2-1B2D-1E04-CD4180614FCA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2" name="Google Shape;393;p29">
              <a:extLst>
                <a:ext uri="{FF2B5EF4-FFF2-40B4-BE49-F238E27FC236}">
                  <a16:creationId xmlns:a16="http://schemas.microsoft.com/office/drawing/2014/main" id="{A71A6653-AC59-16CF-C805-33B2AA0CF818}"/>
                </a:ext>
              </a:extLst>
            </p:cNvPr>
            <p:cNvGrpSpPr/>
            <p:nvPr/>
          </p:nvGrpSpPr>
          <p:grpSpPr>
            <a:xfrm>
              <a:off x="2639964" y="2081117"/>
              <a:ext cx="1560512" cy="1267016"/>
              <a:chOff x="4096368" y="1633727"/>
              <a:chExt cx="2774244" cy="2252473"/>
            </a:xfrm>
          </p:grpSpPr>
          <p:sp>
            <p:nvSpPr>
              <p:cNvPr id="46" name="Google Shape;394;p29">
                <a:extLst>
                  <a:ext uri="{FF2B5EF4-FFF2-40B4-BE49-F238E27FC236}">
                    <a16:creationId xmlns:a16="http://schemas.microsoft.com/office/drawing/2014/main" id="{1F7F2ECF-F630-3DB0-09B2-7C1BCB06BD07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7" name="Google Shape;395;p29">
                <a:extLst>
                  <a:ext uri="{FF2B5EF4-FFF2-40B4-BE49-F238E27FC236}">
                    <a16:creationId xmlns:a16="http://schemas.microsoft.com/office/drawing/2014/main" id="{356A04FD-01E9-7690-A3AE-8423705C6C42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8" name="Google Shape;396;p29">
                <a:extLst>
                  <a:ext uri="{FF2B5EF4-FFF2-40B4-BE49-F238E27FC236}">
                    <a16:creationId xmlns:a16="http://schemas.microsoft.com/office/drawing/2014/main" id="{317E6F5D-1631-91AA-5203-0A85B6C0C367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9" name="Google Shape;397;p29">
                <a:extLst>
                  <a:ext uri="{FF2B5EF4-FFF2-40B4-BE49-F238E27FC236}">
                    <a16:creationId xmlns:a16="http://schemas.microsoft.com/office/drawing/2014/main" id="{D573DF79-04A2-C596-5724-A07318639852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3" name="Google Shape;398;p29">
              <a:extLst>
                <a:ext uri="{FF2B5EF4-FFF2-40B4-BE49-F238E27FC236}">
                  <a16:creationId xmlns:a16="http://schemas.microsoft.com/office/drawing/2014/main" id="{594B23D8-0E3E-E32B-E66B-88DAD43A1806}"/>
                </a:ext>
              </a:extLst>
            </p:cNvPr>
            <p:cNvSpPr txBox="1"/>
            <p:nvPr/>
          </p:nvSpPr>
          <p:spPr>
            <a:xfrm>
              <a:off x="1486605" y="3063136"/>
              <a:ext cx="2868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ML</a:t>
              </a:r>
              <a:endParaRPr sz="825"/>
            </a:p>
          </p:txBody>
        </p:sp>
        <p:sp>
          <p:nvSpPr>
            <p:cNvPr id="14" name="Google Shape;399;p29">
              <a:extLst>
                <a:ext uri="{FF2B5EF4-FFF2-40B4-BE49-F238E27FC236}">
                  <a16:creationId xmlns:a16="http://schemas.microsoft.com/office/drawing/2014/main" id="{C0EC212D-8724-4BB3-6C52-9B0009F03075}"/>
                </a:ext>
              </a:extLst>
            </p:cNvPr>
            <p:cNvSpPr txBox="1"/>
            <p:nvPr/>
          </p:nvSpPr>
          <p:spPr>
            <a:xfrm>
              <a:off x="2004874" y="3081889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15" name="Google Shape;400;p29">
              <a:extLst>
                <a:ext uri="{FF2B5EF4-FFF2-40B4-BE49-F238E27FC236}">
                  <a16:creationId xmlns:a16="http://schemas.microsoft.com/office/drawing/2014/main" id="{58EE715C-1833-B9A7-E2F3-963A40D4C57D}"/>
                </a:ext>
              </a:extLst>
            </p:cNvPr>
            <p:cNvSpPr txBox="1"/>
            <p:nvPr/>
          </p:nvSpPr>
          <p:spPr>
            <a:xfrm>
              <a:off x="2690674" y="3081889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grpSp>
          <p:nvGrpSpPr>
            <p:cNvPr id="16" name="Google Shape;401;p29">
              <a:extLst>
                <a:ext uri="{FF2B5EF4-FFF2-40B4-BE49-F238E27FC236}">
                  <a16:creationId xmlns:a16="http://schemas.microsoft.com/office/drawing/2014/main" id="{E039F473-ED0A-F53C-C80B-24E57922C344}"/>
                </a:ext>
              </a:extLst>
            </p:cNvPr>
            <p:cNvGrpSpPr/>
            <p:nvPr/>
          </p:nvGrpSpPr>
          <p:grpSpPr>
            <a:xfrm>
              <a:off x="1903238" y="1785279"/>
              <a:ext cx="2807438" cy="358315"/>
              <a:chOff x="2606038" y="1662698"/>
              <a:chExt cx="4991001" cy="637004"/>
            </a:xfrm>
          </p:grpSpPr>
          <p:sp>
            <p:nvSpPr>
              <p:cNvPr id="43" name="Google Shape;402;p29">
                <a:extLst>
                  <a:ext uri="{FF2B5EF4-FFF2-40B4-BE49-F238E27FC236}">
                    <a16:creationId xmlns:a16="http://schemas.microsoft.com/office/drawing/2014/main" id="{F47AEE46-A61D-8568-9250-B821BD3BFD66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4" name="Google Shape;403;p29">
                <a:extLst>
                  <a:ext uri="{FF2B5EF4-FFF2-40B4-BE49-F238E27FC236}">
                    <a16:creationId xmlns:a16="http://schemas.microsoft.com/office/drawing/2014/main" id="{F8B722FF-5FA1-7A9D-B91B-223D84728BD4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5" name="Google Shape;404;p29">
                <a:extLst>
                  <a:ext uri="{FF2B5EF4-FFF2-40B4-BE49-F238E27FC236}">
                    <a16:creationId xmlns:a16="http://schemas.microsoft.com/office/drawing/2014/main" id="{47E98866-AD88-5F48-CC26-52E287C12E2D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7" name="Google Shape;405;p29">
              <a:extLst>
                <a:ext uri="{FF2B5EF4-FFF2-40B4-BE49-F238E27FC236}">
                  <a16:creationId xmlns:a16="http://schemas.microsoft.com/office/drawing/2014/main" id="{66411EA7-11CC-57F4-BE5B-D501B2900DA3}"/>
                </a:ext>
              </a:extLst>
            </p:cNvPr>
            <p:cNvGrpSpPr/>
            <p:nvPr/>
          </p:nvGrpSpPr>
          <p:grpSpPr>
            <a:xfrm>
              <a:off x="1636919" y="1977958"/>
              <a:ext cx="2807438" cy="358315"/>
              <a:chOff x="2606038" y="1662698"/>
              <a:chExt cx="4991001" cy="637004"/>
            </a:xfrm>
          </p:grpSpPr>
          <p:sp>
            <p:nvSpPr>
              <p:cNvPr id="40" name="Google Shape;406;p29">
                <a:extLst>
                  <a:ext uri="{FF2B5EF4-FFF2-40B4-BE49-F238E27FC236}">
                    <a16:creationId xmlns:a16="http://schemas.microsoft.com/office/drawing/2014/main" id="{6DCAA1B6-35E4-0E44-3526-3D260EE01804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1" name="Google Shape;407;p29">
                <a:extLst>
                  <a:ext uri="{FF2B5EF4-FFF2-40B4-BE49-F238E27FC236}">
                    <a16:creationId xmlns:a16="http://schemas.microsoft.com/office/drawing/2014/main" id="{DBA0CD22-00AC-A094-6739-FB52927D43CE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42" name="Google Shape;408;p29">
                <a:extLst>
                  <a:ext uri="{FF2B5EF4-FFF2-40B4-BE49-F238E27FC236}">
                    <a16:creationId xmlns:a16="http://schemas.microsoft.com/office/drawing/2014/main" id="{26C54FBD-A5A5-69FF-4549-7F1AFA065CF9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8" name="Google Shape;409;p29">
              <a:extLst>
                <a:ext uri="{FF2B5EF4-FFF2-40B4-BE49-F238E27FC236}">
                  <a16:creationId xmlns:a16="http://schemas.microsoft.com/office/drawing/2014/main" id="{599E31AB-CD32-D805-72ED-629FEA90BC94}"/>
                </a:ext>
              </a:extLst>
            </p:cNvPr>
            <p:cNvGrpSpPr/>
            <p:nvPr/>
          </p:nvGrpSpPr>
          <p:grpSpPr>
            <a:xfrm>
              <a:off x="1415176" y="2178843"/>
              <a:ext cx="2807438" cy="358315"/>
              <a:chOff x="2606038" y="1662698"/>
              <a:chExt cx="4991001" cy="637004"/>
            </a:xfrm>
          </p:grpSpPr>
          <p:sp>
            <p:nvSpPr>
              <p:cNvPr id="37" name="Google Shape;410;p29">
                <a:extLst>
                  <a:ext uri="{FF2B5EF4-FFF2-40B4-BE49-F238E27FC236}">
                    <a16:creationId xmlns:a16="http://schemas.microsoft.com/office/drawing/2014/main" id="{BBC8A8DC-2DA2-8AD3-C304-FD4BBA93AFB5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8" name="Google Shape;411;p29">
                <a:extLst>
                  <a:ext uri="{FF2B5EF4-FFF2-40B4-BE49-F238E27FC236}">
                    <a16:creationId xmlns:a16="http://schemas.microsoft.com/office/drawing/2014/main" id="{4BFA881F-5370-E4EF-A042-3D118E7D3E62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9" name="Google Shape;412;p29">
                <a:extLst>
                  <a:ext uri="{FF2B5EF4-FFF2-40B4-BE49-F238E27FC236}">
                    <a16:creationId xmlns:a16="http://schemas.microsoft.com/office/drawing/2014/main" id="{B6527A94-E5AB-0C94-0403-204FC2B733E3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9" name="Google Shape;413;p29">
              <a:extLst>
                <a:ext uri="{FF2B5EF4-FFF2-40B4-BE49-F238E27FC236}">
                  <a16:creationId xmlns:a16="http://schemas.microsoft.com/office/drawing/2014/main" id="{D7F8E830-6D5F-CFE7-5DDC-2EDB9E9A393E}"/>
                </a:ext>
              </a:extLst>
            </p:cNvPr>
            <p:cNvGrpSpPr/>
            <p:nvPr/>
          </p:nvGrpSpPr>
          <p:grpSpPr>
            <a:xfrm>
              <a:off x="1148072" y="2371757"/>
              <a:ext cx="2807438" cy="358315"/>
              <a:chOff x="2606038" y="1662698"/>
              <a:chExt cx="4991001" cy="637004"/>
            </a:xfrm>
          </p:grpSpPr>
          <p:sp>
            <p:nvSpPr>
              <p:cNvPr id="34" name="Google Shape;414;p29">
                <a:extLst>
                  <a:ext uri="{FF2B5EF4-FFF2-40B4-BE49-F238E27FC236}">
                    <a16:creationId xmlns:a16="http://schemas.microsoft.com/office/drawing/2014/main" id="{FE877DFD-C8CD-0F0B-0BA5-407D55B16CF0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5" name="Google Shape;415;p29">
                <a:extLst>
                  <a:ext uri="{FF2B5EF4-FFF2-40B4-BE49-F238E27FC236}">
                    <a16:creationId xmlns:a16="http://schemas.microsoft.com/office/drawing/2014/main" id="{710C5AF5-50C8-1948-97D3-1E4EC125FE0B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6" name="Google Shape;416;p29">
                <a:extLst>
                  <a:ext uri="{FF2B5EF4-FFF2-40B4-BE49-F238E27FC236}">
                    <a16:creationId xmlns:a16="http://schemas.microsoft.com/office/drawing/2014/main" id="{C9CA8B65-A79F-0F3D-E4AC-373AAEDE6036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20" name="Google Shape;417;p29">
              <a:extLst>
                <a:ext uri="{FF2B5EF4-FFF2-40B4-BE49-F238E27FC236}">
                  <a16:creationId xmlns:a16="http://schemas.microsoft.com/office/drawing/2014/main" id="{EF125C42-0DE6-CB9A-F2C3-423059DCE0FD}"/>
                </a:ext>
              </a:extLst>
            </p:cNvPr>
            <p:cNvGrpSpPr/>
            <p:nvPr/>
          </p:nvGrpSpPr>
          <p:grpSpPr>
            <a:xfrm>
              <a:off x="803318" y="2625158"/>
              <a:ext cx="2807438" cy="358315"/>
              <a:chOff x="2606038" y="1662698"/>
              <a:chExt cx="4991001" cy="637004"/>
            </a:xfrm>
          </p:grpSpPr>
          <p:sp>
            <p:nvSpPr>
              <p:cNvPr id="31" name="Google Shape;418;p29">
                <a:extLst>
                  <a:ext uri="{FF2B5EF4-FFF2-40B4-BE49-F238E27FC236}">
                    <a16:creationId xmlns:a16="http://schemas.microsoft.com/office/drawing/2014/main" id="{C2F17C91-11D6-E65B-7921-7E41F1517808}"/>
                  </a:ext>
                </a:extLst>
              </p:cNvPr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2" name="Google Shape;419;p29">
                <a:extLst>
                  <a:ext uri="{FF2B5EF4-FFF2-40B4-BE49-F238E27FC236}">
                    <a16:creationId xmlns:a16="http://schemas.microsoft.com/office/drawing/2014/main" id="{F2C94183-3A92-A8BD-38C2-76A4C56AF781}"/>
                  </a:ext>
                </a:extLst>
              </p:cNvPr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33" name="Google Shape;420;p29">
                <a:extLst>
                  <a:ext uri="{FF2B5EF4-FFF2-40B4-BE49-F238E27FC236}">
                    <a16:creationId xmlns:a16="http://schemas.microsoft.com/office/drawing/2014/main" id="{8FAAF25D-3520-E7C1-3DFB-7288E14BCCC2}"/>
                  </a:ext>
                </a:extLst>
              </p:cNvPr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cxnSp>
          <p:nvCxnSpPr>
            <p:cNvPr id="21" name="Google Shape;423;p29">
              <a:extLst>
                <a:ext uri="{FF2B5EF4-FFF2-40B4-BE49-F238E27FC236}">
                  <a16:creationId xmlns:a16="http://schemas.microsoft.com/office/drawing/2014/main" id="{CBE87929-A289-0693-2728-9096A028606D}"/>
                </a:ext>
              </a:extLst>
            </p:cNvPr>
            <p:cNvCxnSpPr/>
            <p:nvPr/>
          </p:nvCxnSpPr>
          <p:spPr>
            <a:xfrm>
              <a:off x="1773480" y="3333838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2" name="Google Shape;424;p29">
              <a:extLst>
                <a:ext uri="{FF2B5EF4-FFF2-40B4-BE49-F238E27FC236}">
                  <a16:creationId xmlns:a16="http://schemas.microsoft.com/office/drawing/2014/main" id="{765D846B-BD36-6CB3-85C5-37DA66D16D6B}"/>
                </a:ext>
              </a:extLst>
            </p:cNvPr>
            <p:cNvCxnSpPr/>
            <p:nvPr/>
          </p:nvCxnSpPr>
          <p:spPr>
            <a:xfrm>
              <a:off x="2304705" y="3333838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3" name="Google Shape;425;p29">
              <a:extLst>
                <a:ext uri="{FF2B5EF4-FFF2-40B4-BE49-F238E27FC236}">
                  <a16:creationId xmlns:a16="http://schemas.microsoft.com/office/drawing/2014/main" id="{80D644DB-50B3-0939-949E-126A9B862263}"/>
                </a:ext>
              </a:extLst>
            </p:cNvPr>
            <p:cNvSpPr txBox="1"/>
            <p:nvPr/>
          </p:nvSpPr>
          <p:spPr>
            <a:xfrm>
              <a:off x="1730170" y="3149953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426;p29">
              <a:extLst>
                <a:ext uri="{FF2B5EF4-FFF2-40B4-BE49-F238E27FC236}">
                  <a16:creationId xmlns:a16="http://schemas.microsoft.com/office/drawing/2014/main" id="{4C0BB786-7BD1-F861-2748-063A0AAFB69C}"/>
                </a:ext>
              </a:extLst>
            </p:cNvPr>
            <p:cNvSpPr txBox="1"/>
            <p:nvPr/>
          </p:nvSpPr>
          <p:spPr>
            <a:xfrm>
              <a:off x="2301651" y="3145903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5" name="Google Shape;427;p29">
              <a:extLst>
                <a:ext uri="{FF2B5EF4-FFF2-40B4-BE49-F238E27FC236}">
                  <a16:creationId xmlns:a16="http://schemas.microsoft.com/office/drawing/2014/main" id="{1D49A795-0CC6-8DD6-F9A5-C99023E2C1CF}"/>
                </a:ext>
              </a:extLst>
            </p:cNvPr>
            <p:cNvCxnSpPr/>
            <p:nvPr/>
          </p:nvCxnSpPr>
          <p:spPr>
            <a:xfrm>
              <a:off x="2655836" y="33825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6" name="Google Shape;428;p29">
              <a:extLst>
                <a:ext uri="{FF2B5EF4-FFF2-40B4-BE49-F238E27FC236}">
                  <a16:creationId xmlns:a16="http://schemas.microsoft.com/office/drawing/2014/main" id="{F5FC57F4-55A8-7F50-C8D2-9332F0772281}"/>
                </a:ext>
              </a:extLst>
            </p:cNvPr>
            <p:cNvSpPr txBox="1"/>
            <p:nvPr/>
          </p:nvSpPr>
          <p:spPr>
            <a:xfrm>
              <a:off x="1468382" y="3374128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7" name="Google Shape;429;p29">
              <a:extLst>
                <a:ext uri="{FF2B5EF4-FFF2-40B4-BE49-F238E27FC236}">
                  <a16:creationId xmlns:a16="http://schemas.microsoft.com/office/drawing/2014/main" id="{92319EA4-B798-5343-5250-F1339C600D39}"/>
                </a:ext>
              </a:extLst>
            </p:cNvPr>
            <p:cNvCxnSpPr/>
            <p:nvPr/>
          </p:nvCxnSpPr>
          <p:spPr>
            <a:xfrm>
              <a:off x="1525530" y="33825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28" name="Google Shape;430;p29">
              <a:extLst>
                <a:ext uri="{FF2B5EF4-FFF2-40B4-BE49-F238E27FC236}">
                  <a16:creationId xmlns:a16="http://schemas.microsoft.com/office/drawing/2014/main" id="{10D4DCFD-A14E-3A8B-CD59-C2F1D45D04B9}"/>
                </a:ext>
              </a:extLst>
            </p:cNvPr>
            <p:cNvSpPr txBox="1"/>
            <p:nvPr/>
          </p:nvSpPr>
          <p:spPr>
            <a:xfrm>
              <a:off x="2580586" y="3382556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9" name="Google Shape;431;p29">
              <a:extLst>
                <a:ext uri="{FF2B5EF4-FFF2-40B4-BE49-F238E27FC236}">
                  <a16:creationId xmlns:a16="http://schemas.microsoft.com/office/drawing/2014/main" id="{633992B5-49E0-37C0-E4DF-8DD697F40B9C}"/>
                </a:ext>
              </a:extLst>
            </p:cNvPr>
            <p:cNvCxnSpPr/>
            <p:nvPr/>
          </p:nvCxnSpPr>
          <p:spPr>
            <a:xfrm>
              <a:off x="2027186" y="3382550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0" name="Google Shape;432;p29">
              <a:extLst>
                <a:ext uri="{FF2B5EF4-FFF2-40B4-BE49-F238E27FC236}">
                  <a16:creationId xmlns:a16="http://schemas.microsoft.com/office/drawing/2014/main" id="{E54F789A-C61D-8D4C-1C55-0F4BC28AD872}"/>
                </a:ext>
              </a:extLst>
            </p:cNvPr>
            <p:cNvSpPr txBox="1"/>
            <p:nvPr/>
          </p:nvSpPr>
          <p:spPr>
            <a:xfrm>
              <a:off x="2003198" y="3382556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0F2A949-8C17-E107-9A03-E671C3D8B12A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  <p:extLst>
      <p:ext uri="{BB962C8B-B14F-4D97-AF65-F5344CB8AC3E}">
        <p14:creationId xmlns:p14="http://schemas.microsoft.com/office/powerpoint/2010/main" val="2770881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93D30A9-9F33-0691-EA88-1B7E0B2A2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>
            <a:extLst>
              <a:ext uri="{FF2B5EF4-FFF2-40B4-BE49-F238E27FC236}">
                <a16:creationId xmlns:a16="http://schemas.microsoft.com/office/drawing/2014/main" id="{5720AD27-4931-EC7D-DFB6-B4726D4809B2}"/>
              </a:ext>
            </a:extLst>
          </p:cNvPr>
          <p:cNvSpPr txBox="1"/>
          <p:nvPr/>
        </p:nvSpPr>
        <p:spPr>
          <a:xfrm>
            <a:off x="4976529" y="1709906"/>
            <a:ext cx="1470600" cy="60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US" sz="1200" b="1" u="sng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Measure</a:t>
            </a:r>
            <a:endParaRPr lang="en-US" sz="1200" b="1" u="sng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CC_MC_OC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</a:endParaRPr>
          </a:p>
          <a:p>
            <a:r>
              <a:rPr lang="en-US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CC_MC_gnd</a:t>
            </a:r>
            <a:endParaRPr lang="en-US" sz="1200" dirty="0">
              <a:solidFill>
                <a:schemeClr val="dk1"/>
              </a:solidFill>
              <a:latin typeface="+mn-lt"/>
              <a:ea typeface="Verdana"/>
              <a:sym typeface="Verdana"/>
            </a:endParaRPr>
          </a:p>
        </p:txBody>
      </p:sp>
      <p:sp>
        <p:nvSpPr>
          <p:cNvPr id="236" name="Google Shape;236;p26">
            <a:extLst>
              <a:ext uri="{FF2B5EF4-FFF2-40B4-BE49-F238E27FC236}">
                <a16:creationId xmlns:a16="http://schemas.microsoft.com/office/drawing/2014/main" id="{52200484-2355-3FC5-F9AA-BA56AD4C9610}"/>
              </a:ext>
            </a:extLst>
          </p:cNvPr>
          <p:cNvSpPr txBox="1"/>
          <p:nvPr/>
        </p:nvSpPr>
        <p:spPr>
          <a:xfrm>
            <a:off x="3221572" y="3366053"/>
            <a:ext cx="3128833" cy="23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-IN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Diagonal Cap   = f(</a:t>
            </a:r>
            <a:r>
              <a:rPr lang="en-IN" sz="1200" dirty="0" err="1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M_w</a:t>
            </a:r>
            <a:r>
              <a:rPr lang="en-IN" sz="1200" dirty="0">
                <a:solidFill>
                  <a:schemeClr val="dk1"/>
                </a:solidFill>
                <a:latin typeface="+mn-lt"/>
                <a:ea typeface="Verdana"/>
                <a:sym typeface="Verdana"/>
              </a:rPr>
              <a:t>, M_s, ds, M, Mover)</a:t>
            </a:r>
            <a:endParaRPr lang="en-IN" sz="1200" dirty="0">
              <a:solidFill>
                <a:schemeClr val="dk1"/>
              </a:solidFill>
              <a:latin typeface="+mn-lt"/>
              <a:ea typeface="Verdana"/>
            </a:endParaRPr>
          </a:p>
        </p:txBody>
      </p:sp>
      <p:sp>
        <p:nvSpPr>
          <p:cNvPr id="237" name="Google Shape;237;p26">
            <a:extLst>
              <a:ext uri="{FF2B5EF4-FFF2-40B4-BE49-F238E27FC236}">
                <a16:creationId xmlns:a16="http://schemas.microsoft.com/office/drawing/2014/main" id="{014034C2-3F1F-BFCC-6F56-D5CFB719AB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 algn="l">
              <a:buClr>
                <a:srgbClr val="0050B3"/>
              </a:buClr>
              <a:buSzPts val="2400"/>
            </a:pPr>
            <a:r>
              <a:rPr lang="en" dirty="0">
                <a:sym typeface="Verdana"/>
              </a:rPr>
              <a:t>OpenRCX Pattern E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CF339B-CB56-75B4-B4C1-1F5122785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/>
              <a:t>Kahng ECE 260C SP25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18603D-D572-AE3E-06A1-021E8A98D871}"/>
              </a:ext>
            </a:extLst>
          </p:cNvPr>
          <p:cNvGrpSpPr/>
          <p:nvPr/>
        </p:nvGrpSpPr>
        <p:grpSpPr>
          <a:xfrm>
            <a:off x="609592" y="1140839"/>
            <a:ext cx="4255758" cy="2496700"/>
            <a:chOff x="818392" y="1382372"/>
            <a:chExt cx="4255758" cy="2496700"/>
          </a:xfrm>
        </p:grpSpPr>
        <p:grpSp>
          <p:nvGrpSpPr>
            <p:cNvPr id="5" name="Google Shape;437;p30">
              <a:extLst>
                <a:ext uri="{FF2B5EF4-FFF2-40B4-BE49-F238E27FC236}">
                  <a16:creationId xmlns:a16="http://schemas.microsoft.com/office/drawing/2014/main" id="{E6EDACEF-DEDC-C757-B3C1-C78082BCA02C}"/>
                </a:ext>
              </a:extLst>
            </p:cNvPr>
            <p:cNvGrpSpPr/>
            <p:nvPr/>
          </p:nvGrpSpPr>
          <p:grpSpPr>
            <a:xfrm>
              <a:off x="1903238" y="2485521"/>
              <a:ext cx="2807438" cy="358315"/>
              <a:chOff x="6589267" y="4222627"/>
              <a:chExt cx="4991001" cy="637004"/>
            </a:xfrm>
          </p:grpSpPr>
          <p:sp>
            <p:nvSpPr>
              <p:cNvPr id="209" name="Google Shape;438;p30">
                <a:extLst>
                  <a:ext uri="{FF2B5EF4-FFF2-40B4-BE49-F238E27FC236}">
                    <a16:creationId xmlns:a16="http://schemas.microsoft.com/office/drawing/2014/main" id="{85E722D6-6C0C-0A1D-CDF5-359ED72491B8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0" name="Google Shape;439;p30">
                <a:extLst>
                  <a:ext uri="{FF2B5EF4-FFF2-40B4-BE49-F238E27FC236}">
                    <a16:creationId xmlns:a16="http://schemas.microsoft.com/office/drawing/2014/main" id="{64FFB344-6297-B24E-1DFD-BD65107AC16D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11" name="Google Shape;440;p30">
                <a:extLst>
                  <a:ext uri="{FF2B5EF4-FFF2-40B4-BE49-F238E27FC236}">
                    <a16:creationId xmlns:a16="http://schemas.microsoft.com/office/drawing/2014/main" id="{0D68E363-84FF-A4D7-0197-BD9C295FD257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" name="Google Shape;441;p30">
              <a:extLst>
                <a:ext uri="{FF2B5EF4-FFF2-40B4-BE49-F238E27FC236}">
                  <a16:creationId xmlns:a16="http://schemas.microsoft.com/office/drawing/2014/main" id="{D83EBEC3-BA23-531F-220C-9A38FFFDDC35}"/>
                </a:ext>
              </a:extLst>
            </p:cNvPr>
            <p:cNvGrpSpPr/>
            <p:nvPr/>
          </p:nvGrpSpPr>
          <p:grpSpPr>
            <a:xfrm>
              <a:off x="1636920" y="2634714"/>
              <a:ext cx="2807438" cy="358315"/>
              <a:chOff x="6589267" y="4222627"/>
              <a:chExt cx="4991001" cy="637004"/>
            </a:xfrm>
          </p:grpSpPr>
          <p:sp>
            <p:nvSpPr>
              <p:cNvPr id="206" name="Google Shape;442;p30">
                <a:extLst>
                  <a:ext uri="{FF2B5EF4-FFF2-40B4-BE49-F238E27FC236}">
                    <a16:creationId xmlns:a16="http://schemas.microsoft.com/office/drawing/2014/main" id="{CC7766BB-B760-B8D2-2664-90091C1C49E8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7" name="Google Shape;443;p30">
                <a:extLst>
                  <a:ext uri="{FF2B5EF4-FFF2-40B4-BE49-F238E27FC236}">
                    <a16:creationId xmlns:a16="http://schemas.microsoft.com/office/drawing/2014/main" id="{71CC870D-B11C-2611-B24A-FAE2A712B751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8" name="Google Shape;444;p30">
                <a:extLst>
                  <a:ext uri="{FF2B5EF4-FFF2-40B4-BE49-F238E27FC236}">
                    <a16:creationId xmlns:a16="http://schemas.microsoft.com/office/drawing/2014/main" id="{197BF0C5-03A9-ED47-06AF-74732F063151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" name="Google Shape;445;p30">
              <a:extLst>
                <a:ext uri="{FF2B5EF4-FFF2-40B4-BE49-F238E27FC236}">
                  <a16:creationId xmlns:a16="http://schemas.microsoft.com/office/drawing/2014/main" id="{B1712936-CCB0-F63F-043C-46D648FF273E}"/>
                </a:ext>
              </a:extLst>
            </p:cNvPr>
            <p:cNvGrpSpPr/>
            <p:nvPr/>
          </p:nvGrpSpPr>
          <p:grpSpPr>
            <a:xfrm>
              <a:off x="1408320" y="2798957"/>
              <a:ext cx="2807438" cy="358315"/>
              <a:chOff x="6589267" y="4222627"/>
              <a:chExt cx="4991001" cy="637004"/>
            </a:xfrm>
          </p:grpSpPr>
          <p:sp>
            <p:nvSpPr>
              <p:cNvPr id="203" name="Google Shape;446;p30">
                <a:extLst>
                  <a:ext uri="{FF2B5EF4-FFF2-40B4-BE49-F238E27FC236}">
                    <a16:creationId xmlns:a16="http://schemas.microsoft.com/office/drawing/2014/main" id="{B0F6FA9F-195C-FF9F-C408-2D09BA9ED194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4" name="Google Shape;447;p30">
                <a:extLst>
                  <a:ext uri="{FF2B5EF4-FFF2-40B4-BE49-F238E27FC236}">
                    <a16:creationId xmlns:a16="http://schemas.microsoft.com/office/drawing/2014/main" id="{E5CEA94F-84EA-D7A0-273D-48877B08B4CE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5" name="Google Shape;448;p30">
                <a:extLst>
                  <a:ext uri="{FF2B5EF4-FFF2-40B4-BE49-F238E27FC236}">
                    <a16:creationId xmlns:a16="http://schemas.microsoft.com/office/drawing/2014/main" id="{239687FE-85DC-7037-318F-CA45CE3C2D74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8" name="Google Shape;449;p30">
              <a:extLst>
                <a:ext uri="{FF2B5EF4-FFF2-40B4-BE49-F238E27FC236}">
                  <a16:creationId xmlns:a16="http://schemas.microsoft.com/office/drawing/2014/main" id="{5DCDDF57-1D70-66D5-C2E9-360FBCB4B824}"/>
                </a:ext>
              </a:extLst>
            </p:cNvPr>
            <p:cNvGrpSpPr/>
            <p:nvPr/>
          </p:nvGrpSpPr>
          <p:grpSpPr>
            <a:xfrm>
              <a:off x="1147004" y="2968400"/>
              <a:ext cx="2807438" cy="358315"/>
              <a:chOff x="6589267" y="4222627"/>
              <a:chExt cx="4991001" cy="637004"/>
            </a:xfrm>
          </p:grpSpPr>
          <p:sp>
            <p:nvSpPr>
              <p:cNvPr id="200" name="Google Shape;450;p30">
                <a:extLst>
                  <a:ext uri="{FF2B5EF4-FFF2-40B4-BE49-F238E27FC236}">
                    <a16:creationId xmlns:a16="http://schemas.microsoft.com/office/drawing/2014/main" id="{BCA68FE0-A685-FF4D-E6DF-6A4E3528BEDE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1" name="Google Shape;451;p30">
                <a:extLst>
                  <a:ext uri="{FF2B5EF4-FFF2-40B4-BE49-F238E27FC236}">
                    <a16:creationId xmlns:a16="http://schemas.microsoft.com/office/drawing/2014/main" id="{D46E607A-ED4A-3F88-1A7A-5ED54AF088F7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02" name="Google Shape;452;p30">
                <a:extLst>
                  <a:ext uri="{FF2B5EF4-FFF2-40B4-BE49-F238E27FC236}">
                    <a16:creationId xmlns:a16="http://schemas.microsoft.com/office/drawing/2014/main" id="{07B1EF44-EFAC-F77A-2DE6-5D0C42E4DC6E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9" name="Google Shape;453;p30">
              <a:extLst>
                <a:ext uri="{FF2B5EF4-FFF2-40B4-BE49-F238E27FC236}">
                  <a16:creationId xmlns:a16="http://schemas.microsoft.com/office/drawing/2014/main" id="{05A313FE-03CE-FFB8-7DAE-BEB6E8939EF8}"/>
                </a:ext>
              </a:extLst>
            </p:cNvPr>
            <p:cNvGrpSpPr/>
            <p:nvPr/>
          </p:nvGrpSpPr>
          <p:grpSpPr>
            <a:xfrm>
              <a:off x="818392" y="3162586"/>
              <a:ext cx="2807438" cy="358315"/>
              <a:chOff x="6589267" y="4222627"/>
              <a:chExt cx="4991001" cy="637004"/>
            </a:xfrm>
          </p:grpSpPr>
          <p:sp>
            <p:nvSpPr>
              <p:cNvPr id="197" name="Google Shape;454;p30">
                <a:extLst>
                  <a:ext uri="{FF2B5EF4-FFF2-40B4-BE49-F238E27FC236}">
                    <a16:creationId xmlns:a16="http://schemas.microsoft.com/office/drawing/2014/main" id="{AAD05679-3AE8-4CDC-CC48-BE72F54AE781}"/>
                  </a:ext>
                </a:extLst>
              </p:cNvPr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8" name="Google Shape;455;p30">
                <a:extLst>
                  <a:ext uri="{FF2B5EF4-FFF2-40B4-BE49-F238E27FC236}">
                    <a16:creationId xmlns:a16="http://schemas.microsoft.com/office/drawing/2014/main" id="{4AA65053-91D4-8124-590C-ACE61F6A5702}"/>
                  </a:ext>
                </a:extLst>
              </p:cNvPr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9" name="Google Shape;456;p30">
                <a:extLst>
                  <a:ext uri="{FF2B5EF4-FFF2-40B4-BE49-F238E27FC236}">
                    <a16:creationId xmlns:a16="http://schemas.microsoft.com/office/drawing/2014/main" id="{53574599-213A-261D-B8C5-2E22D986F718}"/>
                  </a:ext>
                </a:extLst>
              </p:cNvPr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0" name="Google Shape;458;p30">
              <a:extLst>
                <a:ext uri="{FF2B5EF4-FFF2-40B4-BE49-F238E27FC236}">
                  <a16:creationId xmlns:a16="http://schemas.microsoft.com/office/drawing/2014/main" id="{6E9774EB-C339-D452-5BAC-0407D355AF9E}"/>
                </a:ext>
              </a:extLst>
            </p:cNvPr>
            <p:cNvGrpSpPr/>
            <p:nvPr/>
          </p:nvGrpSpPr>
          <p:grpSpPr>
            <a:xfrm>
              <a:off x="2039889" y="2295430"/>
              <a:ext cx="1560512" cy="1267016"/>
              <a:chOff x="4096368" y="1633727"/>
              <a:chExt cx="2774244" cy="2252473"/>
            </a:xfrm>
          </p:grpSpPr>
          <p:sp>
            <p:nvSpPr>
              <p:cNvPr id="193" name="Google Shape;459;p30">
                <a:extLst>
                  <a:ext uri="{FF2B5EF4-FFF2-40B4-BE49-F238E27FC236}">
                    <a16:creationId xmlns:a16="http://schemas.microsoft.com/office/drawing/2014/main" id="{62E67DEE-37DF-066B-0D3D-C993360EF6F0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4" name="Google Shape;460;p30">
                <a:extLst>
                  <a:ext uri="{FF2B5EF4-FFF2-40B4-BE49-F238E27FC236}">
                    <a16:creationId xmlns:a16="http://schemas.microsoft.com/office/drawing/2014/main" id="{88FD6DF4-4739-1800-205E-70B62CCB4E00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5" name="Google Shape;461;p30">
                <a:extLst>
                  <a:ext uri="{FF2B5EF4-FFF2-40B4-BE49-F238E27FC236}">
                    <a16:creationId xmlns:a16="http://schemas.microsoft.com/office/drawing/2014/main" id="{FB0DFB9A-A9C1-903B-F681-584B72CD047D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6" name="Google Shape;462;p30">
                <a:extLst>
                  <a:ext uri="{FF2B5EF4-FFF2-40B4-BE49-F238E27FC236}">
                    <a16:creationId xmlns:a16="http://schemas.microsoft.com/office/drawing/2014/main" id="{580D985E-3E96-FFC0-9DDD-CCEDBB5A44BF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11" name="Google Shape;463;p30">
              <a:extLst>
                <a:ext uri="{FF2B5EF4-FFF2-40B4-BE49-F238E27FC236}">
                  <a16:creationId xmlns:a16="http://schemas.microsoft.com/office/drawing/2014/main" id="{BE4CD8E3-B755-7823-AE6B-0672F765CC80}"/>
                </a:ext>
              </a:extLst>
            </p:cNvPr>
            <p:cNvGrpSpPr/>
            <p:nvPr/>
          </p:nvGrpSpPr>
          <p:grpSpPr>
            <a:xfrm>
              <a:off x="2632820" y="2295430"/>
              <a:ext cx="1560512" cy="1267016"/>
              <a:chOff x="4096368" y="1633727"/>
              <a:chExt cx="2774244" cy="2252473"/>
            </a:xfrm>
          </p:grpSpPr>
          <p:sp>
            <p:nvSpPr>
              <p:cNvPr id="61" name="Google Shape;464;p30">
                <a:extLst>
                  <a:ext uri="{FF2B5EF4-FFF2-40B4-BE49-F238E27FC236}">
                    <a16:creationId xmlns:a16="http://schemas.microsoft.com/office/drawing/2014/main" id="{2C4DAD09-FD68-5B4F-96ED-53C0006DE1E3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" name="Google Shape;465;p30">
                <a:extLst>
                  <a:ext uri="{FF2B5EF4-FFF2-40B4-BE49-F238E27FC236}">
                    <a16:creationId xmlns:a16="http://schemas.microsoft.com/office/drawing/2014/main" id="{429D632E-B55E-7710-A643-706F5E4B971C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" name="Google Shape;466;p30">
                <a:extLst>
                  <a:ext uri="{FF2B5EF4-FFF2-40B4-BE49-F238E27FC236}">
                    <a16:creationId xmlns:a16="http://schemas.microsoft.com/office/drawing/2014/main" id="{A43D967E-78A2-5B6B-5279-7E212DE7B1DF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192" name="Google Shape;467;p30">
                <a:extLst>
                  <a:ext uri="{FF2B5EF4-FFF2-40B4-BE49-F238E27FC236}">
                    <a16:creationId xmlns:a16="http://schemas.microsoft.com/office/drawing/2014/main" id="{F3875E68-578F-B6B8-DD1A-3F5525DC3098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2" name="Google Shape;468;p30">
              <a:extLst>
                <a:ext uri="{FF2B5EF4-FFF2-40B4-BE49-F238E27FC236}">
                  <a16:creationId xmlns:a16="http://schemas.microsoft.com/office/drawing/2014/main" id="{17F342D1-1E53-BD97-8D99-442F3D6FCFA7}"/>
                </a:ext>
              </a:extLst>
            </p:cNvPr>
            <p:cNvSpPr txBox="1"/>
            <p:nvPr/>
          </p:nvSpPr>
          <p:spPr>
            <a:xfrm>
              <a:off x="1917276" y="3572034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469;p30">
              <a:extLst>
                <a:ext uri="{FF2B5EF4-FFF2-40B4-BE49-F238E27FC236}">
                  <a16:creationId xmlns:a16="http://schemas.microsoft.com/office/drawing/2014/main" id="{5C8913BC-75D7-26D3-E066-82D195045C66}"/>
                </a:ext>
              </a:extLst>
            </p:cNvPr>
            <p:cNvSpPr txBox="1"/>
            <p:nvPr/>
          </p:nvSpPr>
          <p:spPr>
            <a:xfrm>
              <a:off x="2603469" y="3575105"/>
              <a:ext cx="407700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470;p30">
              <a:extLst>
                <a:ext uri="{FF2B5EF4-FFF2-40B4-BE49-F238E27FC236}">
                  <a16:creationId xmlns:a16="http://schemas.microsoft.com/office/drawing/2014/main" id="{7F1459FF-2F33-5F96-BCEB-E0CBE02BE015}"/>
                </a:ext>
              </a:extLst>
            </p:cNvPr>
            <p:cNvSpPr txBox="1"/>
            <p:nvPr/>
          </p:nvSpPr>
          <p:spPr>
            <a:xfrm>
              <a:off x="2004874" y="3296202"/>
              <a:ext cx="2967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MC</a:t>
              </a:r>
              <a:endParaRPr sz="825"/>
            </a:p>
          </p:txBody>
        </p:sp>
        <p:sp>
          <p:nvSpPr>
            <p:cNvPr id="15" name="Google Shape;471;p30">
              <a:extLst>
                <a:ext uri="{FF2B5EF4-FFF2-40B4-BE49-F238E27FC236}">
                  <a16:creationId xmlns:a16="http://schemas.microsoft.com/office/drawing/2014/main" id="{EEA911EB-F054-F72F-602C-2CD0FB622F90}"/>
                </a:ext>
              </a:extLst>
            </p:cNvPr>
            <p:cNvSpPr txBox="1"/>
            <p:nvPr/>
          </p:nvSpPr>
          <p:spPr>
            <a:xfrm>
              <a:off x="2632811" y="3299596"/>
              <a:ext cx="3030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MR</a:t>
              </a:r>
              <a:endParaRPr sz="825"/>
            </a:p>
          </p:txBody>
        </p:sp>
        <p:grpSp>
          <p:nvGrpSpPr>
            <p:cNvPr id="16" name="Google Shape;473;p30">
              <a:extLst>
                <a:ext uri="{FF2B5EF4-FFF2-40B4-BE49-F238E27FC236}">
                  <a16:creationId xmlns:a16="http://schemas.microsoft.com/office/drawing/2014/main" id="{9C122A4C-482D-274B-50AC-4EC9CE9BFA25}"/>
                </a:ext>
              </a:extLst>
            </p:cNvPr>
            <p:cNvGrpSpPr/>
            <p:nvPr/>
          </p:nvGrpSpPr>
          <p:grpSpPr>
            <a:xfrm>
              <a:off x="2453588" y="1797792"/>
              <a:ext cx="1560512" cy="1267016"/>
              <a:chOff x="4096368" y="1633727"/>
              <a:chExt cx="2774244" cy="2252473"/>
            </a:xfrm>
          </p:grpSpPr>
          <p:sp>
            <p:nvSpPr>
              <p:cNvPr id="57" name="Google Shape;474;p30">
                <a:extLst>
                  <a:ext uri="{FF2B5EF4-FFF2-40B4-BE49-F238E27FC236}">
                    <a16:creationId xmlns:a16="http://schemas.microsoft.com/office/drawing/2014/main" id="{E6E35833-2DD3-324B-E118-C00F65A1D5B3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8" name="Google Shape;475;p30">
                <a:extLst>
                  <a:ext uri="{FF2B5EF4-FFF2-40B4-BE49-F238E27FC236}">
                    <a16:creationId xmlns:a16="http://schemas.microsoft.com/office/drawing/2014/main" id="{94A80B66-317D-0788-2825-814C8EF10938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" name="Google Shape;476;p30">
                <a:extLst>
                  <a:ext uri="{FF2B5EF4-FFF2-40B4-BE49-F238E27FC236}">
                    <a16:creationId xmlns:a16="http://schemas.microsoft.com/office/drawing/2014/main" id="{D71824E8-85E5-D723-1D26-E2E5B914E7A4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" name="Google Shape;477;p30">
                <a:extLst>
                  <a:ext uri="{FF2B5EF4-FFF2-40B4-BE49-F238E27FC236}">
                    <a16:creationId xmlns:a16="http://schemas.microsoft.com/office/drawing/2014/main" id="{EEB30BD2-CE15-43FB-9E34-FCF083FF2E6B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17" name="Google Shape;478;p30">
              <a:extLst>
                <a:ext uri="{FF2B5EF4-FFF2-40B4-BE49-F238E27FC236}">
                  <a16:creationId xmlns:a16="http://schemas.microsoft.com/office/drawing/2014/main" id="{5CA3E774-2CD3-8208-DF8D-8D3942B2904A}"/>
                </a:ext>
              </a:extLst>
            </p:cNvPr>
            <p:cNvSpPr txBox="1"/>
            <p:nvPr/>
          </p:nvSpPr>
          <p:spPr>
            <a:xfrm>
              <a:off x="2429743" y="2840411"/>
              <a:ext cx="2859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OC</a:t>
              </a:r>
              <a:endParaRPr sz="825"/>
            </a:p>
          </p:txBody>
        </p:sp>
        <p:sp>
          <p:nvSpPr>
            <p:cNvPr id="18" name="Google Shape;479;p30">
              <a:extLst>
                <a:ext uri="{FF2B5EF4-FFF2-40B4-BE49-F238E27FC236}">
                  <a16:creationId xmlns:a16="http://schemas.microsoft.com/office/drawing/2014/main" id="{BDE39AB8-9032-D2C1-C5F1-5FB91C56BC3F}"/>
                </a:ext>
              </a:extLst>
            </p:cNvPr>
            <p:cNvSpPr txBox="1"/>
            <p:nvPr/>
          </p:nvSpPr>
          <p:spPr>
            <a:xfrm>
              <a:off x="2611325" y="3023774"/>
              <a:ext cx="461925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MO_s</a:t>
              </a:r>
              <a:endParaRPr sz="675"/>
            </a:p>
          </p:txBody>
        </p:sp>
        <p:grpSp>
          <p:nvGrpSpPr>
            <p:cNvPr id="19" name="Google Shape;480;p30">
              <a:extLst>
                <a:ext uri="{FF2B5EF4-FFF2-40B4-BE49-F238E27FC236}">
                  <a16:creationId xmlns:a16="http://schemas.microsoft.com/office/drawing/2014/main" id="{4F99B44F-7B30-9500-17B3-A027534359E6}"/>
                </a:ext>
              </a:extLst>
            </p:cNvPr>
            <p:cNvGrpSpPr/>
            <p:nvPr/>
          </p:nvGrpSpPr>
          <p:grpSpPr>
            <a:xfrm>
              <a:off x="2989369" y="1797792"/>
              <a:ext cx="1560512" cy="1267016"/>
              <a:chOff x="4096368" y="1633727"/>
              <a:chExt cx="2774244" cy="2252473"/>
            </a:xfrm>
          </p:grpSpPr>
          <p:sp>
            <p:nvSpPr>
              <p:cNvPr id="53" name="Google Shape;481;p30">
                <a:extLst>
                  <a:ext uri="{FF2B5EF4-FFF2-40B4-BE49-F238E27FC236}">
                    <a16:creationId xmlns:a16="http://schemas.microsoft.com/office/drawing/2014/main" id="{D75C97F4-A32A-FAE1-2E0F-D9D376EF16CD}"/>
                  </a:ext>
                </a:extLst>
              </p:cNvPr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4" name="Google Shape;482;p30">
                <a:extLst>
                  <a:ext uri="{FF2B5EF4-FFF2-40B4-BE49-F238E27FC236}">
                    <a16:creationId xmlns:a16="http://schemas.microsoft.com/office/drawing/2014/main" id="{3417AC99-C2C8-563C-C72D-0B22DD05678D}"/>
                  </a:ext>
                </a:extLst>
              </p:cNvPr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5" name="Google Shape;483;p30">
                <a:extLst>
                  <a:ext uri="{FF2B5EF4-FFF2-40B4-BE49-F238E27FC236}">
                    <a16:creationId xmlns:a16="http://schemas.microsoft.com/office/drawing/2014/main" id="{D2FBC91F-711F-736C-886B-C0A8884698B5}"/>
                  </a:ext>
                </a:extLst>
              </p:cNvPr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6" name="Google Shape;484;p30">
                <a:extLst>
                  <a:ext uri="{FF2B5EF4-FFF2-40B4-BE49-F238E27FC236}">
                    <a16:creationId xmlns:a16="http://schemas.microsoft.com/office/drawing/2014/main" id="{8D0CC685-8646-6B55-5DE9-6E41651C120C}"/>
                  </a:ext>
                </a:extLst>
              </p:cNvPr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20" name="Google Shape;485;p30">
              <a:extLst>
                <a:ext uri="{FF2B5EF4-FFF2-40B4-BE49-F238E27FC236}">
                  <a16:creationId xmlns:a16="http://schemas.microsoft.com/office/drawing/2014/main" id="{B7900C7F-DB86-C53B-0807-73F111E5103C}"/>
                </a:ext>
              </a:extLst>
            </p:cNvPr>
            <p:cNvSpPr txBox="1"/>
            <p:nvPr/>
          </p:nvSpPr>
          <p:spPr>
            <a:xfrm>
              <a:off x="2965405" y="2848533"/>
              <a:ext cx="2922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OR</a:t>
              </a:r>
              <a:endParaRPr sz="825"/>
            </a:p>
          </p:txBody>
        </p:sp>
        <p:cxnSp>
          <p:nvCxnSpPr>
            <p:cNvPr id="21" name="Google Shape;486;p30">
              <a:extLst>
                <a:ext uri="{FF2B5EF4-FFF2-40B4-BE49-F238E27FC236}">
                  <a16:creationId xmlns:a16="http://schemas.microsoft.com/office/drawing/2014/main" id="{07EE3B11-CA32-1E7F-2FD2-33A8322064FE}"/>
                </a:ext>
              </a:extLst>
            </p:cNvPr>
            <p:cNvCxnSpPr/>
            <p:nvPr/>
          </p:nvCxnSpPr>
          <p:spPr>
            <a:xfrm>
              <a:off x="2293144" y="2698047"/>
              <a:ext cx="0" cy="11810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487;p30">
              <a:extLst>
                <a:ext uri="{FF2B5EF4-FFF2-40B4-BE49-F238E27FC236}">
                  <a16:creationId xmlns:a16="http://schemas.microsoft.com/office/drawing/2014/main" id="{CD4CEC2E-835B-2229-0EED-1E1CC9CDCAEF}"/>
                </a:ext>
              </a:extLst>
            </p:cNvPr>
            <p:cNvSpPr txBox="1"/>
            <p:nvPr/>
          </p:nvSpPr>
          <p:spPr>
            <a:xfrm>
              <a:off x="2242438" y="3094717"/>
              <a:ext cx="2535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ds</a:t>
              </a:r>
              <a:endParaRPr sz="825"/>
            </a:p>
          </p:txBody>
        </p:sp>
        <p:grpSp>
          <p:nvGrpSpPr>
            <p:cNvPr id="23" name="Google Shape;489;p30">
              <a:extLst>
                <a:ext uri="{FF2B5EF4-FFF2-40B4-BE49-F238E27FC236}">
                  <a16:creationId xmlns:a16="http://schemas.microsoft.com/office/drawing/2014/main" id="{84ACB569-BB2A-2176-9224-AD1AAE4A3BF8}"/>
                </a:ext>
              </a:extLst>
            </p:cNvPr>
            <p:cNvGrpSpPr/>
            <p:nvPr/>
          </p:nvGrpSpPr>
          <p:grpSpPr>
            <a:xfrm>
              <a:off x="1166792" y="1382372"/>
              <a:ext cx="3907358" cy="1198193"/>
              <a:chOff x="1428120" y="2411829"/>
              <a:chExt cx="6946415" cy="2130121"/>
            </a:xfrm>
          </p:grpSpPr>
          <p:grpSp>
            <p:nvGrpSpPr>
              <p:cNvPr id="33" name="Google Shape;490;p30">
                <a:extLst>
                  <a:ext uri="{FF2B5EF4-FFF2-40B4-BE49-F238E27FC236}">
                    <a16:creationId xmlns:a16="http://schemas.microsoft.com/office/drawing/2014/main" id="{32801B48-C1BB-10AF-9489-6D59E1F5D7F9}"/>
                  </a:ext>
                </a:extLst>
              </p:cNvPr>
              <p:cNvGrpSpPr/>
              <p:nvPr/>
            </p:nvGrpSpPr>
            <p:grpSpPr>
              <a:xfrm>
                <a:off x="3383534" y="2411829"/>
                <a:ext cx="4991001" cy="637004"/>
                <a:chOff x="2606038" y="1662698"/>
                <a:chExt cx="4991001" cy="637004"/>
              </a:xfrm>
            </p:grpSpPr>
            <p:sp>
              <p:nvSpPr>
                <p:cNvPr id="50" name="Google Shape;491;p30">
                  <a:extLst>
                    <a:ext uri="{FF2B5EF4-FFF2-40B4-BE49-F238E27FC236}">
                      <a16:creationId xmlns:a16="http://schemas.microsoft.com/office/drawing/2014/main" id="{F72DD389-C41D-99B6-FDB9-A5200ADCB971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51" name="Google Shape;492;p30">
                  <a:extLst>
                    <a:ext uri="{FF2B5EF4-FFF2-40B4-BE49-F238E27FC236}">
                      <a16:creationId xmlns:a16="http://schemas.microsoft.com/office/drawing/2014/main" id="{D0EB4D78-3A54-2806-E0CE-E0563B1D63C0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52" name="Google Shape;493;p30">
                  <a:extLst>
                    <a:ext uri="{FF2B5EF4-FFF2-40B4-BE49-F238E27FC236}">
                      <a16:creationId xmlns:a16="http://schemas.microsoft.com/office/drawing/2014/main" id="{9F7D48EF-6C5B-80D0-606B-C11786CEF847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34" name="Google Shape;494;p30">
                <a:extLst>
                  <a:ext uri="{FF2B5EF4-FFF2-40B4-BE49-F238E27FC236}">
                    <a16:creationId xmlns:a16="http://schemas.microsoft.com/office/drawing/2014/main" id="{40D18283-C4E7-0DF6-B420-134ABD783F0C}"/>
                  </a:ext>
                </a:extLst>
              </p:cNvPr>
              <p:cNvGrpSpPr/>
              <p:nvPr/>
            </p:nvGrpSpPr>
            <p:grpSpPr>
              <a:xfrm>
                <a:off x="2910078" y="2754369"/>
                <a:ext cx="4991001" cy="637004"/>
                <a:chOff x="2606038" y="1662698"/>
                <a:chExt cx="4991001" cy="637004"/>
              </a:xfrm>
            </p:grpSpPr>
            <p:sp>
              <p:nvSpPr>
                <p:cNvPr id="47" name="Google Shape;495;p30">
                  <a:extLst>
                    <a:ext uri="{FF2B5EF4-FFF2-40B4-BE49-F238E27FC236}">
                      <a16:creationId xmlns:a16="http://schemas.microsoft.com/office/drawing/2014/main" id="{0F663C90-7FD3-99FE-45DB-70CAEA925965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8" name="Google Shape;496;p30">
                  <a:extLst>
                    <a:ext uri="{FF2B5EF4-FFF2-40B4-BE49-F238E27FC236}">
                      <a16:creationId xmlns:a16="http://schemas.microsoft.com/office/drawing/2014/main" id="{3F3E461B-DDE1-AD24-84AB-6C76A07EF3A2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9" name="Google Shape;497;p30">
                  <a:extLst>
                    <a:ext uri="{FF2B5EF4-FFF2-40B4-BE49-F238E27FC236}">
                      <a16:creationId xmlns:a16="http://schemas.microsoft.com/office/drawing/2014/main" id="{F3412788-81D1-C572-5220-34DAF8F19D1D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35" name="Google Shape;498;p30">
                <a:extLst>
                  <a:ext uri="{FF2B5EF4-FFF2-40B4-BE49-F238E27FC236}">
                    <a16:creationId xmlns:a16="http://schemas.microsoft.com/office/drawing/2014/main" id="{BA19A447-5E21-C304-AE11-86F9EB46BED9}"/>
                  </a:ext>
                </a:extLst>
              </p:cNvPr>
              <p:cNvGrpSpPr/>
              <p:nvPr/>
            </p:nvGrpSpPr>
            <p:grpSpPr>
              <a:xfrm>
                <a:off x="2515867" y="3111498"/>
                <a:ext cx="4991001" cy="637004"/>
                <a:chOff x="2606038" y="1662698"/>
                <a:chExt cx="4991001" cy="637004"/>
              </a:xfrm>
            </p:grpSpPr>
            <p:sp>
              <p:nvSpPr>
                <p:cNvPr id="44" name="Google Shape;499;p30">
                  <a:extLst>
                    <a:ext uri="{FF2B5EF4-FFF2-40B4-BE49-F238E27FC236}">
                      <a16:creationId xmlns:a16="http://schemas.microsoft.com/office/drawing/2014/main" id="{C2DB50E0-306B-91D1-CA44-18F2E3C97562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5" name="Google Shape;500;p30">
                  <a:extLst>
                    <a:ext uri="{FF2B5EF4-FFF2-40B4-BE49-F238E27FC236}">
                      <a16:creationId xmlns:a16="http://schemas.microsoft.com/office/drawing/2014/main" id="{1AD22030-31C8-5CF6-7C33-6F77DA3FAEAF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6" name="Google Shape;501;p30">
                  <a:extLst>
                    <a:ext uri="{FF2B5EF4-FFF2-40B4-BE49-F238E27FC236}">
                      <a16:creationId xmlns:a16="http://schemas.microsoft.com/office/drawing/2014/main" id="{94DE49C9-C0DA-4036-FBD9-C4D2EBD8A317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36" name="Google Shape;502;p30">
                <a:extLst>
                  <a:ext uri="{FF2B5EF4-FFF2-40B4-BE49-F238E27FC236}">
                    <a16:creationId xmlns:a16="http://schemas.microsoft.com/office/drawing/2014/main" id="{929B98BF-8583-8282-46B8-85816052D453}"/>
                  </a:ext>
                </a:extLst>
              </p:cNvPr>
              <p:cNvGrpSpPr/>
              <p:nvPr/>
            </p:nvGrpSpPr>
            <p:grpSpPr>
              <a:xfrm>
                <a:off x="2041016" y="3454456"/>
                <a:ext cx="4991001" cy="637004"/>
                <a:chOff x="2606038" y="1662698"/>
                <a:chExt cx="4991001" cy="637004"/>
              </a:xfrm>
            </p:grpSpPr>
            <p:sp>
              <p:nvSpPr>
                <p:cNvPr id="41" name="Google Shape;503;p30">
                  <a:extLst>
                    <a:ext uri="{FF2B5EF4-FFF2-40B4-BE49-F238E27FC236}">
                      <a16:creationId xmlns:a16="http://schemas.microsoft.com/office/drawing/2014/main" id="{41760576-6BB1-447A-2EE3-D12EB1732DAE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2" name="Google Shape;504;p30">
                  <a:extLst>
                    <a:ext uri="{FF2B5EF4-FFF2-40B4-BE49-F238E27FC236}">
                      <a16:creationId xmlns:a16="http://schemas.microsoft.com/office/drawing/2014/main" id="{9DF6146F-3CFB-D00A-9084-671D9453FCDF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3" name="Google Shape;505;p30">
                  <a:extLst>
                    <a:ext uri="{FF2B5EF4-FFF2-40B4-BE49-F238E27FC236}">
                      <a16:creationId xmlns:a16="http://schemas.microsoft.com/office/drawing/2014/main" id="{BBADE492-F13F-B47F-28DA-7270FE918283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37" name="Google Shape;506;p30">
                <a:extLst>
                  <a:ext uri="{FF2B5EF4-FFF2-40B4-BE49-F238E27FC236}">
                    <a16:creationId xmlns:a16="http://schemas.microsoft.com/office/drawing/2014/main" id="{8B4E6C57-C79A-3F5A-9F84-BA9FC864A0A5}"/>
                  </a:ext>
                </a:extLst>
              </p:cNvPr>
              <p:cNvGrpSpPr/>
              <p:nvPr/>
            </p:nvGrpSpPr>
            <p:grpSpPr>
              <a:xfrm>
                <a:off x="1428120" y="3904946"/>
                <a:ext cx="4991001" cy="637004"/>
                <a:chOff x="2606038" y="1662698"/>
                <a:chExt cx="4991001" cy="637004"/>
              </a:xfrm>
            </p:grpSpPr>
            <p:sp>
              <p:nvSpPr>
                <p:cNvPr id="38" name="Google Shape;507;p30">
                  <a:extLst>
                    <a:ext uri="{FF2B5EF4-FFF2-40B4-BE49-F238E27FC236}">
                      <a16:creationId xmlns:a16="http://schemas.microsoft.com/office/drawing/2014/main" id="{45DAA7FA-2D3A-4B11-317C-D85120853F9F}"/>
                    </a:ext>
                  </a:extLst>
                </p:cNvPr>
                <p:cNvSpPr/>
                <p:nvPr/>
              </p:nvSpPr>
              <p:spPr>
                <a:xfrm>
                  <a:off x="2857500" y="1663700"/>
                  <a:ext cx="4698900" cy="457200"/>
                </a:xfrm>
                <a:prstGeom prst="rect">
                  <a:avLst/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39" name="Google Shape;508;p30">
                  <a:extLst>
                    <a:ext uri="{FF2B5EF4-FFF2-40B4-BE49-F238E27FC236}">
                      <a16:creationId xmlns:a16="http://schemas.microsoft.com/office/drawing/2014/main" id="{71B30170-DB86-B2C6-E57E-6A88EF2D6EC8}"/>
                    </a:ext>
                  </a:extLst>
                </p:cNvPr>
                <p:cNvSpPr/>
                <p:nvPr/>
              </p:nvSpPr>
              <p:spPr>
                <a:xfrm>
                  <a:off x="7012939" y="1662698"/>
                  <a:ext cx="584100" cy="636900"/>
                </a:xfrm>
                <a:prstGeom prst="cube">
                  <a:avLst>
                    <a:gd name="adj" fmla="val 25000"/>
                  </a:avLst>
                </a:prstGeom>
                <a:solidFill>
                  <a:srgbClr val="F4B08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40" name="Google Shape;509;p30">
                  <a:extLst>
                    <a:ext uri="{FF2B5EF4-FFF2-40B4-BE49-F238E27FC236}">
                      <a16:creationId xmlns:a16="http://schemas.microsoft.com/office/drawing/2014/main" id="{DA6A6370-8638-C356-4D31-19C1B6BEEC61}"/>
                    </a:ext>
                  </a:extLst>
                </p:cNvPr>
                <p:cNvSpPr/>
                <p:nvPr/>
              </p:nvSpPr>
              <p:spPr>
                <a:xfrm>
                  <a:off x="2606038" y="1842502"/>
                  <a:ext cx="4810800" cy="457200"/>
                </a:xfrm>
                <a:prstGeom prst="rect">
                  <a:avLst/>
                </a:prstGeom>
                <a:solidFill>
                  <a:srgbClr val="C55A1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</p:grpSp>
        <p:cxnSp>
          <p:nvCxnSpPr>
            <p:cNvPr id="24" name="Google Shape;510;p30">
              <a:extLst>
                <a:ext uri="{FF2B5EF4-FFF2-40B4-BE49-F238E27FC236}">
                  <a16:creationId xmlns:a16="http://schemas.microsoft.com/office/drawing/2014/main" id="{843CB27B-64B6-B328-8906-58B85B00BDD0}"/>
                </a:ext>
              </a:extLst>
            </p:cNvPr>
            <p:cNvCxnSpPr/>
            <p:nvPr/>
          </p:nvCxnSpPr>
          <p:spPr>
            <a:xfrm flipH="1">
              <a:off x="2455594" y="2243042"/>
              <a:ext cx="9000" cy="939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511;p30">
              <a:extLst>
                <a:ext uri="{FF2B5EF4-FFF2-40B4-BE49-F238E27FC236}">
                  <a16:creationId xmlns:a16="http://schemas.microsoft.com/office/drawing/2014/main" id="{E4E6BFA2-3EF5-E210-74C4-7C4D034106A3}"/>
                </a:ext>
              </a:extLst>
            </p:cNvPr>
            <p:cNvSpPr txBox="1"/>
            <p:nvPr/>
          </p:nvSpPr>
          <p:spPr>
            <a:xfrm>
              <a:off x="2479096" y="2566154"/>
              <a:ext cx="506025" cy="167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75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MO_w</a:t>
              </a:r>
              <a:endParaRPr sz="75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26" name="Google Shape;512;p30">
              <a:extLst>
                <a:ext uri="{FF2B5EF4-FFF2-40B4-BE49-F238E27FC236}">
                  <a16:creationId xmlns:a16="http://schemas.microsoft.com/office/drawing/2014/main" id="{508FFEF5-D38C-A264-B883-CB09083ED852}"/>
                </a:ext>
              </a:extLst>
            </p:cNvPr>
            <p:cNvCxnSpPr/>
            <p:nvPr/>
          </p:nvCxnSpPr>
          <p:spPr>
            <a:xfrm>
              <a:off x="2621580" y="359864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7" name="Google Shape;513;p30">
              <a:extLst>
                <a:ext uri="{FF2B5EF4-FFF2-40B4-BE49-F238E27FC236}">
                  <a16:creationId xmlns:a16="http://schemas.microsoft.com/office/drawing/2014/main" id="{C1EDDEA7-4801-BDBF-8823-8DFF677B7CEB}"/>
                </a:ext>
              </a:extLst>
            </p:cNvPr>
            <p:cNvCxnSpPr/>
            <p:nvPr/>
          </p:nvCxnSpPr>
          <p:spPr>
            <a:xfrm>
              <a:off x="2024674" y="359864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8" name="Google Shape;514;p30">
              <a:extLst>
                <a:ext uri="{FF2B5EF4-FFF2-40B4-BE49-F238E27FC236}">
                  <a16:creationId xmlns:a16="http://schemas.microsoft.com/office/drawing/2014/main" id="{81971056-581B-8C1B-EE10-26CAB2573C2B}"/>
                </a:ext>
              </a:extLst>
            </p:cNvPr>
            <p:cNvCxnSpPr/>
            <p:nvPr/>
          </p:nvCxnSpPr>
          <p:spPr>
            <a:xfrm rot="10800000" flipH="1">
              <a:off x="2293136" y="3535344"/>
              <a:ext cx="300600" cy="495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29" name="Google Shape;515;p30">
              <a:extLst>
                <a:ext uri="{FF2B5EF4-FFF2-40B4-BE49-F238E27FC236}">
                  <a16:creationId xmlns:a16="http://schemas.microsoft.com/office/drawing/2014/main" id="{E0045E87-DB67-F635-CA9D-4C490E5A9E00}"/>
                </a:ext>
              </a:extLst>
            </p:cNvPr>
            <p:cNvCxnSpPr/>
            <p:nvPr/>
          </p:nvCxnSpPr>
          <p:spPr>
            <a:xfrm rot="10800000" flipH="1">
              <a:off x="2295263" y="3035325"/>
              <a:ext cx="183825" cy="4275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0" name="Google Shape;516;p30">
              <a:extLst>
                <a:ext uri="{FF2B5EF4-FFF2-40B4-BE49-F238E27FC236}">
                  <a16:creationId xmlns:a16="http://schemas.microsoft.com/office/drawing/2014/main" id="{DD3B96CE-0424-7702-CFC2-AE0B2D511BA4}"/>
                </a:ext>
              </a:extLst>
            </p:cNvPr>
            <p:cNvCxnSpPr/>
            <p:nvPr/>
          </p:nvCxnSpPr>
          <p:spPr>
            <a:xfrm>
              <a:off x="2713699" y="3029432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31" name="Google Shape;517;p30">
              <a:extLst>
                <a:ext uri="{FF2B5EF4-FFF2-40B4-BE49-F238E27FC236}">
                  <a16:creationId xmlns:a16="http://schemas.microsoft.com/office/drawing/2014/main" id="{020B38DC-E564-1191-A349-A160DBB93ABA}"/>
                </a:ext>
              </a:extLst>
            </p:cNvPr>
            <p:cNvCxnSpPr/>
            <p:nvPr/>
          </p:nvCxnSpPr>
          <p:spPr>
            <a:xfrm>
              <a:off x="2450130" y="2741394"/>
              <a:ext cx="257175" cy="0"/>
            </a:xfrm>
            <a:prstGeom prst="straightConnector1">
              <a:avLst/>
            </a:prstGeom>
            <a:noFill/>
            <a:ln w="9525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32" name="Google Shape;518;p30">
              <a:extLst>
                <a:ext uri="{FF2B5EF4-FFF2-40B4-BE49-F238E27FC236}">
                  <a16:creationId xmlns:a16="http://schemas.microsoft.com/office/drawing/2014/main" id="{6BF6E651-FDF7-4852-FB7E-0007A6DE2AF9}"/>
                </a:ext>
              </a:extLst>
            </p:cNvPr>
            <p:cNvSpPr txBox="1"/>
            <p:nvPr/>
          </p:nvSpPr>
          <p:spPr>
            <a:xfrm>
              <a:off x="2296738" y="3554762"/>
              <a:ext cx="4077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M_s</a:t>
              </a:r>
              <a:endParaRPr sz="900" b="1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DC0534D-A715-A879-3E7A-14A737AAC87D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2AA208C8-4790-DE82-1F78-9F64A3F07EF5}"/>
              </a:ext>
            </a:extLst>
          </p:cNvPr>
          <p:cNvSpPr txBox="1"/>
          <p:nvPr/>
        </p:nvSpPr>
        <p:spPr>
          <a:xfrm>
            <a:off x="1031001" y="530843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55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53FD2"/>
                </a:solidFill>
              </a:rPr>
              <a:t>(Deeper dive in May 29 guest lecture: Dimitris </a:t>
            </a:r>
            <a:r>
              <a:rPr lang="en-US" sz="2000" dirty="0" err="1">
                <a:solidFill>
                  <a:srgbClr val="353FD2"/>
                </a:solidFill>
              </a:rPr>
              <a:t>Fotakis</a:t>
            </a:r>
            <a:r>
              <a:rPr lang="en-US" sz="2000" dirty="0">
                <a:solidFill>
                  <a:srgbClr val="353FD2"/>
                </a:solidFill>
              </a:rPr>
              <a:t>)</a:t>
            </a:r>
            <a:endParaRPr sz="2000" dirty="0">
              <a:solidFill>
                <a:srgbClr val="353FD2"/>
              </a:solidFill>
            </a:endParaRPr>
          </a:p>
          <a:p>
            <a:pPr>
              <a:spcBef>
                <a:spcPts val="900"/>
              </a:spcBef>
              <a:buSzPct val="105000"/>
            </a:pPr>
            <a:r>
              <a:rPr lang="en" sz="2000" dirty="0"/>
              <a:t>Multi-width and variable spacing</a:t>
            </a:r>
            <a:endParaRPr sz="2000" dirty="0"/>
          </a:p>
          <a:p>
            <a:pPr lvl="1">
              <a:buSzPct val="105000"/>
            </a:pPr>
            <a:r>
              <a:rPr lang="en" sz="1800" dirty="0"/>
              <a:t>OpenRCX is written to support this</a:t>
            </a:r>
            <a:endParaRPr sz="1800" dirty="0"/>
          </a:p>
          <a:p>
            <a:pPr lvl="1">
              <a:buSzPct val="105000"/>
            </a:pPr>
            <a:r>
              <a:rPr lang="en" sz="1800" dirty="0"/>
              <a:t>Extraction rules need to be expanded </a:t>
            </a:r>
            <a:endParaRPr sz="1800" dirty="0"/>
          </a:p>
          <a:p>
            <a:pPr>
              <a:buSzPct val="105000"/>
            </a:pPr>
            <a:r>
              <a:rPr lang="en" sz="2000" dirty="0"/>
              <a:t>Coupling capacitance to secondary neighbors</a:t>
            </a:r>
            <a:endParaRPr sz="2000" dirty="0"/>
          </a:p>
          <a:p>
            <a:pPr lvl="1">
              <a:buSzPct val="105000"/>
            </a:pPr>
            <a:r>
              <a:rPr lang="en" sz="1800" dirty="0"/>
              <a:t>OpenRCX and rules still need to support</a:t>
            </a:r>
            <a:endParaRPr sz="1800" dirty="0"/>
          </a:p>
          <a:p>
            <a:pPr>
              <a:buSzPct val="105000"/>
            </a:pPr>
            <a:r>
              <a:rPr lang="en" sz="2000" dirty="0"/>
              <a:t>Resistance dependent on neighbor</a:t>
            </a:r>
            <a:endParaRPr sz="2000" dirty="0"/>
          </a:p>
          <a:p>
            <a:pPr lvl="1">
              <a:buSzPct val="105000"/>
            </a:pPr>
            <a:r>
              <a:rPr lang="en" sz="1800" dirty="0"/>
              <a:t>Merged in November 2024</a:t>
            </a:r>
            <a:endParaRPr sz="1800" dirty="0"/>
          </a:p>
          <a:p>
            <a:pPr>
              <a:buSzPct val="105000"/>
            </a:pPr>
            <a:r>
              <a:rPr lang="en" sz="2000" dirty="0"/>
              <a:t>Lithography effects </a:t>
            </a:r>
            <a:endParaRPr sz="2000" dirty="0"/>
          </a:p>
          <a:p>
            <a:pPr lvl="1">
              <a:buSzPct val="105000"/>
            </a:pPr>
            <a:r>
              <a:rPr lang="en" sz="1800" dirty="0"/>
              <a:t>Handled at model creation (drawn to physical) for field solver</a:t>
            </a:r>
            <a:endParaRPr sz="1800" dirty="0"/>
          </a:p>
        </p:txBody>
      </p:sp>
      <p:sp>
        <p:nvSpPr>
          <p:cNvPr id="529" name="Google Shape;529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Potential Roadmap …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8199B7-D5CF-CB22-4BCC-4F5047DDB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dirty="0"/>
              <a:t>Kahng ECE 260C SP25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44A7B-9924-3CB5-07EE-95FA05522B83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"/>
          <p:cNvSpPr txBox="1">
            <a:spLocks noGrp="1"/>
          </p:cNvSpPr>
          <p:nvPr>
            <p:ph type="title"/>
          </p:nvPr>
        </p:nvSpPr>
        <p:spPr>
          <a:xfrm>
            <a:off x="0" y="66752"/>
            <a:ext cx="6858000" cy="399077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" sz="2600" dirty="0"/>
              <a:t>Non-Symmetric Coupling to 1</a:t>
            </a:r>
            <a:r>
              <a:rPr lang="en" sz="2600" baseline="30000" dirty="0"/>
              <a:t>st</a:t>
            </a:r>
            <a:r>
              <a:rPr lang="en" sz="2600" dirty="0"/>
              <a:t>, 2</a:t>
            </a:r>
            <a:r>
              <a:rPr lang="en" sz="2600" baseline="30000" dirty="0"/>
              <a:t>nd</a:t>
            </a:r>
            <a:r>
              <a:rPr lang="en" sz="2600" dirty="0"/>
              <a:t> Neighbors</a:t>
            </a:r>
            <a:endParaRPr sz="2600" dirty="0"/>
          </a:p>
          <a:p>
            <a:pPr algn="ctr"/>
            <a:endParaRPr dirty="0"/>
          </a:p>
        </p:txBody>
      </p:sp>
      <p:sp>
        <p:nvSpPr>
          <p:cNvPr id="536" name="Google Shape;536;p33"/>
          <p:cNvSpPr/>
          <p:nvPr/>
        </p:nvSpPr>
        <p:spPr>
          <a:xfrm>
            <a:off x="2204831" y="2261910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7" name="Google Shape;537;p33"/>
          <p:cNvSpPr/>
          <p:nvPr/>
        </p:nvSpPr>
        <p:spPr>
          <a:xfrm>
            <a:off x="3198169" y="2261910"/>
            <a:ext cx="396000" cy="64935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38" name="Google Shape;538;p33"/>
          <p:cNvSpPr/>
          <p:nvPr/>
        </p:nvSpPr>
        <p:spPr>
          <a:xfrm>
            <a:off x="4169719" y="2261910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39" name="Google Shape;539;p33"/>
          <p:cNvCxnSpPr>
            <a:stCxn id="537" idx="3"/>
          </p:cNvCxnSpPr>
          <p:nvPr/>
        </p:nvCxnSpPr>
        <p:spPr>
          <a:xfrm>
            <a:off x="3594169" y="2586585"/>
            <a:ext cx="575775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33"/>
          <p:cNvSpPr txBox="1"/>
          <p:nvPr/>
        </p:nvSpPr>
        <p:spPr>
          <a:xfrm>
            <a:off x="2272106" y="2018909"/>
            <a:ext cx="3546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w2</a:t>
            </a:r>
            <a:endParaRPr sz="1050"/>
          </a:p>
        </p:txBody>
      </p:sp>
      <p:sp>
        <p:nvSpPr>
          <p:cNvPr id="541" name="Google Shape;541;p33"/>
          <p:cNvSpPr txBox="1"/>
          <p:nvPr/>
        </p:nvSpPr>
        <p:spPr>
          <a:xfrm>
            <a:off x="3300806" y="2018909"/>
            <a:ext cx="3546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w1</a:t>
            </a:r>
            <a:endParaRPr sz="1050"/>
          </a:p>
        </p:txBody>
      </p:sp>
      <p:sp>
        <p:nvSpPr>
          <p:cNvPr id="542" name="Google Shape;542;p33"/>
          <p:cNvSpPr txBox="1"/>
          <p:nvPr/>
        </p:nvSpPr>
        <p:spPr>
          <a:xfrm>
            <a:off x="4272356" y="2018909"/>
            <a:ext cx="3546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w3</a:t>
            </a:r>
            <a:endParaRPr sz="1050"/>
          </a:p>
        </p:txBody>
      </p:sp>
      <p:sp>
        <p:nvSpPr>
          <p:cNvPr id="543" name="Google Shape;543;p33"/>
          <p:cNvSpPr txBox="1"/>
          <p:nvPr/>
        </p:nvSpPr>
        <p:spPr>
          <a:xfrm>
            <a:off x="2798775" y="2346922"/>
            <a:ext cx="288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s1</a:t>
            </a:r>
            <a:endParaRPr sz="1050"/>
          </a:p>
        </p:txBody>
      </p:sp>
      <p:sp>
        <p:nvSpPr>
          <p:cNvPr id="544" name="Google Shape;544;p33"/>
          <p:cNvSpPr txBox="1"/>
          <p:nvPr/>
        </p:nvSpPr>
        <p:spPr>
          <a:xfrm>
            <a:off x="3770325" y="2346922"/>
            <a:ext cx="288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s2</a:t>
            </a:r>
            <a:endParaRPr sz="1050"/>
          </a:p>
        </p:txBody>
      </p:sp>
      <p:cxnSp>
        <p:nvCxnSpPr>
          <p:cNvPr id="545" name="Google Shape;545;p33"/>
          <p:cNvCxnSpPr>
            <a:stCxn id="536" idx="3"/>
            <a:endCxn id="537" idx="1"/>
          </p:cNvCxnSpPr>
          <p:nvPr/>
        </p:nvCxnSpPr>
        <p:spPr>
          <a:xfrm>
            <a:off x="2600831" y="2586585"/>
            <a:ext cx="597375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6" name="Google Shape;546;p33"/>
          <p:cNvSpPr txBox="1"/>
          <p:nvPr/>
        </p:nvSpPr>
        <p:spPr>
          <a:xfrm>
            <a:off x="1115456" y="3616463"/>
            <a:ext cx="4561425" cy="6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b="1" dirty="0"/>
              <a:t>Coupling Cap</a:t>
            </a:r>
            <a:r>
              <a:rPr lang="en" sz="1200" dirty="0"/>
              <a:t>= function(w, s, M), height is set</a:t>
            </a:r>
            <a:endParaRPr sz="1200" dirty="0"/>
          </a:p>
          <a:p>
            <a:endParaRPr sz="1200" dirty="0"/>
          </a:p>
          <a:p>
            <a:r>
              <a:rPr lang="en" sz="1200" b="1" dirty="0">
                <a:solidFill>
                  <a:schemeClr val="dk1"/>
                </a:solidFill>
              </a:rPr>
              <a:t>Fringe (Ground) Cap</a:t>
            </a:r>
            <a:r>
              <a:rPr lang="en" sz="1200" dirty="0">
                <a:solidFill>
                  <a:schemeClr val="dk1"/>
                </a:solidFill>
              </a:rPr>
              <a:t>= function(w, s, M)</a:t>
            </a: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547" name="Google Shape;547;p33"/>
          <p:cNvSpPr txBox="1"/>
          <p:nvPr/>
        </p:nvSpPr>
        <p:spPr>
          <a:xfrm>
            <a:off x="2272125" y="2434428"/>
            <a:ext cx="261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M</a:t>
            </a:r>
            <a:endParaRPr sz="1050"/>
          </a:p>
        </p:txBody>
      </p:sp>
      <p:sp>
        <p:nvSpPr>
          <p:cNvPr id="548" name="Google Shape;548;p33"/>
          <p:cNvSpPr txBox="1"/>
          <p:nvPr/>
        </p:nvSpPr>
        <p:spPr>
          <a:xfrm>
            <a:off x="3265463" y="2436509"/>
            <a:ext cx="261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M</a:t>
            </a:r>
            <a:endParaRPr sz="1050"/>
          </a:p>
        </p:txBody>
      </p:sp>
      <p:sp>
        <p:nvSpPr>
          <p:cNvPr id="549" name="Google Shape;549;p33"/>
          <p:cNvSpPr txBox="1"/>
          <p:nvPr/>
        </p:nvSpPr>
        <p:spPr>
          <a:xfrm>
            <a:off x="4236994" y="2436509"/>
            <a:ext cx="261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M</a:t>
            </a:r>
            <a:endParaRPr sz="1050"/>
          </a:p>
        </p:txBody>
      </p:sp>
      <p:cxnSp>
        <p:nvCxnSpPr>
          <p:cNvPr id="550" name="Google Shape;550;p33"/>
          <p:cNvCxnSpPr/>
          <p:nvPr/>
        </p:nvCxnSpPr>
        <p:spPr>
          <a:xfrm>
            <a:off x="3599213" y="2757397"/>
            <a:ext cx="573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1" name="Google Shape;551;p33"/>
          <p:cNvGrpSpPr/>
          <p:nvPr/>
        </p:nvGrpSpPr>
        <p:grpSpPr>
          <a:xfrm>
            <a:off x="3882431" y="2690647"/>
            <a:ext cx="57150" cy="128025"/>
            <a:chOff x="4490775" y="3209250"/>
            <a:chExt cx="76200" cy="170700"/>
          </a:xfrm>
        </p:grpSpPr>
        <p:cxnSp>
          <p:nvCxnSpPr>
            <p:cNvPr id="552" name="Google Shape;552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3" name="Google Shape;553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54" name="Google Shape;554;p33"/>
          <p:cNvCxnSpPr/>
          <p:nvPr/>
        </p:nvCxnSpPr>
        <p:spPr>
          <a:xfrm rot="5400000">
            <a:off x="3214031" y="3126022"/>
            <a:ext cx="429525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55" name="Google Shape;555;p33"/>
          <p:cNvGrpSpPr/>
          <p:nvPr/>
        </p:nvGrpSpPr>
        <p:grpSpPr>
          <a:xfrm rot="5400000">
            <a:off x="3410123" y="3023646"/>
            <a:ext cx="42817" cy="128025"/>
            <a:chOff x="4490775" y="3209250"/>
            <a:chExt cx="76200" cy="170700"/>
          </a:xfrm>
        </p:grpSpPr>
        <p:cxnSp>
          <p:nvCxnSpPr>
            <p:cNvPr id="556" name="Google Shape;556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7" name="Google Shape;557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8" name="Google Shape;558;p33"/>
          <p:cNvSpPr txBox="1"/>
          <p:nvPr/>
        </p:nvSpPr>
        <p:spPr>
          <a:xfrm>
            <a:off x="3733706" y="2757398"/>
            <a:ext cx="354600" cy="2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900" b="1"/>
              <a:t>CC</a:t>
            </a:r>
            <a:endParaRPr sz="900" b="1"/>
          </a:p>
        </p:txBody>
      </p:sp>
      <p:sp>
        <p:nvSpPr>
          <p:cNvPr id="559" name="Google Shape;559;p33"/>
          <p:cNvSpPr txBox="1"/>
          <p:nvPr/>
        </p:nvSpPr>
        <p:spPr>
          <a:xfrm>
            <a:off x="3428794" y="2941354"/>
            <a:ext cx="354600" cy="2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900" b="1"/>
              <a:t>Cg</a:t>
            </a:r>
            <a:endParaRPr sz="900" b="1"/>
          </a:p>
        </p:txBody>
      </p:sp>
      <p:sp>
        <p:nvSpPr>
          <p:cNvPr id="560" name="Google Shape;560;p33"/>
          <p:cNvSpPr/>
          <p:nvPr/>
        </p:nvSpPr>
        <p:spPr>
          <a:xfrm>
            <a:off x="5141269" y="2261910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61" name="Google Shape;561;p33"/>
          <p:cNvSpPr txBox="1"/>
          <p:nvPr/>
        </p:nvSpPr>
        <p:spPr>
          <a:xfrm>
            <a:off x="4741875" y="2346922"/>
            <a:ext cx="28845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/>
              <a:t>s3</a:t>
            </a:r>
            <a:endParaRPr sz="1050"/>
          </a:p>
        </p:txBody>
      </p:sp>
      <p:cxnSp>
        <p:nvCxnSpPr>
          <p:cNvPr id="562" name="Google Shape;562;p33"/>
          <p:cNvCxnSpPr/>
          <p:nvPr/>
        </p:nvCxnSpPr>
        <p:spPr>
          <a:xfrm rot="10800000" flipH="1">
            <a:off x="3605963" y="2346941"/>
            <a:ext cx="1517400" cy="1935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3" name="Google Shape;563;p33"/>
          <p:cNvCxnSpPr>
            <a:endCxn id="560" idx="1"/>
          </p:cNvCxnSpPr>
          <p:nvPr/>
        </p:nvCxnSpPr>
        <p:spPr>
          <a:xfrm>
            <a:off x="4531969" y="2586585"/>
            <a:ext cx="6093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4" name="Google Shape;564;p33"/>
          <p:cNvGrpSpPr/>
          <p:nvPr/>
        </p:nvGrpSpPr>
        <p:grpSpPr>
          <a:xfrm>
            <a:off x="4031156" y="2287747"/>
            <a:ext cx="57150" cy="128025"/>
            <a:chOff x="4490775" y="3209250"/>
            <a:chExt cx="76200" cy="170700"/>
          </a:xfrm>
        </p:grpSpPr>
        <p:cxnSp>
          <p:nvCxnSpPr>
            <p:cNvPr id="565" name="Google Shape;565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7" name="Google Shape;567;p33"/>
          <p:cNvSpPr/>
          <p:nvPr/>
        </p:nvSpPr>
        <p:spPr>
          <a:xfrm>
            <a:off x="6164475" y="2259828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68" name="Google Shape;568;p33"/>
          <p:cNvCxnSpPr>
            <a:endCxn id="567" idx="1"/>
          </p:cNvCxnSpPr>
          <p:nvPr/>
        </p:nvCxnSpPr>
        <p:spPr>
          <a:xfrm>
            <a:off x="5555175" y="2584503"/>
            <a:ext cx="6093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33"/>
          <p:cNvSpPr/>
          <p:nvPr/>
        </p:nvSpPr>
        <p:spPr>
          <a:xfrm>
            <a:off x="499913" y="2260869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570" name="Google Shape;570;p33"/>
          <p:cNvSpPr/>
          <p:nvPr/>
        </p:nvSpPr>
        <p:spPr>
          <a:xfrm>
            <a:off x="1523119" y="2258788"/>
            <a:ext cx="396000" cy="64935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cxnSp>
        <p:nvCxnSpPr>
          <p:cNvPr id="571" name="Google Shape;571;p33"/>
          <p:cNvCxnSpPr>
            <a:endCxn id="570" idx="1"/>
          </p:cNvCxnSpPr>
          <p:nvPr/>
        </p:nvCxnSpPr>
        <p:spPr>
          <a:xfrm>
            <a:off x="913819" y="2583463"/>
            <a:ext cx="609300" cy="0"/>
          </a:xfrm>
          <a:prstGeom prst="straightConnector1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2" name="Google Shape;572;p33"/>
          <p:cNvCxnSpPr/>
          <p:nvPr/>
        </p:nvCxnSpPr>
        <p:spPr>
          <a:xfrm>
            <a:off x="2612850" y="2801328"/>
            <a:ext cx="573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73" name="Google Shape;573;p33"/>
          <p:cNvGrpSpPr/>
          <p:nvPr/>
        </p:nvGrpSpPr>
        <p:grpSpPr>
          <a:xfrm>
            <a:off x="2896069" y="2734578"/>
            <a:ext cx="57150" cy="128025"/>
            <a:chOff x="4490775" y="3209250"/>
            <a:chExt cx="76200" cy="170700"/>
          </a:xfrm>
        </p:grpSpPr>
        <p:cxnSp>
          <p:nvCxnSpPr>
            <p:cNvPr id="574" name="Google Shape;574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76" name="Google Shape;576;p33"/>
          <p:cNvCxnSpPr/>
          <p:nvPr/>
        </p:nvCxnSpPr>
        <p:spPr>
          <a:xfrm rot="10800000" flipH="1">
            <a:off x="1860188" y="2380335"/>
            <a:ext cx="1341900" cy="877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77" name="Google Shape;577;p33"/>
          <p:cNvGrpSpPr/>
          <p:nvPr/>
        </p:nvGrpSpPr>
        <p:grpSpPr>
          <a:xfrm>
            <a:off x="1999631" y="2310566"/>
            <a:ext cx="57150" cy="128025"/>
            <a:chOff x="4490775" y="3209250"/>
            <a:chExt cx="76200" cy="170700"/>
          </a:xfrm>
        </p:grpSpPr>
        <p:cxnSp>
          <p:nvCxnSpPr>
            <p:cNvPr id="578" name="Google Shape;578;p33"/>
            <p:cNvCxnSpPr/>
            <p:nvPr/>
          </p:nvCxnSpPr>
          <p:spPr>
            <a:xfrm>
              <a:off x="44907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33"/>
            <p:cNvCxnSpPr/>
            <p:nvPr/>
          </p:nvCxnSpPr>
          <p:spPr>
            <a:xfrm>
              <a:off x="4566975" y="3209250"/>
              <a:ext cx="0" cy="17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0" name="Google Shape;580;p33"/>
          <p:cNvSpPr txBox="1"/>
          <p:nvPr/>
        </p:nvSpPr>
        <p:spPr>
          <a:xfrm>
            <a:off x="653395" y="989980"/>
            <a:ext cx="5428248" cy="507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200" dirty="0">
                <a:solidFill>
                  <a:schemeClr val="tx1"/>
                </a:solidFill>
              </a:rPr>
              <a:t>Not currently implemented, but infrastructure exists as of November 2024</a:t>
            </a:r>
            <a:br>
              <a:rPr lang="en" sz="1200" dirty="0">
                <a:solidFill>
                  <a:schemeClr val="tx1"/>
                </a:solidFill>
              </a:rPr>
            </a:br>
            <a:r>
              <a:rPr lang="en" sz="1200" dirty="0">
                <a:solidFill>
                  <a:schemeClr val="tx1"/>
                </a:solidFill>
              </a:rPr>
              <a:t>(see extFlow_v2, extmain_v2 etc.)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408B-7A19-91C9-62D6-86FDBE68C1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142DA-FA61-8B25-E97A-FB5CC58E03D1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42863" bIns="21431"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dirty="0"/>
              <a:t>More?  E.g., HVH Routing</a:t>
            </a:r>
            <a:endParaRPr dirty="0"/>
          </a:p>
        </p:txBody>
      </p:sp>
      <p:sp>
        <p:nvSpPr>
          <p:cNvPr id="720" name="Google Shape;720;p36"/>
          <p:cNvSpPr txBox="1"/>
          <p:nvPr/>
        </p:nvSpPr>
        <p:spPr>
          <a:xfrm>
            <a:off x="5398631" y="1709907"/>
            <a:ext cx="1129725" cy="208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b="1" u="sng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Measure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CC_MC_ML1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CC_MC_MR1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CC_MC_A1C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CC_MC_A2C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CC_MC_B1C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CC_MC_B2C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CC_A1C_B1C</a:t>
            </a:r>
            <a:endParaRPr sz="1200" dirty="0">
              <a:latin typeface="+mn-lt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CC_MC_A2r1</a:t>
            </a:r>
            <a:endParaRPr sz="1200" dirty="0">
              <a:latin typeface="+mn-lt"/>
            </a:endParaRPr>
          </a:p>
          <a:p>
            <a:endParaRPr sz="1200" dirty="0">
              <a:solidFill>
                <a:schemeClr val="dk1"/>
              </a:solidFill>
              <a:latin typeface="+mn-lt"/>
              <a:ea typeface="Verdana"/>
              <a:cs typeface="Verdana"/>
              <a:sym typeface="Verdana"/>
            </a:endParaRPr>
          </a:p>
          <a:p>
            <a:r>
              <a:rPr lang="en" sz="1200" dirty="0">
                <a:solidFill>
                  <a:schemeClr val="dk1"/>
                </a:solidFill>
                <a:latin typeface="+mn-lt"/>
                <a:ea typeface="Verdana"/>
                <a:cs typeface="Verdana"/>
                <a:sym typeface="Verdana"/>
              </a:rPr>
              <a:t>R_MC</a:t>
            </a:r>
            <a:endParaRPr sz="1200" dirty="0">
              <a:latin typeface="+mn-lt"/>
            </a:endParaRPr>
          </a:p>
        </p:txBody>
      </p:sp>
      <p:sp>
        <p:nvSpPr>
          <p:cNvPr id="775" name="Google Shape;775;p36"/>
          <p:cNvSpPr txBox="1"/>
          <p:nvPr/>
        </p:nvSpPr>
        <p:spPr>
          <a:xfrm>
            <a:off x="4245960" y="3999075"/>
            <a:ext cx="2388372" cy="23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spAutoFit/>
          </a:bodyPr>
          <a:lstStyle/>
          <a:p>
            <a:r>
              <a:rPr lang="en" sz="12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Typical density area (50um)</a:t>
            </a:r>
            <a:r>
              <a:rPr lang="en" sz="1200" baseline="30000" dirty="0">
                <a:solidFill>
                  <a:schemeClr val="tx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 sz="10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2691FE-E1B0-2BEB-B277-BDE4350F452F}"/>
              </a:ext>
            </a:extLst>
          </p:cNvPr>
          <p:cNvGrpSpPr/>
          <p:nvPr/>
        </p:nvGrpSpPr>
        <p:grpSpPr>
          <a:xfrm>
            <a:off x="781718" y="1012042"/>
            <a:ext cx="4397694" cy="3119415"/>
            <a:chOff x="803318" y="1340124"/>
            <a:chExt cx="4397694" cy="3119415"/>
          </a:xfrm>
        </p:grpSpPr>
        <p:grpSp>
          <p:nvGrpSpPr>
            <p:cNvPr id="596" name="Google Shape;596;p36"/>
            <p:cNvGrpSpPr/>
            <p:nvPr/>
          </p:nvGrpSpPr>
          <p:grpSpPr>
            <a:xfrm>
              <a:off x="968687" y="2934287"/>
              <a:ext cx="1560512" cy="1267016"/>
              <a:chOff x="4096368" y="1633727"/>
              <a:chExt cx="2774244" cy="2252473"/>
            </a:xfrm>
          </p:grpSpPr>
          <p:sp>
            <p:nvSpPr>
              <p:cNvPr id="597" name="Google Shape;59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8" name="Google Shape;59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599" name="Google Shape;59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0" name="Google Shape;60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01" name="Google Shape;601;p36"/>
            <p:cNvGrpSpPr/>
            <p:nvPr/>
          </p:nvGrpSpPr>
          <p:grpSpPr>
            <a:xfrm>
              <a:off x="1425887" y="2934287"/>
              <a:ext cx="1560512" cy="1267016"/>
              <a:chOff x="4096368" y="1633727"/>
              <a:chExt cx="2774244" cy="2252473"/>
            </a:xfrm>
          </p:grpSpPr>
          <p:sp>
            <p:nvSpPr>
              <p:cNvPr id="602" name="Google Shape;602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06" name="Google Shape;606;p36"/>
            <p:cNvGrpSpPr/>
            <p:nvPr/>
          </p:nvGrpSpPr>
          <p:grpSpPr>
            <a:xfrm>
              <a:off x="2011675" y="2941431"/>
              <a:ext cx="1560512" cy="1267016"/>
              <a:chOff x="4096368" y="1633727"/>
              <a:chExt cx="2774244" cy="2252473"/>
            </a:xfrm>
          </p:grpSpPr>
          <p:sp>
            <p:nvSpPr>
              <p:cNvPr id="607" name="Google Shape;60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8" name="Google Shape;60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09" name="Google Shape;60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0" name="Google Shape;61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11" name="Google Shape;611;p36"/>
            <p:cNvGrpSpPr/>
            <p:nvPr/>
          </p:nvGrpSpPr>
          <p:grpSpPr>
            <a:xfrm>
              <a:off x="2640325" y="2941431"/>
              <a:ext cx="1560512" cy="1267016"/>
              <a:chOff x="4096368" y="1633727"/>
              <a:chExt cx="2774244" cy="2252473"/>
            </a:xfrm>
          </p:grpSpPr>
          <p:sp>
            <p:nvSpPr>
              <p:cNvPr id="612" name="Google Shape;612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3" name="Google Shape;613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4" name="Google Shape;614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5" name="Google Shape;615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16" name="Google Shape;616;p36"/>
            <p:cNvGrpSpPr/>
            <p:nvPr/>
          </p:nvGrpSpPr>
          <p:grpSpPr>
            <a:xfrm>
              <a:off x="3190393" y="2948575"/>
              <a:ext cx="1560512" cy="1267016"/>
              <a:chOff x="4096368" y="1633727"/>
              <a:chExt cx="2774244" cy="2252473"/>
            </a:xfrm>
          </p:grpSpPr>
          <p:sp>
            <p:nvSpPr>
              <p:cNvPr id="617" name="Google Shape;61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8" name="Google Shape;61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19" name="Google Shape;61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0" name="Google Shape;62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21" name="Google Shape;621;p36"/>
            <p:cNvGrpSpPr/>
            <p:nvPr/>
          </p:nvGrpSpPr>
          <p:grpSpPr>
            <a:xfrm>
              <a:off x="1903238" y="2699833"/>
              <a:ext cx="2807438" cy="358315"/>
              <a:chOff x="6589267" y="4222627"/>
              <a:chExt cx="4991001" cy="637004"/>
            </a:xfrm>
          </p:grpSpPr>
          <p:sp>
            <p:nvSpPr>
              <p:cNvPr id="622" name="Google Shape;622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3" name="Google Shape;623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4" name="Google Shape;624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25" name="Google Shape;625;p36"/>
            <p:cNvGrpSpPr/>
            <p:nvPr/>
          </p:nvGrpSpPr>
          <p:grpSpPr>
            <a:xfrm>
              <a:off x="1636920" y="2849026"/>
              <a:ext cx="2807438" cy="358315"/>
              <a:chOff x="6589267" y="4222627"/>
              <a:chExt cx="4991001" cy="637004"/>
            </a:xfrm>
          </p:grpSpPr>
          <p:sp>
            <p:nvSpPr>
              <p:cNvPr id="626" name="Google Shape;626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7" name="Google Shape;627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28" name="Google Shape;628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29" name="Google Shape;629;p36"/>
            <p:cNvGrpSpPr/>
            <p:nvPr/>
          </p:nvGrpSpPr>
          <p:grpSpPr>
            <a:xfrm>
              <a:off x="1408320" y="3013269"/>
              <a:ext cx="2807438" cy="358315"/>
              <a:chOff x="6589267" y="4222627"/>
              <a:chExt cx="4991001" cy="637004"/>
            </a:xfrm>
          </p:grpSpPr>
          <p:sp>
            <p:nvSpPr>
              <p:cNvPr id="630" name="Google Shape;630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2" name="Google Shape;632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33" name="Google Shape;633;p36"/>
            <p:cNvGrpSpPr/>
            <p:nvPr/>
          </p:nvGrpSpPr>
          <p:grpSpPr>
            <a:xfrm>
              <a:off x="1147004" y="3182712"/>
              <a:ext cx="2807438" cy="358315"/>
              <a:chOff x="6589267" y="4222627"/>
              <a:chExt cx="4991001" cy="637004"/>
            </a:xfrm>
          </p:grpSpPr>
          <p:sp>
            <p:nvSpPr>
              <p:cNvPr id="634" name="Google Shape;634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5" name="Google Shape;635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37" name="Google Shape;637;p36"/>
            <p:cNvGrpSpPr/>
            <p:nvPr/>
          </p:nvGrpSpPr>
          <p:grpSpPr>
            <a:xfrm>
              <a:off x="818392" y="3376899"/>
              <a:ext cx="2807438" cy="358315"/>
              <a:chOff x="6589267" y="4222627"/>
              <a:chExt cx="4991001" cy="637004"/>
            </a:xfrm>
          </p:grpSpPr>
          <p:sp>
            <p:nvSpPr>
              <p:cNvPr id="638" name="Google Shape;638;p36"/>
              <p:cNvSpPr/>
              <p:nvPr/>
            </p:nvSpPr>
            <p:spPr>
              <a:xfrm>
                <a:off x="6840729" y="4223629"/>
                <a:ext cx="4698900" cy="457200"/>
              </a:xfrm>
              <a:prstGeom prst="rect">
                <a:avLst/>
              </a:prstGeom>
              <a:solidFill>
                <a:srgbClr val="C4E0B2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39" name="Google Shape;639;p36"/>
              <p:cNvSpPr/>
              <p:nvPr/>
            </p:nvSpPr>
            <p:spPr>
              <a:xfrm>
                <a:off x="10996168" y="4222627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40" name="Google Shape;640;p36"/>
              <p:cNvSpPr/>
              <p:nvPr/>
            </p:nvSpPr>
            <p:spPr>
              <a:xfrm>
                <a:off x="6589267" y="4402431"/>
                <a:ext cx="4810800" cy="457200"/>
              </a:xfrm>
              <a:prstGeom prst="rect">
                <a:avLst/>
              </a:prstGeom>
              <a:solidFill>
                <a:srgbClr val="A8D08C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41" name="Google Shape;641;p36"/>
            <p:cNvGrpSpPr/>
            <p:nvPr/>
          </p:nvGrpSpPr>
          <p:grpSpPr>
            <a:xfrm>
              <a:off x="1039769" y="2299512"/>
              <a:ext cx="1560512" cy="1267016"/>
              <a:chOff x="4096368" y="1633727"/>
              <a:chExt cx="2774244" cy="2252473"/>
            </a:xfrm>
          </p:grpSpPr>
          <p:sp>
            <p:nvSpPr>
              <p:cNvPr id="642" name="Google Shape;642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43" name="Google Shape;643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44" name="Google Shape;644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45" name="Google Shape;645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47" name="Google Shape;647;p36"/>
            <p:cNvGrpSpPr/>
            <p:nvPr/>
          </p:nvGrpSpPr>
          <p:grpSpPr>
            <a:xfrm>
              <a:off x="1402927" y="2295429"/>
              <a:ext cx="2890418" cy="1524169"/>
              <a:chOff x="2494091" y="2124963"/>
              <a:chExt cx="5138521" cy="2709634"/>
            </a:xfrm>
          </p:grpSpPr>
          <p:grpSp>
            <p:nvGrpSpPr>
              <p:cNvPr id="648" name="Google Shape;648;p36"/>
              <p:cNvGrpSpPr/>
              <p:nvPr/>
            </p:nvGrpSpPr>
            <p:grpSpPr>
              <a:xfrm>
                <a:off x="2699368" y="2124963"/>
                <a:ext cx="2774244" cy="2252473"/>
                <a:chOff x="4096368" y="1633727"/>
                <a:chExt cx="2774244" cy="2252473"/>
              </a:xfrm>
            </p:grpSpPr>
            <p:sp>
              <p:nvSpPr>
                <p:cNvPr id="649" name="Google Shape;649;p36"/>
                <p:cNvSpPr/>
                <p:nvPr/>
              </p:nvSpPr>
              <p:spPr>
                <a:xfrm>
                  <a:off x="6355334" y="1633727"/>
                  <a:ext cx="457200" cy="457200"/>
                </a:xfrm>
                <a:prstGeom prst="rect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0" name="Google Shape;650;p36"/>
                <p:cNvSpPr/>
                <p:nvPr/>
              </p:nvSpPr>
              <p:spPr>
                <a:xfrm>
                  <a:off x="4096512" y="1633728"/>
                  <a:ext cx="27741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1" name="Google Shape;651;p36"/>
                <p:cNvSpPr/>
                <p:nvPr/>
              </p:nvSpPr>
              <p:spPr>
                <a:xfrm rot="10800000">
                  <a:off x="4096368" y="2091000"/>
                  <a:ext cx="26580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2" name="Google Shape;652;p36"/>
                <p:cNvSpPr/>
                <p:nvPr/>
              </p:nvSpPr>
              <p:spPr>
                <a:xfrm>
                  <a:off x="4096512" y="3429000"/>
                  <a:ext cx="457200" cy="4572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653" name="Google Shape;653;p36"/>
              <p:cNvGrpSpPr/>
              <p:nvPr/>
            </p:nvGrpSpPr>
            <p:grpSpPr>
              <a:xfrm>
                <a:off x="3626468" y="2124963"/>
                <a:ext cx="2774244" cy="2252473"/>
                <a:chOff x="4096368" y="1633727"/>
                <a:chExt cx="2774244" cy="2252473"/>
              </a:xfrm>
            </p:grpSpPr>
            <p:sp>
              <p:nvSpPr>
                <p:cNvPr id="654" name="Google Shape;654;p36"/>
                <p:cNvSpPr/>
                <p:nvPr/>
              </p:nvSpPr>
              <p:spPr>
                <a:xfrm>
                  <a:off x="6355334" y="1633727"/>
                  <a:ext cx="457200" cy="457200"/>
                </a:xfrm>
                <a:prstGeom prst="rect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5" name="Google Shape;655;p36"/>
                <p:cNvSpPr/>
                <p:nvPr/>
              </p:nvSpPr>
              <p:spPr>
                <a:xfrm>
                  <a:off x="4096512" y="1633728"/>
                  <a:ext cx="27741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6" name="Google Shape;656;p36"/>
                <p:cNvSpPr/>
                <p:nvPr/>
              </p:nvSpPr>
              <p:spPr>
                <a:xfrm rot="10800000">
                  <a:off x="4096368" y="2091000"/>
                  <a:ext cx="26580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57" name="Google Shape;657;p36"/>
                <p:cNvSpPr/>
                <p:nvPr/>
              </p:nvSpPr>
              <p:spPr>
                <a:xfrm>
                  <a:off x="4096512" y="3429000"/>
                  <a:ext cx="457200" cy="4572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grpSp>
            <p:nvGrpSpPr>
              <p:cNvPr id="658" name="Google Shape;658;p36"/>
              <p:cNvGrpSpPr/>
              <p:nvPr/>
            </p:nvGrpSpPr>
            <p:grpSpPr>
              <a:xfrm>
                <a:off x="4858368" y="2124963"/>
                <a:ext cx="2774244" cy="2252473"/>
                <a:chOff x="4096368" y="1633727"/>
                <a:chExt cx="2774244" cy="2252473"/>
              </a:xfrm>
            </p:grpSpPr>
            <p:sp>
              <p:nvSpPr>
                <p:cNvPr id="659" name="Google Shape;659;p36"/>
                <p:cNvSpPr/>
                <p:nvPr/>
              </p:nvSpPr>
              <p:spPr>
                <a:xfrm>
                  <a:off x="6355334" y="1633727"/>
                  <a:ext cx="457200" cy="457200"/>
                </a:xfrm>
                <a:prstGeom prst="rect">
                  <a:avLst/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60" name="Google Shape;660;p36"/>
                <p:cNvSpPr/>
                <p:nvPr/>
              </p:nvSpPr>
              <p:spPr>
                <a:xfrm>
                  <a:off x="4096512" y="1633728"/>
                  <a:ext cx="27741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61" name="Google Shape;661;p36"/>
                <p:cNvSpPr/>
                <p:nvPr/>
              </p:nvSpPr>
              <p:spPr>
                <a:xfrm rot="10800000">
                  <a:off x="4096368" y="2091000"/>
                  <a:ext cx="2658000" cy="1795200"/>
                </a:xfrm>
                <a:prstGeom prst="parallelogram">
                  <a:avLst>
                    <a:gd name="adj" fmla="val 122793"/>
                  </a:avLst>
                </a:prstGeom>
                <a:solidFill>
                  <a:srgbClr val="9CC2E5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  <p:sp>
              <p:nvSpPr>
                <p:cNvPr id="662" name="Google Shape;662;p36"/>
                <p:cNvSpPr/>
                <p:nvPr/>
              </p:nvSpPr>
              <p:spPr>
                <a:xfrm>
                  <a:off x="4096512" y="3429000"/>
                  <a:ext cx="457200" cy="4572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rgbClr val="264159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51431" tIns="25706" rIns="51431" bIns="25706" anchor="ctr" anchorCtr="0">
                  <a:noAutofit/>
                </a:bodyPr>
                <a:lstStyle/>
                <a:p>
                  <a:pPr algn="ctr"/>
                  <a:endParaRPr sz="1050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endParaRPr>
                </a:p>
              </p:txBody>
            </p:sp>
          </p:grpSp>
          <p:sp>
            <p:nvSpPr>
              <p:cNvPr id="663" name="Google Shape;663;p36"/>
              <p:cNvSpPr txBox="1"/>
              <p:nvPr/>
            </p:nvSpPr>
            <p:spPr>
              <a:xfrm>
                <a:off x="3408491" y="4496083"/>
                <a:ext cx="8739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MC_w</a:t>
                </a:r>
                <a:endParaRPr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64" name="Google Shape;664;p36"/>
              <p:cNvSpPr txBox="1"/>
              <p:nvPr/>
            </p:nvSpPr>
            <p:spPr>
              <a:xfrm>
                <a:off x="2494091" y="4467505"/>
                <a:ext cx="856199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ML_w</a:t>
                </a:r>
                <a:endParaRPr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65" name="Google Shape;665;p36"/>
              <p:cNvSpPr txBox="1"/>
              <p:nvPr/>
            </p:nvSpPr>
            <p:spPr>
              <a:xfrm>
                <a:off x="4640391" y="4492906"/>
                <a:ext cx="8853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MR_w</a:t>
                </a:r>
                <a:endParaRPr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66" name="Google Shape;666;p36"/>
              <p:cNvSpPr txBox="1"/>
              <p:nvPr/>
            </p:nvSpPr>
            <p:spPr>
              <a:xfrm>
                <a:off x="4112898" y="4103271"/>
                <a:ext cx="8067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MR_s</a:t>
                </a:r>
                <a:endParaRPr sz="825"/>
              </a:p>
            </p:txBody>
          </p:sp>
          <p:sp>
            <p:nvSpPr>
              <p:cNvPr id="667" name="Google Shape;667;p36"/>
              <p:cNvSpPr txBox="1"/>
              <p:nvPr/>
            </p:nvSpPr>
            <p:spPr>
              <a:xfrm>
                <a:off x="2973055" y="4090853"/>
                <a:ext cx="7779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rgbClr val="C00000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ML_s</a:t>
                </a:r>
                <a:endParaRPr sz="825"/>
              </a:p>
            </p:txBody>
          </p:sp>
          <p:cxnSp>
            <p:nvCxnSpPr>
              <p:cNvPr id="668" name="Google Shape;668;p36"/>
              <p:cNvCxnSpPr/>
              <p:nvPr/>
            </p:nvCxnSpPr>
            <p:spPr>
              <a:xfrm>
                <a:off x="2706353" y="4492906"/>
                <a:ext cx="457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69" name="Google Shape;669;p36"/>
              <p:cNvCxnSpPr/>
              <p:nvPr/>
            </p:nvCxnSpPr>
            <p:spPr>
              <a:xfrm>
                <a:off x="3626611" y="4502430"/>
                <a:ext cx="457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70" name="Google Shape;670;p36"/>
              <p:cNvCxnSpPr/>
              <p:nvPr/>
            </p:nvCxnSpPr>
            <p:spPr>
              <a:xfrm>
                <a:off x="4843329" y="4527830"/>
                <a:ext cx="457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71" name="Google Shape;671;p36"/>
              <p:cNvCxnSpPr/>
              <p:nvPr/>
            </p:nvCxnSpPr>
            <p:spPr>
              <a:xfrm>
                <a:off x="3138153" y="4408353"/>
                <a:ext cx="4572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72" name="Google Shape;672;p36"/>
              <p:cNvCxnSpPr/>
              <p:nvPr/>
            </p:nvCxnSpPr>
            <p:spPr>
              <a:xfrm>
                <a:off x="4136813" y="4433753"/>
                <a:ext cx="7218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73" name="Google Shape;673;p36"/>
              <p:cNvSpPr txBox="1"/>
              <p:nvPr/>
            </p:nvSpPr>
            <p:spPr>
              <a:xfrm>
                <a:off x="2642854" y="3870775"/>
                <a:ext cx="655799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ML1</a:t>
                </a:r>
                <a:endParaRPr sz="825"/>
              </a:p>
            </p:txBody>
          </p:sp>
          <p:sp>
            <p:nvSpPr>
              <p:cNvPr id="674" name="Google Shape;674;p36"/>
              <p:cNvSpPr txBox="1"/>
              <p:nvPr/>
            </p:nvSpPr>
            <p:spPr>
              <a:xfrm>
                <a:off x="3564221" y="3904113"/>
                <a:ext cx="5277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MC</a:t>
                </a:r>
                <a:endParaRPr sz="825"/>
              </a:p>
            </p:txBody>
          </p:sp>
          <p:sp>
            <p:nvSpPr>
              <p:cNvPr id="675" name="Google Shape;675;p36"/>
              <p:cNvSpPr txBox="1"/>
              <p:nvPr/>
            </p:nvSpPr>
            <p:spPr>
              <a:xfrm>
                <a:off x="4783421" y="3904113"/>
                <a:ext cx="684900" cy="3385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1431" tIns="25706" rIns="51431" bIns="25706" anchor="t" anchorCtr="0">
                <a:spAutoFit/>
              </a:bodyPr>
              <a:lstStyle/>
              <a:p>
                <a:r>
                  <a:rPr lang="en" sz="900" b="1">
                    <a:solidFill>
                      <a:schemeClr val="lt1"/>
                    </a:solidFill>
                    <a:latin typeface="Verdana"/>
                    <a:ea typeface="Verdana"/>
                    <a:cs typeface="Verdana"/>
                    <a:sym typeface="Verdana"/>
                  </a:rPr>
                  <a:t>MR1</a:t>
                </a:r>
                <a:endParaRPr sz="825"/>
              </a:p>
            </p:txBody>
          </p:sp>
        </p:grpSp>
        <p:grpSp>
          <p:nvGrpSpPr>
            <p:cNvPr id="676" name="Google Shape;676;p36"/>
            <p:cNvGrpSpPr/>
            <p:nvPr/>
          </p:nvGrpSpPr>
          <p:grpSpPr>
            <a:xfrm>
              <a:off x="3225901" y="2322056"/>
              <a:ext cx="1560512" cy="1267016"/>
              <a:chOff x="4096368" y="1633727"/>
              <a:chExt cx="2774244" cy="2252473"/>
            </a:xfrm>
          </p:grpSpPr>
          <p:sp>
            <p:nvSpPr>
              <p:cNvPr id="677" name="Google Shape;67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681" name="Google Shape;681;p36"/>
            <p:cNvSpPr txBox="1"/>
            <p:nvPr/>
          </p:nvSpPr>
          <p:spPr>
            <a:xfrm>
              <a:off x="1974378" y="4033349"/>
              <a:ext cx="3582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B2C</a:t>
              </a:r>
              <a:endParaRPr sz="825"/>
            </a:p>
          </p:txBody>
        </p:sp>
        <p:cxnSp>
          <p:nvCxnSpPr>
            <p:cNvPr id="682" name="Google Shape;682;p36"/>
            <p:cNvCxnSpPr/>
            <p:nvPr/>
          </p:nvCxnSpPr>
          <p:spPr>
            <a:xfrm>
              <a:off x="2001609" y="4257421"/>
              <a:ext cx="257175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grpSp>
          <p:nvGrpSpPr>
            <p:cNvPr id="683" name="Google Shape;683;p36"/>
            <p:cNvGrpSpPr/>
            <p:nvPr/>
          </p:nvGrpSpPr>
          <p:grpSpPr>
            <a:xfrm>
              <a:off x="1903238" y="1999592"/>
              <a:ext cx="2807438" cy="358315"/>
              <a:chOff x="2606038" y="1662698"/>
              <a:chExt cx="4991001" cy="637004"/>
            </a:xfrm>
          </p:grpSpPr>
          <p:sp>
            <p:nvSpPr>
              <p:cNvPr id="684" name="Google Shape;684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87" name="Google Shape;687;p36"/>
            <p:cNvGrpSpPr/>
            <p:nvPr/>
          </p:nvGrpSpPr>
          <p:grpSpPr>
            <a:xfrm>
              <a:off x="1636919" y="2192271"/>
              <a:ext cx="2807438" cy="358315"/>
              <a:chOff x="2606038" y="1662698"/>
              <a:chExt cx="4991001" cy="637004"/>
            </a:xfrm>
          </p:grpSpPr>
          <p:sp>
            <p:nvSpPr>
              <p:cNvPr id="688" name="Google Shape;688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91" name="Google Shape;691;p36"/>
            <p:cNvGrpSpPr/>
            <p:nvPr/>
          </p:nvGrpSpPr>
          <p:grpSpPr>
            <a:xfrm>
              <a:off x="1415176" y="2393156"/>
              <a:ext cx="2807438" cy="358315"/>
              <a:chOff x="2606038" y="1662698"/>
              <a:chExt cx="4991001" cy="637004"/>
            </a:xfrm>
          </p:grpSpPr>
          <p:sp>
            <p:nvSpPr>
              <p:cNvPr id="692" name="Google Shape;692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95" name="Google Shape;695;p36"/>
            <p:cNvGrpSpPr/>
            <p:nvPr/>
          </p:nvGrpSpPr>
          <p:grpSpPr>
            <a:xfrm>
              <a:off x="1148072" y="2586069"/>
              <a:ext cx="2807438" cy="358315"/>
              <a:chOff x="2606038" y="1662698"/>
              <a:chExt cx="4991001" cy="637004"/>
            </a:xfrm>
          </p:grpSpPr>
          <p:sp>
            <p:nvSpPr>
              <p:cNvPr id="696" name="Google Shape;696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699" name="Google Shape;699;p36"/>
            <p:cNvGrpSpPr/>
            <p:nvPr/>
          </p:nvGrpSpPr>
          <p:grpSpPr>
            <a:xfrm>
              <a:off x="803318" y="2839470"/>
              <a:ext cx="2807438" cy="358315"/>
              <a:chOff x="2606038" y="1662698"/>
              <a:chExt cx="4991001" cy="637004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2857500" y="1663700"/>
                <a:ext cx="4698900" cy="457200"/>
              </a:xfrm>
              <a:prstGeom prst="rect">
                <a:avLst/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7012939" y="1662698"/>
                <a:ext cx="584100" cy="636900"/>
              </a:xfrm>
              <a:prstGeom prst="cube">
                <a:avLst>
                  <a:gd name="adj" fmla="val 25000"/>
                </a:avLst>
              </a:prstGeom>
              <a:solidFill>
                <a:srgbClr val="F4B08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2606038" y="1842502"/>
                <a:ext cx="4810800" cy="457200"/>
              </a:xfrm>
              <a:prstGeom prst="rect">
                <a:avLst/>
              </a:prstGeom>
              <a:solidFill>
                <a:srgbClr val="C55A1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03" name="Google Shape;703;p36"/>
            <p:cNvSpPr txBox="1"/>
            <p:nvPr/>
          </p:nvSpPr>
          <p:spPr>
            <a:xfrm>
              <a:off x="4730987" y="2139233"/>
              <a:ext cx="4700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A1_w</a:t>
              </a:r>
              <a:endParaRPr sz="825"/>
            </a:p>
          </p:txBody>
        </p:sp>
        <p:cxnSp>
          <p:nvCxnSpPr>
            <p:cNvPr id="704" name="Google Shape;704;p36"/>
            <p:cNvCxnSpPr/>
            <p:nvPr/>
          </p:nvCxnSpPr>
          <p:spPr>
            <a:xfrm rot="10800000" flipH="1">
              <a:off x="4615863" y="2208515"/>
              <a:ext cx="105750" cy="84375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705" name="Google Shape;705;p36"/>
            <p:cNvCxnSpPr/>
            <p:nvPr/>
          </p:nvCxnSpPr>
          <p:spPr>
            <a:xfrm rot="10800000" flipH="1">
              <a:off x="4501202" y="2381064"/>
              <a:ext cx="105750" cy="84375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06" name="Google Shape;706;p36"/>
            <p:cNvSpPr txBox="1"/>
            <p:nvPr/>
          </p:nvSpPr>
          <p:spPr>
            <a:xfrm>
              <a:off x="4720522" y="2333860"/>
              <a:ext cx="4257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A1_s</a:t>
              </a:r>
              <a:endParaRPr sz="825"/>
            </a:p>
          </p:txBody>
        </p:sp>
        <p:sp>
          <p:nvSpPr>
            <p:cNvPr id="707" name="Google Shape;707;p36"/>
            <p:cNvSpPr txBox="1"/>
            <p:nvPr/>
          </p:nvSpPr>
          <p:spPr>
            <a:xfrm>
              <a:off x="3866600" y="2457153"/>
              <a:ext cx="3861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A1C</a:t>
              </a:r>
              <a:endParaRPr sz="825"/>
            </a:p>
          </p:txBody>
        </p:sp>
        <p:grpSp>
          <p:nvGrpSpPr>
            <p:cNvPr id="708" name="Google Shape;708;p36"/>
            <p:cNvGrpSpPr/>
            <p:nvPr/>
          </p:nvGrpSpPr>
          <p:grpSpPr>
            <a:xfrm>
              <a:off x="1010551" y="1604911"/>
              <a:ext cx="1560512" cy="1267016"/>
              <a:chOff x="4096368" y="1633727"/>
              <a:chExt cx="2774244" cy="2252473"/>
            </a:xfrm>
          </p:grpSpPr>
          <p:sp>
            <p:nvSpPr>
              <p:cNvPr id="709" name="Google Shape;709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12" name="Google Shape;712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13" name="Google Shape;713;p36"/>
            <p:cNvSpPr txBox="1"/>
            <p:nvPr/>
          </p:nvSpPr>
          <p:spPr>
            <a:xfrm>
              <a:off x="3208415" y="1340124"/>
              <a:ext cx="4700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A2_w</a:t>
              </a:r>
              <a:endParaRPr sz="825"/>
            </a:p>
          </p:txBody>
        </p:sp>
        <p:cxnSp>
          <p:nvCxnSpPr>
            <p:cNvPr id="714" name="Google Shape;714;p36"/>
            <p:cNvCxnSpPr/>
            <p:nvPr/>
          </p:nvCxnSpPr>
          <p:spPr>
            <a:xfrm>
              <a:off x="3338493" y="1537449"/>
              <a:ext cx="257175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5" name="Google Shape;715;p36"/>
            <p:cNvSpPr txBox="1"/>
            <p:nvPr/>
          </p:nvSpPr>
          <p:spPr>
            <a:xfrm>
              <a:off x="4609777" y="3052406"/>
              <a:ext cx="4250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B1_s</a:t>
              </a:r>
              <a:endParaRPr sz="825"/>
            </a:p>
          </p:txBody>
        </p:sp>
        <p:sp>
          <p:nvSpPr>
            <p:cNvPr id="716" name="Google Shape;716;p36"/>
            <p:cNvSpPr txBox="1"/>
            <p:nvPr/>
          </p:nvSpPr>
          <p:spPr>
            <a:xfrm>
              <a:off x="4222536" y="3308539"/>
              <a:ext cx="4691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B1_w</a:t>
              </a:r>
              <a:endParaRPr sz="825"/>
            </a:p>
          </p:txBody>
        </p:sp>
        <p:cxnSp>
          <p:nvCxnSpPr>
            <p:cNvPr id="717" name="Google Shape;717;p36"/>
            <p:cNvCxnSpPr/>
            <p:nvPr/>
          </p:nvCxnSpPr>
          <p:spPr>
            <a:xfrm rot="10800000" flipH="1">
              <a:off x="4172951" y="3301508"/>
              <a:ext cx="105750" cy="84375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718" name="Google Shape;718;p36"/>
            <p:cNvCxnSpPr/>
            <p:nvPr/>
          </p:nvCxnSpPr>
          <p:spPr>
            <a:xfrm rot="10800000" flipH="1">
              <a:off x="4544426" y="3080052"/>
              <a:ext cx="105750" cy="84375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9" name="Google Shape;719;p36"/>
            <p:cNvSpPr txBox="1"/>
            <p:nvPr/>
          </p:nvSpPr>
          <p:spPr>
            <a:xfrm>
              <a:off x="3887759" y="3170532"/>
              <a:ext cx="3582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B1C</a:t>
              </a:r>
              <a:endParaRPr sz="825"/>
            </a:p>
          </p:txBody>
        </p:sp>
        <p:grpSp>
          <p:nvGrpSpPr>
            <p:cNvPr id="721" name="Google Shape;721;p36"/>
            <p:cNvGrpSpPr/>
            <p:nvPr/>
          </p:nvGrpSpPr>
          <p:grpSpPr>
            <a:xfrm>
              <a:off x="1517757" y="1619198"/>
              <a:ext cx="1560512" cy="1267016"/>
              <a:chOff x="4096368" y="1633727"/>
              <a:chExt cx="2774244" cy="2252473"/>
            </a:xfrm>
          </p:grpSpPr>
          <p:sp>
            <p:nvSpPr>
              <p:cNvPr id="722" name="Google Shape;722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26" name="Google Shape;726;p36"/>
            <p:cNvGrpSpPr/>
            <p:nvPr/>
          </p:nvGrpSpPr>
          <p:grpSpPr>
            <a:xfrm>
              <a:off x="2067826" y="1612054"/>
              <a:ext cx="1560512" cy="1267016"/>
              <a:chOff x="4096368" y="1633727"/>
              <a:chExt cx="2774244" cy="2252473"/>
            </a:xfrm>
          </p:grpSpPr>
          <p:sp>
            <p:nvSpPr>
              <p:cNvPr id="727" name="Google Shape;727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31" name="Google Shape;731;p36"/>
            <p:cNvSpPr txBox="1"/>
            <p:nvPr/>
          </p:nvSpPr>
          <p:spPr>
            <a:xfrm>
              <a:off x="2036837" y="2654674"/>
              <a:ext cx="3591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A2C</a:t>
              </a:r>
              <a:endParaRPr sz="825"/>
            </a:p>
          </p:txBody>
        </p:sp>
        <p:cxnSp>
          <p:nvCxnSpPr>
            <p:cNvPr id="732" name="Google Shape;732;p36"/>
            <p:cNvCxnSpPr/>
            <p:nvPr/>
          </p:nvCxnSpPr>
          <p:spPr>
            <a:xfrm>
              <a:off x="3645674" y="1573168"/>
              <a:ext cx="200025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33" name="Google Shape;733;p36"/>
            <p:cNvSpPr txBox="1"/>
            <p:nvPr/>
          </p:nvSpPr>
          <p:spPr>
            <a:xfrm>
              <a:off x="3681168" y="1388859"/>
              <a:ext cx="4257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A2_s</a:t>
              </a:r>
              <a:endParaRPr sz="825"/>
            </a:p>
          </p:txBody>
        </p:sp>
        <p:sp>
          <p:nvSpPr>
            <p:cNvPr id="734" name="Google Shape;734;p36"/>
            <p:cNvSpPr txBox="1"/>
            <p:nvPr/>
          </p:nvSpPr>
          <p:spPr>
            <a:xfrm>
              <a:off x="1908400" y="4269125"/>
              <a:ext cx="4691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B2_w</a:t>
              </a:r>
              <a:endParaRPr sz="825"/>
            </a:p>
          </p:txBody>
        </p:sp>
        <p:sp>
          <p:nvSpPr>
            <p:cNvPr id="735" name="Google Shape;735;p36"/>
            <p:cNvSpPr txBox="1"/>
            <p:nvPr/>
          </p:nvSpPr>
          <p:spPr>
            <a:xfrm>
              <a:off x="1017010" y="3280247"/>
              <a:ext cx="4169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Ml_n</a:t>
              </a:r>
              <a:endParaRPr sz="9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736" name="Google Shape;736;p36"/>
            <p:cNvSpPr txBox="1"/>
            <p:nvPr/>
          </p:nvSpPr>
          <p:spPr>
            <a:xfrm>
              <a:off x="3202550" y="3308855"/>
              <a:ext cx="4349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Mr_n</a:t>
              </a:r>
              <a:endParaRPr sz="900" b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grpSp>
          <p:nvGrpSpPr>
            <p:cNvPr id="737" name="Google Shape;737;p36"/>
            <p:cNvGrpSpPr/>
            <p:nvPr/>
          </p:nvGrpSpPr>
          <p:grpSpPr>
            <a:xfrm>
              <a:off x="2603607" y="1612054"/>
              <a:ext cx="1560512" cy="1267016"/>
              <a:chOff x="4096368" y="1633727"/>
              <a:chExt cx="2774244" cy="2252473"/>
            </a:xfrm>
          </p:grpSpPr>
          <p:sp>
            <p:nvSpPr>
              <p:cNvPr id="738" name="Google Shape;738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grpSp>
          <p:nvGrpSpPr>
            <p:cNvPr id="742" name="Google Shape;742;p36"/>
            <p:cNvGrpSpPr/>
            <p:nvPr/>
          </p:nvGrpSpPr>
          <p:grpSpPr>
            <a:xfrm>
              <a:off x="3132244" y="1612054"/>
              <a:ext cx="1560512" cy="1267016"/>
              <a:chOff x="4096368" y="1633727"/>
              <a:chExt cx="2774244" cy="2252473"/>
            </a:xfrm>
          </p:grpSpPr>
          <p:sp>
            <p:nvSpPr>
              <p:cNvPr id="743" name="Google Shape;743;p36"/>
              <p:cNvSpPr/>
              <p:nvPr/>
            </p:nvSpPr>
            <p:spPr>
              <a:xfrm>
                <a:off x="6355334" y="1633727"/>
                <a:ext cx="457200" cy="457200"/>
              </a:xfrm>
              <a:prstGeom prst="rect">
                <a:avLst/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4096512" y="1633728"/>
                <a:ext cx="27741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 rot="10800000">
                <a:off x="4096368" y="2091000"/>
                <a:ext cx="2658000" cy="1795200"/>
              </a:xfrm>
              <a:prstGeom prst="parallelogram">
                <a:avLst>
                  <a:gd name="adj" fmla="val 122793"/>
                </a:avLst>
              </a:prstGeom>
              <a:solidFill>
                <a:srgbClr val="9CC2E5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4096512" y="3429000"/>
                <a:ext cx="457200" cy="457200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2641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51431" tIns="25706" rIns="51431" bIns="25706" anchor="ctr" anchorCtr="0">
                <a:noAutofit/>
              </a:bodyPr>
              <a:lstStyle/>
              <a:p>
                <a:pPr algn="ctr"/>
                <a:endParaRPr sz="105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p:sp>
          <p:nvSpPr>
            <p:cNvPr id="747" name="Google Shape;747;p36"/>
            <p:cNvSpPr txBox="1"/>
            <p:nvPr/>
          </p:nvSpPr>
          <p:spPr>
            <a:xfrm>
              <a:off x="979665" y="2670009"/>
              <a:ext cx="396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A2ln</a:t>
              </a:r>
              <a:endParaRPr sz="825"/>
            </a:p>
          </p:txBody>
        </p:sp>
        <p:sp>
          <p:nvSpPr>
            <p:cNvPr id="748" name="Google Shape;748;p36"/>
            <p:cNvSpPr txBox="1"/>
            <p:nvPr/>
          </p:nvSpPr>
          <p:spPr>
            <a:xfrm>
              <a:off x="3109009" y="2662795"/>
              <a:ext cx="414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A2rn</a:t>
              </a:r>
              <a:endParaRPr sz="825"/>
            </a:p>
          </p:txBody>
        </p:sp>
        <p:sp>
          <p:nvSpPr>
            <p:cNvPr id="749" name="Google Shape;749;p36"/>
            <p:cNvSpPr txBox="1"/>
            <p:nvPr/>
          </p:nvSpPr>
          <p:spPr>
            <a:xfrm>
              <a:off x="2572499" y="2662795"/>
              <a:ext cx="414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A2r1</a:t>
              </a:r>
              <a:endParaRPr sz="825"/>
            </a:p>
          </p:txBody>
        </p:sp>
        <p:sp>
          <p:nvSpPr>
            <p:cNvPr id="750" name="Google Shape;750;p36"/>
            <p:cNvSpPr txBox="1"/>
            <p:nvPr/>
          </p:nvSpPr>
          <p:spPr>
            <a:xfrm>
              <a:off x="1480094" y="2656226"/>
              <a:ext cx="396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A2l1</a:t>
              </a:r>
              <a:endParaRPr sz="825"/>
            </a:p>
          </p:txBody>
        </p:sp>
        <p:sp>
          <p:nvSpPr>
            <p:cNvPr id="751" name="Google Shape;751;p36"/>
            <p:cNvSpPr txBox="1"/>
            <p:nvPr/>
          </p:nvSpPr>
          <p:spPr>
            <a:xfrm>
              <a:off x="3578408" y="2678263"/>
              <a:ext cx="4061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A1f1</a:t>
              </a:r>
              <a:endParaRPr sz="825"/>
            </a:p>
          </p:txBody>
        </p:sp>
        <p:sp>
          <p:nvSpPr>
            <p:cNvPr id="752" name="Google Shape;752;p36"/>
            <p:cNvSpPr txBox="1"/>
            <p:nvPr/>
          </p:nvSpPr>
          <p:spPr>
            <a:xfrm>
              <a:off x="4034057" y="2248378"/>
              <a:ext cx="414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A1r1</a:t>
              </a:r>
              <a:endParaRPr sz="825"/>
            </a:p>
          </p:txBody>
        </p:sp>
        <p:sp>
          <p:nvSpPr>
            <p:cNvPr id="753" name="Google Shape;753;p36"/>
            <p:cNvSpPr txBox="1"/>
            <p:nvPr/>
          </p:nvSpPr>
          <p:spPr>
            <a:xfrm>
              <a:off x="3214754" y="2962939"/>
              <a:ext cx="4061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A1fn</a:t>
              </a:r>
              <a:endParaRPr sz="825"/>
            </a:p>
          </p:txBody>
        </p:sp>
        <p:sp>
          <p:nvSpPr>
            <p:cNvPr id="754" name="Google Shape;754;p36"/>
            <p:cNvSpPr txBox="1"/>
            <p:nvPr/>
          </p:nvSpPr>
          <p:spPr>
            <a:xfrm>
              <a:off x="4297804" y="2048334"/>
              <a:ext cx="4149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A1rn</a:t>
              </a:r>
              <a:endParaRPr sz="825"/>
            </a:p>
          </p:txBody>
        </p:sp>
        <p:sp>
          <p:nvSpPr>
            <p:cNvPr id="755" name="Google Shape;755;p36"/>
            <p:cNvSpPr txBox="1"/>
            <p:nvPr/>
          </p:nvSpPr>
          <p:spPr>
            <a:xfrm>
              <a:off x="4183184" y="2946606"/>
              <a:ext cx="4142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B1r1</a:t>
              </a:r>
              <a:endParaRPr sz="825"/>
            </a:p>
          </p:txBody>
        </p:sp>
        <p:sp>
          <p:nvSpPr>
            <p:cNvPr id="756" name="Google Shape;756;p36"/>
            <p:cNvSpPr txBox="1"/>
            <p:nvPr/>
          </p:nvSpPr>
          <p:spPr>
            <a:xfrm>
              <a:off x="4440350" y="2745718"/>
              <a:ext cx="4142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B1rn</a:t>
              </a:r>
              <a:endParaRPr sz="825"/>
            </a:p>
          </p:txBody>
        </p:sp>
        <p:sp>
          <p:nvSpPr>
            <p:cNvPr id="757" name="Google Shape;757;p36"/>
            <p:cNvSpPr txBox="1"/>
            <p:nvPr/>
          </p:nvSpPr>
          <p:spPr>
            <a:xfrm>
              <a:off x="3635582" y="3374529"/>
              <a:ext cx="4050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B1f1</a:t>
              </a:r>
              <a:endParaRPr sz="825"/>
            </a:p>
          </p:txBody>
        </p:sp>
        <p:sp>
          <p:nvSpPr>
            <p:cNvPr id="758" name="Google Shape;758;p36"/>
            <p:cNvSpPr txBox="1"/>
            <p:nvPr/>
          </p:nvSpPr>
          <p:spPr>
            <a:xfrm>
              <a:off x="3289826" y="3575524"/>
              <a:ext cx="4050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B1fn</a:t>
              </a:r>
              <a:endParaRPr sz="825"/>
            </a:p>
          </p:txBody>
        </p:sp>
        <p:sp>
          <p:nvSpPr>
            <p:cNvPr id="759" name="Google Shape;759;p36"/>
            <p:cNvSpPr txBox="1"/>
            <p:nvPr/>
          </p:nvSpPr>
          <p:spPr>
            <a:xfrm>
              <a:off x="1366541" y="4007794"/>
              <a:ext cx="3960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B2l1</a:t>
              </a:r>
              <a:endParaRPr sz="825"/>
            </a:p>
          </p:txBody>
        </p:sp>
        <p:sp>
          <p:nvSpPr>
            <p:cNvPr id="760" name="Google Shape;760;p36"/>
            <p:cNvSpPr txBox="1"/>
            <p:nvPr/>
          </p:nvSpPr>
          <p:spPr>
            <a:xfrm>
              <a:off x="925582" y="4018747"/>
              <a:ext cx="396000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B2ln</a:t>
              </a:r>
              <a:endParaRPr sz="825"/>
            </a:p>
          </p:txBody>
        </p:sp>
        <p:sp>
          <p:nvSpPr>
            <p:cNvPr id="761" name="Google Shape;761;p36"/>
            <p:cNvSpPr txBox="1"/>
            <p:nvPr/>
          </p:nvSpPr>
          <p:spPr>
            <a:xfrm>
              <a:off x="2583567" y="4041798"/>
              <a:ext cx="4142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B2r1</a:t>
              </a:r>
              <a:endParaRPr sz="825"/>
            </a:p>
          </p:txBody>
        </p:sp>
        <p:sp>
          <p:nvSpPr>
            <p:cNvPr id="762" name="Google Shape;762;p36"/>
            <p:cNvSpPr txBox="1"/>
            <p:nvPr/>
          </p:nvSpPr>
          <p:spPr>
            <a:xfrm>
              <a:off x="3132354" y="4048879"/>
              <a:ext cx="4142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B2rn</a:t>
              </a:r>
              <a:endParaRPr sz="825"/>
            </a:p>
          </p:txBody>
        </p:sp>
        <p:sp>
          <p:nvSpPr>
            <p:cNvPr id="763" name="Google Shape;763;p36"/>
            <p:cNvSpPr txBox="1"/>
            <p:nvPr/>
          </p:nvSpPr>
          <p:spPr>
            <a:xfrm>
              <a:off x="2829349" y="4248024"/>
              <a:ext cx="42502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B2_s</a:t>
              </a:r>
              <a:endParaRPr sz="825"/>
            </a:p>
          </p:txBody>
        </p:sp>
        <p:cxnSp>
          <p:nvCxnSpPr>
            <p:cNvPr id="764" name="Google Shape;764;p36"/>
            <p:cNvCxnSpPr/>
            <p:nvPr/>
          </p:nvCxnSpPr>
          <p:spPr>
            <a:xfrm>
              <a:off x="2908865" y="4243133"/>
              <a:ext cx="257175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65" name="Google Shape;765;p36"/>
            <p:cNvSpPr txBox="1"/>
            <p:nvPr/>
          </p:nvSpPr>
          <p:spPr>
            <a:xfrm rot="-2238622">
              <a:off x="4308467" y="2154607"/>
              <a:ext cx="228292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66" name="Google Shape;766;p36"/>
            <p:cNvSpPr txBox="1"/>
            <p:nvPr/>
          </p:nvSpPr>
          <p:spPr>
            <a:xfrm>
              <a:off x="2979546" y="3362998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67" name="Google Shape;767;p36"/>
            <p:cNvSpPr txBox="1"/>
            <p:nvPr/>
          </p:nvSpPr>
          <p:spPr>
            <a:xfrm>
              <a:off x="1315092" y="3333766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68" name="Google Shape;768;p36"/>
            <p:cNvSpPr txBox="1"/>
            <p:nvPr/>
          </p:nvSpPr>
          <p:spPr>
            <a:xfrm>
              <a:off x="2908241" y="2619343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69" name="Google Shape;769;p36"/>
            <p:cNvSpPr txBox="1"/>
            <p:nvPr/>
          </p:nvSpPr>
          <p:spPr>
            <a:xfrm>
              <a:off x="1286325" y="2598030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0" name="Google Shape;770;p36"/>
            <p:cNvSpPr txBox="1"/>
            <p:nvPr/>
          </p:nvSpPr>
          <p:spPr>
            <a:xfrm>
              <a:off x="2937733" y="3976459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1" name="Google Shape;771;p36"/>
            <p:cNvSpPr txBox="1"/>
            <p:nvPr/>
          </p:nvSpPr>
          <p:spPr>
            <a:xfrm>
              <a:off x="1222845" y="3946846"/>
              <a:ext cx="2283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2" name="Google Shape;772;p36"/>
            <p:cNvSpPr txBox="1"/>
            <p:nvPr/>
          </p:nvSpPr>
          <p:spPr>
            <a:xfrm rot="-2238622">
              <a:off x="3480187" y="2805130"/>
              <a:ext cx="228292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3" name="Google Shape;773;p36"/>
            <p:cNvSpPr txBox="1"/>
            <p:nvPr/>
          </p:nvSpPr>
          <p:spPr>
            <a:xfrm rot="-2238622">
              <a:off x="4359159" y="2848568"/>
              <a:ext cx="228292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sp>
          <p:nvSpPr>
            <p:cNvPr id="774" name="Google Shape;774;p36"/>
            <p:cNvSpPr txBox="1"/>
            <p:nvPr/>
          </p:nvSpPr>
          <p:spPr>
            <a:xfrm rot="-2238622">
              <a:off x="3551908" y="3470226"/>
              <a:ext cx="228292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…</a:t>
              </a:r>
              <a:endParaRPr sz="825"/>
            </a:p>
          </p:txBody>
        </p:sp>
        <p:cxnSp>
          <p:nvCxnSpPr>
            <p:cNvPr id="776" name="Google Shape;776;p36"/>
            <p:cNvCxnSpPr/>
            <p:nvPr/>
          </p:nvCxnSpPr>
          <p:spPr>
            <a:xfrm>
              <a:off x="2171700" y="2257330"/>
              <a:ext cx="0" cy="175927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7" name="Google Shape;777;p36"/>
            <p:cNvCxnSpPr/>
            <p:nvPr/>
          </p:nvCxnSpPr>
          <p:spPr>
            <a:xfrm flipH="1">
              <a:off x="2218669" y="1573168"/>
              <a:ext cx="1246050" cy="10415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78" name="Google Shape;778;p36"/>
            <p:cNvCxnSpPr/>
            <p:nvPr/>
          </p:nvCxnSpPr>
          <p:spPr>
            <a:xfrm>
              <a:off x="2162134" y="2550585"/>
              <a:ext cx="135000" cy="0"/>
            </a:xfrm>
            <a:prstGeom prst="straightConnector1">
              <a:avLst/>
            </a:prstGeom>
            <a:noFill/>
            <a:ln w="25400" cap="flat" cmpd="sng">
              <a:solidFill>
                <a:srgbClr val="C0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79" name="Google Shape;779;p36"/>
            <p:cNvSpPr txBox="1"/>
            <p:nvPr/>
          </p:nvSpPr>
          <p:spPr>
            <a:xfrm>
              <a:off x="1886528" y="2321874"/>
              <a:ext cx="731475" cy="1904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1431" tIns="25706" rIns="51431" bIns="25706" anchor="t" anchorCtr="0">
              <a:spAutoFit/>
            </a:bodyPr>
            <a:lstStyle/>
            <a:p>
              <a:r>
                <a:rPr lang="en" sz="900" b="1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A2_offset</a:t>
              </a:r>
              <a:endParaRPr sz="825"/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71EE9D-4FCE-A1B8-2442-F650418F1A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FBC91-80B6-9265-6567-77D468B36F04}"/>
              </a:ext>
            </a:extLst>
          </p:cNvPr>
          <p:cNvSpPr txBox="1"/>
          <p:nvPr/>
        </p:nvSpPr>
        <p:spPr>
          <a:xfrm>
            <a:off x="1940648" y="4828763"/>
            <a:ext cx="30812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Thanks: Dimitris </a:t>
            </a:r>
            <a:r>
              <a:rPr lang="en-US" sz="1050" dirty="0" err="1"/>
              <a:t>Fotakis</a:t>
            </a:r>
            <a:r>
              <a:rPr lang="en-US" sz="1050" dirty="0"/>
              <a:t> and David Overhauser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FA54-262F-40F5-19A7-2B3FA50D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>
            <a:extLst>
              <a:ext uri="{FF2B5EF4-FFF2-40B4-BE49-F238E27FC236}">
                <a16:creationId xmlns:a16="http://schemas.microsoft.com/office/drawing/2014/main" id="{D478298B-D2FF-3B7B-3235-4057E7EDB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" y="572610"/>
            <a:ext cx="6928840" cy="4227992"/>
          </a:xfrm>
        </p:spPr>
        <p:txBody>
          <a:bodyPr/>
          <a:lstStyle/>
          <a:p>
            <a:pPr>
              <a:buSzPct val="106000"/>
              <a:defRPr/>
            </a:pPr>
            <a:r>
              <a:rPr lang="en-US" altLang="en-US" dirty="0"/>
              <a:t>Modeling of defects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E.g., clustering</a:t>
            </a:r>
          </a:p>
          <a:p>
            <a:pPr>
              <a:buSzPct val="106000"/>
              <a:defRPr/>
            </a:pPr>
            <a:r>
              <a:rPr lang="en-US" altLang="en-US" dirty="0"/>
              <a:t>Cleanroom technologies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E.g., factory layout, airflow, robots, …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“Class 1 cleanroom” etc. </a:t>
            </a:r>
            <a:r>
              <a:rPr lang="en-US" altLang="en-US" sz="1800" dirty="0">
                <a:hlinkClick r:id="rId3"/>
              </a:rPr>
              <a:t>link</a:t>
            </a:r>
            <a:endParaRPr lang="en-US" altLang="en-US" sz="1800" dirty="0"/>
          </a:p>
          <a:p>
            <a:pPr>
              <a:buSzPct val="106000"/>
              <a:defRPr/>
            </a:pPr>
            <a:r>
              <a:rPr lang="en-US" altLang="en-US" dirty="0"/>
              <a:t>“Design for Manufacturability” 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E.g., to first order, make chip smaller (~cubic yield loss w/area)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Better layouts: “Spread, fatten, fill”, avoid risky patterns, follow “recommended rules” aka “DFM rules”, …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Redundancy / error tolerance</a:t>
            </a:r>
          </a:p>
          <a:p>
            <a:pPr lvl="2">
              <a:buSzPct val="106000"/>
              <a:defRPr/>
            </a:pPr>
            <a:r>
              <a:rPr lang="en-US" altLang="en-US" sz="1600" dirty="0"/>
              <a:t>Doubled vias and contacts</a:t>
            </a:r>
          </a:p>
          <a:p>
            <a:pPr lvl="2">
              <a:buSzPct val="106000"/>
              <a:defRPr/>
            </a:pPr>
            <a:r>
              <a:rPr lang="en-US" altLang="en-US" sz="1600" dirty="0"/>
              <a:t>Error detection/correction in memories</a:t>
            </a:r>
          </a:p>
          <a:p>
            <a:pPr lvl="1">
              <a:buSzPct val="106000"/>
              <a:defRPr/>
            </a:pPr>
            <a:r>
              <a:rPr lang="en-US" altLang="en-US" sz="1800" dirty="0"/>
              <a:t>Better OPC / mask flows</a:t>
            </a:r>
          </a:p>
          <a:p>
            <a:pPr marL="179387" lvl="1" indent="0">
              <a:spcBef>
                <a:spcPts val="1200"/>
              </a:spcBef>
              <a:buSzPct val="106000"/>
              <a:buNone/>
              <a:defRPr/>
            </a:pPr>
            <a:r>
              <a:rPr lang="en-US" altLang="en-US" sz="1800" dirty="0">
                <a:solidFill>
                  <a:srgbClr val="00B0F0"/>
                </a:solidFill>
              </a:rPr>
              <a:t>    </a:t>
            </a:r>
            <a:r>
              <a:rPr lang="en-US" altLang="en-US" sz="1400" dirty="0">
                <a:solidFill>
                  <a:srgbClr val="00B0F0"/>
                </a:solidFill>
              </a:rPr>
              <a:t>DFM </a:t>
            </a:r>
            <a:r>
              <a:rPr lang="en-US" alt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 DTCO (design-technology co-optimization)  STCO </a:t>
            </a:r>
            <a:r>
              <a:rPr lang="en-US" altLang="en-US" sz="1400" dirty="0">
                <a:solidFill>
                  <a:srgbClr val="00B0F0"/>
                </a:solidFill>
                <a:sym typeface="Wingdings" panose="05000000000000000000" pitchFamily="2" charset="2"/>
                <a:hlinkClick r:id="rId4"/>
              </a:rPr>
              <a:t>link</a:t>
            </a:r>
            <a:r>
              <a:rPr lang="en-US" alt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400" dirty="0" err="1">
                <a:solidFill>
                  <a:srgbClr val="00B0F0"/>
                </a:solidFill>
                <a:sym typeface="Wingdings" panose="05000000000000000000" pitchFamily="2" charset="2"/>
                <a:hlinkClick r:id="rId5"/>
              </a:rPr>
              <a:t>link</a:t>
            </a:r>
            <a:r>
              <a:rPr lang="en-US" altLang="en-US" sz="1400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US" altLang="en-US" sz="1400" dirty="0" err="1">
                <a:solidFill>
                  <a:srgbClr val="00B0F0"/>
                </a:solidFill>
                <a:sym typeface="Wingdings" panose="05000000000000000000" pitchFamily="2" charset="2"/>
                <a:hlinkClick r:id="rId6"/>
              </a:rPr>
              <a:t>link</a:t>
            </a:r>
            <a:endParaRPr lang="en-US" altLang="en-US" sz="1050" dirty="0"/>
          </a:p>
          <a:p>
            <a:pPr>
              <a:defRPr/>
            </a:pPr>
            <a:endParaRPr lang="en-US" altLang="en-US" sz="1800" dirty="0">
              <a:solidFill>
                <a:srgbClr val="CC3300"/>
              </a:solidFill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D44D2E4-CC6E-350B-1E29-06BD564C0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Enormous Engineering Efforts …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9506FAD-F921-9990-FE37-B5A122864E10}"/>
              </a:ext>
            </a:extLst>
          </p:cNvPr>
          <p:cNvSpPr txBox="1">
            <a:spLocks/>
          </p:cNvSpPr>
          <p:nvPr/>
        </p:nvSpPr>
        <p:spPr>
          <a:xfrm>
            <a:off x="249786" y="4889854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 dirty="0"/>
              <a:t>Kahng ECE 260C SP25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C75271-FACC-FCD2-C3E8-AE7A5471F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40625" r="17969" b="15625"/>
          <a:stretch>
            <a:fillRect/>
          </a:stretch>
        </p:blipFill>
        <p:spPr bwMode="auto">
          <a:xfrm>
            <a:off x="4318428" y="626398"/>
            <a:ext cx="2506678" cy="122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E82258-65A2-6B97-F25E-38F07B6A3A03}"/>
              </a:ext>
            </a:extLst>
          </p:cNvPr>
          <p:cNvSpPr txBox="1"/>
          <p:nvPr/>
        </p:nvSpPr>
        <p:spPr>
          <a:xfrm>
            <a:off x="4618105" y="3503920"/>
            <a:ext cx="2137502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b="1" dirty="0"/>
              <a:t>Note: </a:t>
            </a:r>
            <a:r>
              <a:rPr lang="en-US" sz="1050" dirty="0"/>
              <a:t>hard to cleanly separate timing, power, reliability, yield …</a:t>
            </a:r>
          </a:p>
        </p:txBody>
      </p:sp>
    </p:spTree>
    <p:extLst>
      <p:ext uri="{BB962C8B-B14F-4D97-AF65-F5344CB8AC3E}">
        <p14:creationId xmlns:p14="http://schemas.microsoft.com/office/powerpoint/2010/main" val="230758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3FF5D2C6-5093-B327-D740-CE1391C6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730D515D-588E-DE54-C1F9-E08299E5E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57150" tIns="21431" rIns="35719" bIns="21431" anchor="ctr" anchorCtr="0">
            <a:noAutofit/>
          </a:bodyPr>
          <a:lstStyle/>
          <a:p>
            <a:r>
              <a:rPr lang="en" sz="3450" dirty="0"/>
              <a:t>NDR, Redundancy Levers</a:t>
            </a:r>
            <a:endParaRPr sz="345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F297039-5015-CE87-34C6-681B44BFB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11ABE-2F9D-D5C7-BD7F-8B3BFCBC29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/>
              <a:t>Kahng ECE 260C SP25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69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id="{17B2B3C3-9466-C5FB-A40E-DB48BC2726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panose="020B0600070205080204" pitchFamily="34" charset="-128"/>
              </a:rPr>
              <a:t>Specification of NDRs in LEF, DEF</a:t>
            </a:r>
          </a:p>
        </p:txBody>
      </p:sp>
      <p:sp>
        <p:nvSpPr>
          <p:cNvPr id="125955" name="Content Placeholder 2">
            <a:extLst>
              <a:ext uri="{FF2B5EF4-FFF2-40B4-BE49-F238E27FC236}">
                <a16:creationId xmlns:a16="http://schemas.microsoft.com/office/drawing/2014/main" id="{D9C989C6-2C1C-44A1-1AA9-EAC33FE3E9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1791" y="703660"/>
            <a:ext cx="2400300" cy="4193381"/>
          </a:xfrm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…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NONDEFAULTRULE NDR3W3S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LAYER M1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WIDTH 0.07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SPACING 0.07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END M1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LAYER M2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WIDTH 0.21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SPACING 0.21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END M2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LAYER M3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 WIDTH 0.21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     SPACING 0.21 ;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    END M3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….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END NDR3W3S</a:t>
            </a:r>
          </a:p>
          <a:p>
            <a:pPr marL="0" indent="0">
              <a:buNone/>
            </a:pPr>
            <a:r>
              <a:rPr lang="en-US" altLang="en-US" sz="1050" dirty="0">
                <a:ea typeface="MS PGothic" panose="020B0600070205080204" pitchFamily="34" charset="-128"/>
              </a:rPr>
              <a:t>END LIBRARY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B920D6-12B0-E17A-CE04-E820843FDB84}"/>
              </a:ext>
            </a:extLst>
          </p:cNvPr>
          <p:cNvSpPr txBox="1">
            <a:spLocks/>
          </p:cNvSpPr>
          <p:nvPr/>
        </p:nvSpPr>
        <p:spPr bwMode="auto">
          <a:xfrm>
            <a:off x="2710423" y="864459"/>
            <a:ext cx="685800" cy="453970"/>
          </a:xfrm>
          <a:prstGeom prst="rect">
            <a:avLst/>
          </a:prstGeom>
          <a:noFill/>
          <a:ln>
            <a:noFill/>
          </a:ln>
        </p:spPr>
        <p:txBody>
          <a:bodyPr lIns="47625" tIns="19050" rIns="47625" bIns="19050">
            <a:spAutoFit/>
          </a:bodyPr>
          <a:lstStyle>
            <a:lvl1pPr marL="287338" indent="-287338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accent1"/>
              </a:buClr>
              <a:buSzPct val="135000"/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1363" indent="-24606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Monotype Sort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6175" indent="-176213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628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3086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5433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4000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defTabSz="685800">
              <a:buClr>
                <a:srgbClr val="4F81BD"/>
              </a:buClr>
              <a:buNone/>
              <a:defRPr/>
            </a:pPr>
            <a:r>
              <a:rPr lang="en-US" sz="1500" dirty="0">
                <a:solidFill>
                  <a:srgbClr val="1F497D"/>
                </a:solidFill>
                <a:latin typeface="Arial"/>
              </a:rPr>
              <a:t>NDR name</a:t>
            </a:r>
          </a:p>
        </p:txBody>
      </p:sp>
      <p:sp>
        <p:nvSpPr>
          <p:cNvPr id="125957" name="Content Placeholder 2">
            <a:extLst>
              <a:ext uri="{FF2B5EF4-FFF2-40B4-BE49-F238E27FC236}">
                <a16:creationId xmlns:a16="http://schemas.microsoft.com/office/drawing/2014/main" id="{0026782B-F34B-051E-BEC6-4C2EF89F38EB}"/>
              </a:ext>
            </a:extLst>
          </p:cNvPr>
          <p:cNvSpPr txBox="1">
            <a:spLocks/>
          </p:cNvSpPr>
          <p:nvPr/>
        </p:nvSpPr>
        <p:spPr bwMode="auto">
          <a:xfrm>
            <a:off x="2057400" y="1485900"/>
            <a:ext cx="1600200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buClr>
                <a:srgbClr val="4F81BD"/>
              </a:buClr>
              <a:buNone/>
            </a:pPr>
            <a:r>
              <a:rPr lang="en-US" altLang="en-US" sz="1500">
                <a:solidFill>
                  <a:srgbClr val="009900"/>
                </a:solidFill>
                <a:ea typeface="MS PGothic" panose="020B0600070205080204" pitchFamily="34" charset="-128"/>
              </a:rPr>
              <a:t>Single-width and –spacing (default rule)</a:t>
            </a:r>
          </a:p>
        </p:txBody>
      </p:sp>
      <p:sp>
        <p:nvSpPr>
          <p:cNvPr id="125958" name="Content Placeholder 2">
            <a:extLst>
              <a:ext uri="{FF2B5EF4-FFF2-40B4-BE49-F238E27FC236}">
                <a16:creationId xmlns:a16="http://schemas.microsoft.com/office/drawing/2014/main" id="{E779EF2C-69FF-1E3F-8581-08FDBAF03D58}"/>
              </a:ext>
            </a:extLst>
          </p:cNvPr>
          <p:cNvSpPr txBox="1">
            <a:spLocks/>
          </p:cNvSpPr>
          <p:nvPr/>
        </p:nvSpPr>
        <p:spPr bwMode="auto">
          <a:xfrm>
            <a:off x="2205738" y="3028950"/>
            <a:ext cx="154305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buClr>
                <a:srgbClr val="4F81BD"/>
              </a:buClr>
              <a:buNone/>
            </a:pPr>
            <a:r>
              <a:rPr lang="en-US" altLang="en-US" sz="1500" dirty="0">
                <a:solidFill>
                  <a:srgbClr val="C00000"/>
                </a:solidFill>
                <a:ea typeface="MS PGothic" panose="020B0600070205080204" pitchFamily="34" charset="-128"/>
              </a:rPr>
              <a:t>Triple-width and -spacing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1A0EC2-9D0F-AFDA-B814-5CA8E868D6B3}"/>
              </a:ext>
            </a:extLst>
          </p:cNvPr>
          <p:cNvSpPr/>
          <p:nvPr/>
        </p:nvSpPr>
        <p:spPr bwMode="auto">
          <a:xfrm>
            <a:off x="1546832" y="996445"/>
            <a:ext cx="742950" cy="281315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47625" tIns="19050" rIns="47625" bIns="19050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685800">
              <a:buClr>
                <a:srgbClr val="4F81BD"/>
              </a:buClr>
              <a:buSzPct val="100000"/>
              <a:defRPr/>
            </a:pPr>
            <a:endParaRPr lang="en-US" altLang="zh-CN" sz="105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5968" name="Oval 6">
            <a:extLst>
              <a:ext uri="{FF2B5EF4-FFF2-40B4-BE49-F238E27FC236}">
                <a16:creationId xmlns:a16="http://schemas.microsoft.com/office/drawing/2014/main" id="{02940064-D01A-5D74-0F0A-5D39583E4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41" y="1436565"/>
            <a:ext cx="1257300" cy="346234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25969" name="Oval 7">
            <a:extLst>
              <a:ext uri="{FF2B5EF4-FFF2-40B4-BE49-F238E27FC236}">
                <a16:creationId xmlns:a16="http://schemas.microsoft.com/office/drawing/2014/main" id="{853C0AF3-3847-BD05-E692-95E302A2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494" y="2191665"/>
            <a:ext cx="1257300" cy="346234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25970" name="Oval 8">
            <a:extLst>
              <a:ext uri="{FF2B5EF4-FFF2-40B4-BE49-F238E27FC236}">
                <a16:creationId xmlns:a16="http://schemas.microsoft.com/office/drawing/2014/main" id="{67E93E77-E608-9E72-C7A2-FDE603F2C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65" y="3099653"/>
            <a:ext cx="1257300" cy="346234"/>
          </a:xfrm>
          <a:prstGeom prst="ellipse">
            <a:avLst/>
          </a:pr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BD0213-D3F8-84A4-2773-599181B8D15D}"/>
              </a:ext>
            </a:extLst>
          </p:cNvPr>
          <p:cNvCxnSpPr/>
          <p:nvPr/>
        </p:nvCxnSpPr>
        <p:spPr bwMode="auto">
          <a:xfrm>
            <a:off x="2277596" y="1085850"/>
            <a:ext cx="457200" cy="0"/>
          </a:xfrm>
          <a:prstGeom prst="straightConnector1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972" name="Straight Arrow Connector 12">
            <a:extLst>
              <a:ext uri="{FF2B5EF4-FFF2-40B4-BE49-F238E27FC236}">
                <a16:creationId xmlns:a16="http://schemas.microsoft.com/office/drawing/2014/main" id="{62AFA7C2-531A-F4D2-956C-5E0651F5EB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57804" y="1673571"/>
            <a:ext cx="457200" cy="17968"/>
          </a:xfrm>
          <a:prstGeom prst="straightConnector1">
            <a:avLst/>
          </a:prstGeom>
          <a:noFill/>
          <a:ln w="50800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973" name="Straight Arrow Connector 14">
            <a:extLst>
              <a:ext uri="{FF2B5EF4-FFF2-40B4-BE49-F238E27FC236}">
                <a16:creationId xmlns:a16="http://schemas.microsoft.com/office/drawing/2014/main" id="{2F248583-E406-22B3-9066-42E279D3B4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00200" y="2508075"/>
            <a:ext cx="677396" cy="551663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974" name="Straight Arrow Connector 16">
            <a:extLst>
              <a:ext uri="{FF2B5EF4-FFF2-40B4-BE49-F238E27FC236}">
                <a16:creationId xmlns:a16="http://schemas.microsoft.com/office/drawing/2014/main" id="{8F02674C-1FD6-B666-E4DD-9C342DC9BF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72256" y="3212711"/>
            <a:ext cx="661427" cy="138899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5960" name="Content Placeholder 2">
            <a:extLst>
              <a:ext uri="{FF2B5EF4-FFF2-40B4-BE49-F238E27FC236}">
                <a16:creationId xmlns:a16="http://schemas.microsoft.com/office/drawing/2014/main" id="{F0ECC093-0AD4-6341-95A5-F7789B580CEF}"/>
              </a:ext>
            </a:extLst>
          </p:cNvPr>
          <p:cNvSpPr txBox="1">
            <a:spLocks/>
          </p:cNvSpPr>
          <p:nvPr/>
        </p:nvSpPr>
        <p:spPr bwMode="auto">
          <a:xfrm>
            <a:off x="4057650" y="650082"/>
            <a:ext cx="2686050" cy="3690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buClr>
                <a:srgbClr val="4F81BD"/>
              </a:buClr>
              <a:buNone/>
            </a:pPr>
            <a:r>
              <a:rPr lang="en-US" altLang="en-US" sz="1050" b="1" i="1" dirty="0">
                <a:solidFill>
                  <a:srgbClr val="000000"/>
                </a:solidFill>
                <a:ea typeface="MS PGothic" panose="020B0600070205080204" pitchFamily="34" charset="-128"/>
              </a:rPr>
              <a:t>UNITS DISTANCE MICRONS 2000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…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NONDEFAULTRULE </a:t>
            </a:r>
            <a:r>
              <a:rPr lang="en-US" altLang="en-US" sz="1050" dirty="0">
                <a:solidFill>
                  <a:srgbClr val="1F497D"/>
                </a:solidFill>
                <a:ea typeface="MS PGothic" panose="020B0600070205080204" pitchFamily="34" charset="-128"/>
              </a:rPr>
              <a:t>NDR3W3S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- net1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+ LAYER M1 WIDTH </a:t>
            </a:r>
            <a:r>
              <a:rPr lang="en-US" altLang="en-US" sz="1050" dirty="0">
                <a:solidFill>
                  <a:srgbClr val="008000"/>
                </a:solidFill>
                <a:ea typeface="MS PGothic" panose="020B0600070205080204" pitchFamily="34" charset="-128"/>
              </a:rPr>
              <a:t>140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    SPACING </a:t>
            </a:r>
            <a:r>
              <a:rPr lang="en-US" altLang="en-US" sz="1050" dirty="0">
                <a:solidFill>
                  <a:srgbClr val="008000"/>
                </a:solidFill>
                <a:ea typeface="MS PGothic" panose="020B0600070205080204" pitchFamily="34" charset="-128"/>
              </a:rPr>
              <a:t>140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+ LAYER M2 WIDTH </a:t>
            </a:r>
            <a:r>
              <a:rPr lang="en-US" altLang="en-US" sz="1050" dirty="0">
                <a:solidFill>
                  <a:srgbClr val="C00000"/>
                </a:solidFill>
                <a:ea typeface="MS PGothic" panose="020B0600070205080204" pitchFamily="34" charset="-128"/>
              </a:rPr>
              <a:t>420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    SPACING </a:t>
            </a:r>
            <a:r>
              <a:rPr lang="en-US" altLang="en-US" sz="1050" dirty="0">
                <a:solidFill>
                  <a:srgbClr val="C00000"/>
                </a:solidFill>
                <a:ea typeface="MS PGothic" panose="020B0600070205080204" pitchFamily="34" charset="-128"/>
              </a:rPr>
              <a:t>420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 + LAYER M3 WIDTH </a:t>
            </a:r>
            <a:r>
              <a:rPr lang="en-US" altLang="en-US" sz="1050" dirty="0">
                <a:solidFill>
                  <a:srgbClr val="C00000"/>
                </a:solidFill>
                <a:ea typeface="MS PGothic" panose="020B0600070205080204" pitchFamily="34" charset="-128"/>
              </a:rPr>
              <a:t>420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     SPACING </a:t>
            </a:r>
            <a:r>
              <a:rPr lang="en-US" altLang="en-US" sz="1050" dirty="0">
                <a:solidFill>
                  <a:srgbClr val="C00000"/>
                </a:solidFill>
                <a:ea typeface="MS PGothic" panose="020B0600070205080204" pitchFamily="34" charset="-128"/>
              </a:rPr>
              <a:t>420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    ….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….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END NONDEFAULTRULES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…</a:t>
            </a:r>
          </a:p>
          <a:p>
            <a:pPr defTabSz="685800">
              <a:buClr>
                <a:srgbClr val="4F81BD"/>
              </a:buClr>
              <a:buNone/>
            </a:pPr>
            <a:r>
              <a:rPr lang="en-US" altLang="en-US" sz="1050" dirty="0">
                <a:solidFill>
                  <a:srgbClr val="000000"/>
                </a:solidFill>
                <a:ea typeface="MS PGothic" panose="020B0600070205080204" pitchFamily="34" charset="-128"/>
              </a:rPr>
              <a:t>END DESIGN</a:t>
            </a:r>
          </a:p>
        </p:txBody>
      </p:sp>
      <p:sp>
        <p:nvSpPr>
          <p:cNvPr id="125961" name="Right Arrow 29">
            <a:extLst>
              <a:ext uri="{FF2B5EF4-FFF2-40B4-BE49-F238E27FC236}">
                <a16:creationId xmlns:a16="http://schemas.microsoft.com/office/drawing/2014/main" id="{DD853161-1A4B-B336-C06B-FC34B194B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223" y="2263521"/>
            <a:ext cx="1028700" cy="4891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endParaRPr lang="en-US" altLang="en-US" sz="1350">
              <a:solidFill>
                <a:srgbClr val="000000"/>
              </a:solidFill>
            </a:endParaRPr>
          </a:p>
        </p:txBody>
      </p:sp>
      <p:sp>
        <p:nvSpPr>
          <p:cNvPr id="125962" name="Folded Corner 30">
            <a:extLst>
              <a:ext uri="{FF2B5EF4-FFF2-40B4-BE49-F238E27FC236}">
                <a16:creationId xmlns:a16="http://schemas.microsoft.com/office/drawing/2014/main" id="{14884ADA-6091-66F9-CD2F-7F44C381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4479132"/>
            <a:ext cx="857250" cy="379125"/>
          </a:xfrm>
          <a:prstGeom prst="foldedCorner">
            <a:avLst>
              <a:gd name="adj" fmla="val 515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r>
              <a:rPr lang="en-US" altLang="en-US" sz="2100">
                <a:solidFill>
                  <a:srgbClr val="000000"/>
                </a:solidFill>
              </a:rPr>
              <a:t>LEF</a:t>
            </a:r>
          </a:p>
        </p:txBody>
      </p:sp>
      <p:sp>
        <p:nvSpPr>
          <p:cNvPr id="125963" name="Folded Corner 31">
            <a:extLst>
              <a:ext uri="{FF2B5EF4-FFF2-40B4-BE49-F238E27FC236}">
                <a16:creationId xmlns:a16="http://schemas.microsoft.com/office/drawing/2014/main" id="{9124D751-1AEF-5B0E-AF31-8DDE834C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450" y="3964782"/>
            <a:ext cx="857250" cy="379125"/>
          </a:xfrm>
          <a:prstGeom prst="foldedCorner">
            <a:avLst>
              <a:gd name="adj" fmla="val 515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7625" tIns="19050" rIns="47625" bIns="19050">
            <a:spAutoFit/>
          </a:bodyPr>
          <a:lstStyle>
            <a:lvl1pPr>
              <a:lnSpc>
                <a:spcPct val="90000"/>
              </a:lnSpc>
              <a:spcBef>
                <a:spcPct val="65000"/>
              </a:spcBef>
              <a:buClr>
                <a:schemeClr val="accent1"/>
              </a:buClr>
              <a:buSzPct val="135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60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85000"/>
              </a:lnSpc>
              <a:spcBef>
                <a:spcPct val="40000"/>
              </a:spcBef>
              <a:buClr>
                <a:schemeClr val="accent1"/>
              </a:buClr>
              <a:buSzPct val="100000"/>
              <a:buChar char="-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>
              <a:lnSpc>
                <a:spcPct val="100000"/>
              </a:lnSpc>
              <a:spcBef>
                <a:spcPct val="0"/>
              </a:spcBef>
              <a:buClr>
                <a:srgbClr val="4F81BD"/>
              </a:buClr>
              <a:buSzPct val="100000"/>
              <a:buNone/>
            </a:pPr>
            <a:r>
              <a:rPr lang="en-US" altLang="en-US" sz="2100">
                <a:solidFill>
                  <a:srgbClr val="000000"/>
                </a:solidFill>
              </a:rPr>
              <a:t>DEF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2DE6EF3-0893-F02E-D8E7-FCD8785DEBA6}"/>
              </a:ext>
            </a:extLst>
          </p:cNvPr>
          <p:cNvCxnSpPr>
            <a:cxnSpLocks/>
          </p:cNvCxnSpPr>
          <p:nvPr/>
        </p:nvCxnSpPr>
        <p:spPr bwMode="auto">
          <a:xfrm>
            <a:off x="3343275" y="988761"/>
            <a:ext cx="2200275" cy="97090"/>
          </a:xfrm>
          <a:prstGeom prst="straightConnector1">
            <a:avLst/>
          </a:prstGeom>
          <a:noFill/>
          <a:ln w="50800" cap="flat" cmpd="sng" algn="ctr">
            <a:solidFill>
              <a:schemeClr val="bg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5965" name="Straight Arrow Connector 42">
            <a:extLst>
              <a:ext uri="{FF2B5EF4-FFF2-40B4-BE49-F238E27FC236}">
                <a16:creationId xmlns:a16="http://schemas.microsoft.com/office/drawing/2014/main" id="{1D48C106-10BF-8294-8E71-C761E46587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00450" y="1600200"/>
            <a:ext cx="1885950" cy="57150"/>
          </a:xfrm>
          <a:prstGeom prst="straightConnector1">
            <a:avLst/>
          </a:prstGeom>
          <a:noFill/>
          <a:ln w="50800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5966" name="Straight Arrow Connector 48">
            <a:extLst>
              <a:ext uri="{FF2B5EF4-FFF2-40B4-BE49-F238E27FC236}">
                <a16:creationId xmlns:a16="http://schemas.microsoft.com/office/drawing/2014/main" id="{8F22E195-041F-C889-A3E8-E24533A93ED5}"/>
              </a:ext>
            </a:extLst>
          </p:cNvPr>
          <p:cNvCxnSpPr>
            <a:cxnSpLocks noChangeShapeType="1"/>
            <a:stCxn id="125958" idx="3"/>
          </p:cNvCxnSpPr>
          <p:nvPr/>
        </p:nvCxnSpPr>
        <p:spPr bwMode="auto">
          <a:xfrm flipV="1">
            <a:off x="3748788" y="3089406"/>
            <a:ext cx="1314990" cy="166529"/>
          </a:xfrm>
          <a:prstGeom prst="straightConnector1">
            <a:avLst/>
          </a:prstGeom>
          <a:noFill/>
          <a:ln w="50800">
            <a:solidFill>
              <a:srgbClr val="C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8694A6A-5805-2375-C654-BAA5EDA12B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558" y="4923725"/>
            <a:ext cx="1586271" cy="192825"/>
          </a:xfrm>
        </p:spPr>
        <p:txBody>
          <a:bodyPr/>
          <a:lstStyle/>
          <a:p>
            <a:r>
              <a:rPr lang="en-IN" sz="900"/>
              <a:t>Kahng ECE 260C SP25</a:t>
            </a:r>
            <a:endParaRPr lang="en-IN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>
            <a:extLst>
              <a:ext uri="{FF2B5EF4-FFF2-40B4-BE49-F238E27FC236}">
                <a16:creationId xmlns:a16="http://schemas.microsoft.com/office/drawing/2014/main" id="{986E8FF0-DBD9-4C8F-A949-67A14F0C2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Track Impact of NDRs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A283A-C662-C1A2-E989-FEB0EA2B8C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" y="3446724"/>
            <a:ext cx="6724650" cy="1420552"/>
          </a:xfrm>
        </p:spPr>
        <p:txBody>
          <a:bodyPr/>
          <a:lstStyle/>
          <a:p>
            <a:pPr>
              <a:defRPr/>
            </a:pPr>
            <a:r>
              <a:rPr lang="en-US" dirty="0"/>
              <a:t>Track cost = Number of routing tracks unavailable to the detailed router because of increase in the required spacing to neighboring wires when applying NDRs</a:t>
            </a:r>
          </a:p>
          <a:p>
            <a:pPr>
              <a:defRPr/>
            </a:pPr>
            <a:r>
              <a:rPr lang="en-US" b="1" dirty="0"/>
              <a:t>Key: Router centers each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wire segment </a:t>
            </a:r>
            <a:r>
              <a:rPr lang="en-US" b="1" dirty="0"/>
              <a:t>on a track gridline</a:t>
            </a:r>
          </a:p>
        </p:txBody>
      </p:sp>
      <p:grpSp>
        <p:nvGrpSpPr>
          <p:cNvPr id="128004" name="Group 68">
            <a:extLst>
              <a:ext uri="{FF2B5EF4-FFF2-40B4-BE49-F238E27FC236}">
                <a16:creationId xmlns:a16="http://schemas.microsoft.com/office/drawing/2014/main" id="{1A625AE4-B3F7-EC07-2640-93072922E660}"/>
              </a:ext>
            </a:extLst>
          </p:cNvPr>
          <p:cNvGrpSpPr>
            <a:grpSpLocks/>
          </p:cNvGrpSpPr>
          <p:nvPr/>
        </p:nvGrpSpPr>
        <p:grpSpPr bwMode="auto">
          <a:xfrm>
            <a:off x="57150" y="666751"/>
            <a:ext cx="6629400" cy="2755599"/>
            <a:chOff x="-226305" y="762000"/>
            <a:chExt cx="8836885" cy="4286997"/>
          </a:xfrm>
        </p:grpSpPr>
        <p:sp>
          <p:nvSpPr>
            <p:cNvPr id="128005" name="TextBox 3">
              <a:extLst>
                <a:ext uri="{FF2B5EF4-FFF2-40B4-BE49-F238E27FC236}">
                  <a16:creationId xmlns:a16="http://schemas.microsoft.com/office/drawing/2014/main" id="{AFD46F89-5156-AAA9-3967-06D79ECF4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21" y="4618058"/>
              <a:ext cx="2723636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(a) 1W1S, track cost = 1</a:t>
              </a:r>
            </a:p>
          </p:txBody>
        </p:sp>
        <p:sp>
          <p:nvSpPr>
            <p:cNvPr id="128006" name="TextBox 4">
              <a:extLst>
                <a:ext uri="{FF2B5EF4-FFF2-40B4-BE49-F238E27FC236}">
                  <a16:creationId xmlns:a16="http://schemas.microsoft.com/office/drawing/2014/main" id="{3145F2FE-3357-39A3-3B0E-178369AEC1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3992" y="4618057"/>
              <a:ext cx="2493467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(b) 2W2S, track cost = 3</a:t>
              </a:r>
            </a:p>
          </p:txBody>
        </p:sp>
        <p:sp>
          <p:nvSpPr>
            <p:cNvPr id="128007" name="TextBox 5">
              <a:extLst>
                <a:ext uri="{FF2B5EF4-FFF2-40B4-BE49-F238E27FC236}">
                  <a16:creationId xmlns:a16="http://schemas.microsoft.com/office/drawing/2014/main" id="{3F086CF5-C9EE-2D62-08DB-AAF122B8E0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4901" y="4618057"/>
              <a:ext cx="2485679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  <a:ea typeface="MS PGothic" panose="020B0600070205080204" pitchFamily="34" charset="-128"/>
                </a:rPr>
                <a:t>(c) 4W4S, track cost = 7</a:t>
              </a:r>
            </a:p>
          </p:txBody>
        </p:sp>
        <p:sp>
          <p:nvSpPr>
            <p:cNvPr id="128008" name="TextBox 6">
              <a:extLst>
                <a:ext uri="{FF2B5EF4-FFF2-40B4-BE49-F238E27FC236}">
                  <a16:creationId xmlns:a16="http://schemas.microsoft.com/office/drawing/2014/main" id="{2E0F1AD5-38FB-9928-CEB7-3DADF219F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1758002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5</a:t>
              </a:r>
            </a:p>
          </p:txBody>
        </p:sp>
        <p:sp>
          <p:nvSpPr>
            <p:cNvPr id="128009" name="TextBox 7">
              <a:extLst>
                <a:ext uri="{FF2B5EF4-FFF2-40B4-BE49-F238E27FC236}">
                  <a16:creationId xmlns:a16="http://schemas.microsoft.com/office/drawing/2014/main" id="{2D9EAD15-DAA8-FF10-5970-C11778918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2256090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4</a:t>
              </a:r>
            </a:p>
          </p:txBody>
        </p:sp>
        <p:sp>
          <p:nvSpPr>
            <p:cNvPr id="128010" name="TextBox 8">
              <a:extLst>
                <a:ext uri="{FF2B5EF4-FFF2-40B4-BE49-F238E27FC236}">
                  <a16:creationId xmlns:a16="http://schemas.microsoft.com/office/drawing/2014/main" id="{E6A3A0B9-1D91-C568-C711-83CE41504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2754179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128011" name="TextBox 9">
              <a:extLst>
                <a:ext uri="{FF2B5EF4-FFF2-40B4-BE49-F238E27FC236}">
                  <a16:creationId xmlns:a16="http://schemas.microsoft.com/office/drawing/2014/main" id="{0092165E-8E07-C1D7-F989-A14D0936F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252268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128012" name="TextBox 10">
              <a:extLst>
                <a:ext uri="{FF2B5EF4-FFF2-40B4-BE49-F238E27FC236}">
                  <a16:creationId xmlns:a16="http://schemas.microsoft.com/office/drawing/2014/main" id="{09953ABE-09A7-D780-5C03-2E58109F5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9400" y="3750353"/>
              <a:ext cx="5291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128013" name="TextBox 11">
              <a:extLst>
                <a:ext uri="{FF2B5EF4-FFF2-40B4-BE49-F238E27FC236}">
                  <a16:creationId xmlns:a16="http://schemas.microsoft.com/office/drawing/2014/main" id="{3DA1C0DF-DBE4-A101-802B-21DD68296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26305" y="1516607"/>
              <a:ext cx="102568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track #</a:t>
              </a:r>
            </a:p>
          </p:txBody>
        </p:sp>
        <p:sp>
          <p:nvSpPr>
            <p:cNvPr id="128014" name="TextBox 12">
              <a:extLst>
                <a:ext uri="{FF2B5EF4-FFF2-40B4-BE49-F238E27FC236}">
                  <a16:creationId xmlns:a16="http://schemas.microsoft.com/office/drawing/2014/main" id="{8F966451-28F0-CF44-3B8C-C7C02A38D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0" y="1949721"/>
              <a:ext cx="80404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3</a:t>
              </a:r>
            </a:p>
          </p:txBody>
        </p:sp>
        <p:sp>
          <p:nvSpPr>
            <p:cNvPr id="128015" name="TextBox 13">
              <a:extLst>
                <a:ext uri="{FF2B5EF4-FFF2-40B4-BE49-F238E27FC236}">
                  <a16:creationId xmlns:a16="http://schemas.microsoft.com/office/drawing/2014/main" id="{60B10C87-BFFB-5E01-29C6-158882213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0" y="2657875"/>
              <a:ext cx="80404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486C4B3-D7B6-86AE-0CD9-118FE6D8824C}"/>
                </a:ext>
              </a:extLst>
            </p:cNvPr>
            <p:cNvCxnSpPr/>
            <p:nvPr/>
          </p:nvCxnSpPr>
          <p:spPr>
            <a:xfrm>
              <a:off x="718011" y="2855103"/>
              <a:ext cx="2025119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17" name="TextBox 15">
              <a:extLst>
                <a:ext uri="{FF2B5EF4-FFF2-40B4-BE49-F238E27FC236}">
                  <a16:creationId xmlns:a16="http://schemas.microsoft.com/office/drawing/2014/main" id="{A62C91EC-F914-DFA1-106B-C2EF89E824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2400" y="3366033"/>
              <a:ext cx="804041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A3DC509-C060-7A7F-0247-A120623A82FC}"/>
                </a:ext>
              </a:extLst>
            </p:cNvPr>
            <p:cNvSpPr/>
            <p:nvPr/>
          </p:nvSpPr>
          <p:spPr>
            <a:xfrm>
              <a:off x="718011" y="1226929"/>
              <a:ext cx="2025119" cy="1137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6CF8B4-DE9A-BD19-721B-9A7094600B69}"/>
                </a:ext>
              </a:extLst>
            </p:cNvPr>
            <p:cNvSpPr/>
            <p:nvPr/>
          </p:nvSpPr>
          <p:spPr>
            <a:xfrm>
              <a:off x="718011" y="3366339"/>
              <a:ext cx="2025119" cy="10817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7428BA9-184F-0E7C-64D2-2D200D3FC194}"/>
                </a:ext>
              </a:extLst>
            </p:cNvPr>
            <p:cNvSpPr/>
            <p:nvPr/>
          </p:nvSpPr>
          <p:spPr>
            <a:xfrm>
              <a:off x="908461" y="2662463"/>
              <a:ext cx="1606129" cy="355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72DA35C-3192-3FED-048A-172F70A30AF7}"/>
                </a:ext>
              </a:extLst>
            </p:cNvPr>
            <p:cNvCxnSpPr/>
            <p:nvPr/>
          </p:nvCxnSpPr>
          <p:spPr>
            <a:xfrm>
              <a:off x="718011" y="2147523"/>
              <a:ext cx="20251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D6CFB7-480D-6D0A-2E67-7C4DB5F97168}"/>
                </a:ext>
              </a:extLst>
            </p:cNvPr>
            <p:cNvCxnSpPr/>
            <p:nvPr/>
          </p:nvCxnSpPr>
          <p:spPr>
            <a:xfrm>
              <a:off x="718011" y="3562683"/>
              <a:ext cx="20251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F93BB64-0F86-F406-5E41-1D86124FFF01}"/>
                </a:ext>
              </a:extLst>
            </p:cNvPr>
            <p:cNvCxnSpPr/>
            <p:nvPr/>
          </p:nvCxnSpPr>
          <p:spPr>
            <a:xfrm>
              <a:off x="1600429" y="2658759"/>
              <a:ext cx="0" cy="3908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568B79-C290-EE95-EB51-324F4AFD2532}"/>
                </a:ext>
              </a:extLst>
            </p:cNvPr>
            <p:cNvCxnSpPr/>
            <p:nvPr/>
          </p:nvCxnSpPr>
          <p:spPr>
            <a:xfrm>
              <a:off x="2081315" y="2364243"/>
              <a:ext cx="0" cy="3111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25" name="Rectangle 23">
              <a:extLst>
                <a:ext uri="{FF2B5EF4-FFF2-40B4-BE49-F238E27FC236}">
                  <a16:creationId xmlns:a16="http://schemas.microsoft.com/office/drawing/2014/main" id="{AA08165F-C5C6-928D-6720-802FC37A3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332" y="2679754"/>
              <a:ext cx="553852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1W</a:t>
              </a:r>
            </a:p>
          </p:txBody>
        </p:sp>
        <p:sp>
          <p:nvSpPr>
            <p:cNvPr id="128026" name="Rectangle 24">
              <a:extLst>
                <a:ext uri="{FF2B5EF4-FFF2-40B4-BE49-F238E27FC236}">
                  <a16:creationId xmlns:a16="http://schemas.microsoft.com/office/drawing/2014/main" id="{947C01DC-29DC-4736-8311-A94C3CEA8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211" y="2269609"/>
              <a:ext cx="496161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1S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71EFBC-707D-ABB1-7A68-4C2AC597363F}"/>
                </a:ext>
              </a:extLst>
            </p:cNvPr>
            <p:cNvCxnSpPr/>
            <p:nvPr/>
          </p:nvCxnSpPr>
          <p:spPr>
            <a:xfrm>
              <a:off x="6125206" y="2230877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28" name="TextBox 26">
              <a:extLst>
                <a:ext uri="{FF2B5EF4-FFF2-40B4-BE49-F238E27FC236}">
                  <a16:creationId xmlns:a16="http://schemas.microsoft.com/office/drawing/2014/main" id="{09E65270-1DC8-1113-F328-1ABEB4E3E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2346985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6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F8E8C1-3223-BADD-6DD4-8A8B248C9943}"/>
                </a:ext>
              </a:extLst>
            </p:cNvPr>
            <p:cNvCxnSpPr/>
            <p:nvPr/>
          </p:nvCxnSpPr>
          <p:spPr>
            <a:xfrm>
              <a:off x="6125206" y="2532802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0" name="TextBox 28">
              <a:extLst>
                <a:ext uri="{FF2B5EF4-FFF2-40B4-BE49-F238E27FC236}">
                  <a16:creationId xmlns:a16="http://schemas.microsoft.com/office/drawing/2014/main" id="{2D550C0E-C406-B70E-4613-7807FDCD5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2651609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5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56F667-6CA2-A64B-883E-90E75BA0E5B5}"/>
                </a:ext>
              </a:extLst>
            </p:cNvPr>
            <p:cNvCxnSpPr/>
            <p:nvPr/>
          </p:nvCxnSpPr>
          <p:spPr>
            <a:xfrm>
              <a:off x="6125206" y="2834728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2" name="TextBox 30">
              <a:extLst>
                <a:ext uri="{FF2B5EF4-FFF2-40B4-BE49-F238E27FC236}">
                  <a16:creationId xmlns:a16="http://schemas.microsoft.com/office/drawing/2014/main" id="{9376B13F-69B0-5561-01B3-D8E8AD0BC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2956230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4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5B19B5-64EC-A8C1-0FF6-091FB4AA1EED}"/>
                </a:ext>
              </a:extLst>
            </p:cNvPr>
            <p:cNvCxnSpPr/>
            <p:nvPr/>
          </p:nvCxnSpPr>
          <p:spPr>
            <a:xfrm>
              <a:off x="6125206" y="3136653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4" name="TextBox 32">
              <a:extLst>
                <a:ext uri="{FF2B5EF4-FFF2-40B4-BE49-F238E27FC236}">
                  <a16:creationId xmlns:a16="http://schemas.microsoft.com/office/drawing/2014/main" id="{D97D4623-DC19-68DE-2F1F-4D4C625E2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3260855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3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60E2921-2E14-EC82-BB10-A45EDBA33772}"/>
                </a:ext>
              </a:extLst>
            </p:cNvPr>
            <p:cNvCxnSpPr/>
            <p:nvPr/>
          </p:nvCxnSpPr>
          <p:spPr>
            <a:xfrm>
              <a:off x="6125206" y="3438579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36" name="TextBox 34">
              <a:extLst>
                <a:ext uri="{FF2B5EF4-FFF2-40B4-BE49-F238E27FC236}">
                  <a16:creationId xmlns:a16="http://schemas.microsoft.com/office/drawing/2014/main" id="{91A26EB8-3D0B-239C-CF7B-48DC5F75D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3565476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E0D4C33-9E68-6878-CDCD-FFF08CD56645}"/>
                </a:ext>
              </a:extLst>
            </p:cNvPr>
            <p:cNvSpPr/>
            <p:nvPr/>
          </p:nvSpPr>
          <p:spPr>
            <a:xfrm>
              <a:off x="6117271" y="1226929"/>
              <a:ext cx="2409194" cy="69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30416D9-FAE3-6E04-1677-1B95391A7FF9}"/>
                </a:ext>
              </a:extLst>
            </p:cNvPr>
            <p:cNvSpPr/>
            <p:nvPr/>
          </p:nvSpPr>
          <p:spPr>
            <a:xfrm>
              <a:off x="6117271" y="3749766"/>
              <a:ext cx="2409194" cy="698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CDAE2F9-DF55-4FE4-6A5E-FF9915BBCF1E}"/>
                </a:ext>
              </a:extLst>
            </p:cNvPr>
            <p:cNvSpPr/>
            <p:nvPr/>
          </p:nvSpPr>
          <p:spPr>
            <a:xfrm>
              <a:off x="6744169" y="2514279"/>
              <a:ext cx="1342673" cy="6297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685800">
                <a:buClr>
                  <a:srgbClr val="4F81BD"/>
                </a:buClr>
                <a:buSzPct val="100000"/>
                <a:defRPr/>
              </a:pPr>
              <a:r>
                <a:rPr lang="en-US" sz="1050" dirty="0">
                  <a:solidFill>
                    <a:srgbClr val="F79646">
                      <a:lumMod val="50000"/>
                    </a:srgbClr>
                  </a:solidFill>
                  <a:latin typeface="Arial"/>
                </a:rPr>
                <a:t>wire segment</a:t>
              </a:r>
            </a:p>
          </p:txBody>
        </p:sp>
        <p:sp>
          <p:nvSpPr>
            <p:cNvPr id="128040" name="TextBox 38">
              <a:extLst>
                <a:ext uri="{FF2B5EF4-FFF2-40B4-BE49-F238E27FC236}">
                  <a16:creationId xmlns:a16="http://schemas.microsoft.com/office/drawing/2014/main" id="{FF565336-6B0B-D769-3DDF-C7D5F96B46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730" y="762000"/>
              <a:ext cx="2140829" cy="35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Routable Region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DFB6E32-6F12-57C5-6DFE-8FAE5919DF2B}"/>
                </a:ext>
              </a:extLst>
            </p:cNvPr>
            <p:cNvCxnSpPr/>
            <p:nvPr/>
          </p:nvCxnSpPr>
          <p:spPr>
            <a:xfrm>
              <a:off x="6648944" y="2532802"/>
              <a:ext cx="0" cy="646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42" name="Rectangle 40">
              <a:extLst>
                <a:ext uri="{FF2B5EF4-FFF2-40B4-BE49-F238E27FC236}">
                  <a16:creationId xmlns:a16="http://schemas.microsoft.com/office/drawing/2014/main" id="{53F19418-5362-E55A-BFDB-4E60A7BDA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507" y="2514599"/>
              <a:ext cx="553852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4W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3E2FC05-D736-CD95-3CE1-65C702ED676A}"/>
                </a:ext>
              </a:extLst>
            </p:cNvPr>
            <p:cNvCxnSpPr/>
            <p:nvPr/>
          </p:nvCxnSpPr>
          <p:spPr>
            <a:xfrm>
              <a:off x="7540885" y="1923395"/>
              <a:ext cx="3174" cy="5908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44" name="Rectangle 42">
              <a:extLst>
                <a:ext uri="{FF2B5EF4-FFF2-40B4-BE49-F238E27FC236}">
                  <a16:creationId xmlns:a16="http://schemas.microsoft.com/office/drawing/2014/main" id="{A15941DE-0A88-4125-E4C8-DCA2CB26C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0186" y="1903451"/>
              <a:ext cx="496161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4S</a:t>
              </a:r>
            </a:p>
          </p:txBody>
        </p:sp>
        <p:sp>
          <p:nvSpPr>
            <p:cNvPr id="128045" name="TextBox 43">
              <a:extLst>
                <a:ext uri="{FF2B5EF4-FFF2-40B4-BE49-F238E27FC236}">
                  <a16:creationId xmlns:a16="http://schemas.microsoft.com/office/drawing/2014/main" id="{13D76313-5D67-A531-3B84-0DB61DEDF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2042362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7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9A56940-1085-DF29-DA30-97D7B0691E3B}"/>
                </a:ext>
              </a:extLst>
            </p:cNvPr>
            <p:cNvCxnSpPr/>
            <p:nvPr/>
          </p:nvCxnSpPr>
          <p:spPr>
            <a:xfrm>
              <a:off x="6125206" y="1928951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B397C69-0C19-53E1-2A88-FF2816834F65}"/>
                </a:ext>
              </a:extLst>
            </p:cNvPr>
            <p:cNvCxnSpPr/>
            <p:nvPr/>
          </p:nvCxnSpPr>
          <p:spPr>
            <a:xfrm>
              <a:off x="6125206" y="3740504"/>
              <a:ext cx="240919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48" name="TextBox 46">
              <a:extLst>
                <a:ext uri="{FF2B5EF4-FFF2-40B4-BE49-F238E27FC236}">
                  <a16:creationId xmlns:a16="http://schemas.microsoft.com/office/drawing/2014/main" id="{4E7FEF0A-6E12-14BD-976B-1E7BEFFFF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3870099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1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A95B598-0286-B277-04B4-CAC2C057FFD6}"/>
                </a:ext>
              </a:extLst>
            </p:cNvPr>
            <p:cNvCxnSpPr/>
            <p:nvPr/>
          </p:nvCxnSpPr>
          <p:spPr>
            <a:xfrm>
              <a:off x="4774598" y="915742"/>
              <a:ext cx="833219" cy="5556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A01B212-BC10-408E-193B-D9E0FD680D55}"/>
                </a:ext>
              </a:extLst>
            </p:cNvPr>
            <p:cNvCxnSpPr/>
            <p:nvPr/>
          </p:nvCxnSpPr>
          <p:spPr>
            <a:xfrm>
              <a:off x="2068619" y="919446"/>
              <a:ext cx="882419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51" name="TextBox 49">
              <a:extLst>
                <a:ext uri="{FF2B5EF4-FFF2-40B4-BE49-F238E27FC236}">
                  <a16:creationId xmlns:a16="http://schemas.microsoft.com/office/drawing/2014/main" id="{C02B3238-CFB1-ACB5-B15E-71A19AB37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17" y="767789"/>
              <a:ext cx="1526115" cy="35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Routable track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311DDE1-1136-ABD1-A5DF-DD47AD5266B8}"/>
                </a:ext>
              </a:extLst>
            </p:cNvPr>
            <p:cNvCxnSpPr/>
            <p:nvPr/>
          </p:nvCxnSpPr>
          <p:spPr>
            <a:xfrm>
              <a:off x="3352570" y="2393880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970C57-6EB5-6B80-2952-A64C7AD770C7}"/>
                </a:ext>
              </a:extLst>
            </p:cNvPr>
            <p:cNvCxnSpPr/>
            <p:nvPr/>
          </p:nvCxnSpPr>
          <p:spPr>
            <a:xfrm>
              <a:off x="3352570" y="2892149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A193ECC-D099-764A-F5E9-AC4E8FD82CC1}"/>
                </a:ext>
              </a:extLst>
            </p:cNvPr>
            <p:cNvCxnSpPr/>
            <p:nvPr/>
          </p:nvCxnSpPr>
          <p:spPr>
            <a:xfrm>
              <a:off x="3352570" y="3390419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32F447-01B8-F1E6-1CEB-16BC5A15162D}"/>
                </a:ext>
              </a:extLst>
            </p:cNvPr>
            <p:cNvSpPr/>
            <p:nvPr/>
          </p:nvSpPr>
          <p:spPr>
            <a:xfrm>
              <a:off x="3352570" y="1226929"/>
              <a:ext cx="2093364" cy="9317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CB0FA5C-BD29-59DD-1049-C7173AB7E9A3}"/>
                </a:ext>
              </a:extLst>
            </p:cNvPr>
            <p:cNvSpPr/>
            <p:nvPr/>
          </p:nvSpPr>
          <p:spPr>
            <a:xfrm>
              <a:off x="3352570" y="3651593"/>
              <a:ext cx="2093364" cy="7964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4686540-E794-0DBF-E167-03501DDE777D}"/>
                </a:ext>
              </a:extLst>
            </p:cNvPr>
            <p:cNvSpPr/>
            <p:nvPr/>
          </p:nvSpPr>
          <p:spPr>
            <a:xfrm>
              <a:off x="3709664" y="2638384"/>
              <a:ext cx="1468053" cy="4982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389F83-5C98-DA65-138F-C7D5AD268D85}"/>
                </a:ext>
              </a:extLst>
            </p:cNvPr>
            <p:cNvCxnSpPr/>
            <p:nvPr/>
          </p:nvCxnSpPr>
          <p:spPr>
            <a:xfrm>
              <a:off x="3352570" y="1897463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9743D97-63EB-D35A-BE2C-E191E41059E4}"/>
                </a:ext>
              </a:extLst>
            </p:cNvPr>
            <p:cNvCxnSpPr/>
            <p:nvPr/>
          </p:nvCxnSpPr>
          <p:spPr>
            <a:xfrm>
              <a:off x="3352570" y="3888688"/>
              <a:ext cx="209336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7D96057-E2DE-BCB1-FE38-03357FF0FBF9}"/>
                </a:ext>
              </a:extLst>
            </p:cNvPr>
            <p:cNvCxnSpPr/>
            <p:nvPr/>
          </p:nvCxnSpPr>
          <p:spPr>
            <a:xfrm>
              <a:off x="4747617" y="2141967"/>
              <a:ext cx="0" cy="4964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61" name="Rectangle 59">
              <a:extLst>
                <a:ext uri="{FF2B5EF4-FFF2-40B4-BE49-F238E27FC236}">
                  <a16:creationId xmlns:a16="http://schemas.microsoft.com/office/drawing/2014/main" id="{A6988122-A3BB-B8DE-BC48-619621DEC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7110" y="2057400"/>
              <a:ext cx="496161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2S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C492D27-2CA4-CEA3-0541-C58EB27598E6}"/>
                </a:ext>
              </a:extLst>
            </p:cNvPr>
            <p:cNvCxnSpPr/>
            <p:nvPr/>
          </p:nvCxnSpPr>
          <p:spPr>
            <a:xfrm>
              <a:off x="4281014" y="2619861"/>
              <a:ext cx="0" cy="5464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063" name="Rectangle 61">
              <a:extLst>
                <a:ext uri="{FF2B5EF4-FFF2-40B4-BE49-F238E27FC236}">
                  <a16:creationId xmlns:a16="http://schemas.microsoft.com/office/drawing/2014/main" id="{763C951E-E33A-4004-FF38-10F869891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2688880"/>
              <a:ext cx="553852" cy="43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200">
                  <a:solidFill>
                    <a:srgbClr val="000000"/>
                  </a:solidFill>
                </a:rPr>
                <a:t>2W</a:t>
              </a:r>
            </a:p>
          </p:txBody>
        </p:sp>
        <p:sp>
          <p:nvSpPr>
            <p:cNvPr id="128064" name="TextBox 62">
              <a:extLst>
                <a:ext uri="{FF2B5EF4-FFF2-40B4-BE49-F238E27FC236}">
                  <a16:creationId xmlns:a16="http://schemas.microsoft.com/office/drawing/2014/main" id="{257BF3AB-936F-602D-72AF-364E9F91A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1797" y="767789"/>
              <a:ext cx="1526115" cy="359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900">
                  <a:solidFill>
                    <a:srgbClr val="000000"/>
                  </a:solidFill>
                  <a:ea typeface="MS PGothic" panose="020B0600070205080204" pitchFamily="34" charset="-128"/>
                </a:rPr>
                <a:t>Occupied track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BC8ED6E-3AAD-B4D0-9FF7-3DADC390DA07}"/>
                </a:ext>
              </a:extLst>
            </p:cNvPr>
            <p:cNvCxnSpPr/>
            <p:nvPr/>
          </p:nvCxnSpPr>
          <p:spPr>
            <a:xfrm>
              <a:off x="6123620" y="4040577"/>
              <a:ext cx="241078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E50F5F3-F723-CD46-65EE-295FB854D2C0}"/>
                </a:ext>
              </a:extLst>
            </p:cNvPr>
            <p:cNvCxnSpPr/>
            <p:nvPr/>
          </p:nvCxnSpPr>
          <p:spPr>
            <a:xfrm>
              <a:off x="6109335" y="1627026"/>
              <a:ext cx="241078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128A64A-0FEF-1072-C1BD-D4EE348A1E6E}"/>
                </a:ext>
              </a:extLst>
            </p:cNvPr>
            <p:cNvSpPr/>
            <p:nvPr/>
          </p:nvSpPr>
          <p:spPr>
            <a:xfrm>
              <a:off x="7325042" y="767557"/>
              <a:ext cx="599918" cy="2667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  <a:defRPr/>
              </a:pPr>
              <a:endParaRPr lang="en-US" altLang="zh-CN" sz="900">
                <a:solidFill>
                  <a:srgbClr val="FFFFFF"/>
                </a:solidFill>
                <a:ea typeface="SimSun" pitchFamily="2" charset="-122"/>
              </a:endParaRPr>
            </a:p>
          </p:txBody>
        </p:sp>
        <p:sp>
          <p:nvSpPr>
            <p:cNvPr id="128068" name="TextBox 66">
              <a:extLst>
                <a:ext uri="{FF2B5EF4-FFF2-40B4-BE49-F238E27FC236}">
                  <a16:creationId xmlns:a16="http://schemas.microsoft.com/office/drawing/2014/main" id="{0DB2A34D-497F-C463-9AED-AA0454DFB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1758002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8</a:t>
              </a:r>
            </a:p>
          </p:txBody>
        </p:sp>
        <p:sp>
          <p:nvSpPr>
            <p:cNvPr id="128069" name="TextBox 67">
              <a:extLst>
                <a:ext uri="{FF2B5EF4-FFF2-40B4-BE49-F238E27FC236}">
                  <a16:creationId xmlns:a16="http://schemas.microsoft.com/office/drawing/2014/main" id="{14D4A430-C1E4-632B-B279-E8F23958B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4183" y="1447800"/>
              <a:ext cx="280718" cy="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ct val="65000"/>
                </a:spcBef>
                <a:buClr>
                  <a:schemeClr val="accent1"/>
                </a:buClr>
                <a:buSzPct val="135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60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85000"/>
                </a:lnSpc>
                <a:spcBef>
                  <a:spcPct val="40000"/>
                </a:spcBef>
                <a:buClr>
                  <a:schemeClr val="accent1"/>
                </a:buClr>
                <a:buSzPct val="100000"/>
                <a:buChar char="-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>
                <a:lnSpc>
                  <a:spcPct val="100000"/>
                </a:lnSpc>
                <a:spcBef>
                  <a:spcPct val="0"/>
                </a:spcBef>
                <a:buClr>
                  <a:srgbClr val="4F81BD"/>
                </a:buClr>
                <a:buSzPct val="100000"/>
                <a:buNone/>
              </a:pPr>
              <a:r>
                <a:rPr lang="en-US" altLang="en-US" sz="1350">
                  <a:solidFill>
                    <a:srgbClr val="00B050"/>
                  </a:solidFill>
                  <a:ea typeface="MS PGothic" panose="020B0600070205080204" pitchFamily="34" charset="-128"/>
                </a:rPr>
                <a:t>9</a:t>
              </a:r>
            </a:p>
          </p:txBody>
        </p:sp>
      </p:grp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7D7F7C18-2DF1-04D8-E42F-F5DA2CB1E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1558" y="4923725"/>
            <a:ext cx="1586271" cy="192825"/>
          </a:xfrm>
        </p:spPr>
        <p:txBody>
          <a:bodyPr/>
          <a:lstStyle/>
          <a:p>
            <a:r>
              <a:rPr lang="en-IN" sz="900"/>
              <a:t>Kahng ECE 260C SP25</a:t>
            </a:r>
            <a:endParaRPr lang="en-IN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1" name="Content Placeholder 2">
            <a:extLst>
              <a:ext uri="{FF2B5EF4-FFF2-40B4-BE49-F238E27FC236}">
                <a16:creationId xmlns:a16="http://schemas.microsoft.com/office/drawing/2014/main" id="{A0B3FC0F-4C28-F054-3AFB-7E0739F69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</a:rPr>
              <a:t>Eliminate noise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Coupling capacitance induces delay uncertainty </a:t>
            </a: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increase spacing</a:t>
            </a:r>
            <a:endParaRPr lang="en-US" altLang="zh-TW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TW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Prevent EM violation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Large buffers driving minimum-width wires violate current density limit </a:t>
            </a: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wider</a:t>
            </a:r>
            <a:r>
              <a:rPr lang="en-US" altLang="zh-TW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wires have improved EM/IR robustness</a:t>
            </a:r>
            <a:endParaRPr lang="en-US" altLang="zh-TW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Reduce variation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Smaller geometries and more resistive interconnects (and, multiple patterning steps) induce large variations of </a:t>
            </a:r>
            <a:r>
              <a:rPr lang="en-US" altLang="en-US" dirty="0" err="1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parasitics</a:t>
            </a: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 and delays </a:t>
            </a: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b="1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wider</a:t>
            </a: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 wires have less variation</a:t>
            </a:r>
          </a:p>
          <a:p>
            <a:pPr marL="135000" lvl="1" indent="0">
              <a:lnSpc>
                <a:spcPct val="100000"/>
              </a:lnSpc>
              <a:spcBef>
                <a:spcPts val="0"/>
              </a:spcBef>
              <a:buSzPct val="115000"/>
              <a:buNone/>
            </a:pPr>
            <a:endParaRPr lang="en-US" altLang="en-US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</a:rPr>
              <a:t>Reduce power (complementary: reduce skew)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</a:rPr>
              <a:t>Wide wires have larger capacitance and increase dynamic power </a:t>
            </a:r>
            <a:r>
              <a:rPr lang="en-US" altLang="en-US" dirty="0">
                <a:ea typeface="MS PGothic" panose="020B0600070205080204" pitchFamily="34" charset="-128"/>
                <a:sym typeface="Wingdings" panose="05000000000000000000" pitchFamily="2" charset="2"/>
              </a:rPr>
              <a:t> motivates </a:t>
            </a:r>
            <a:r>
              <a:rPr lang="en-US" altLang="en-US" dirty="0">
                <a:ea typeface="MS PGothic" panose="020B0600070205080204" pitchFamily="34" charset="-128"/>
              </a:rPr>
              <a:t>“Smart NDRs” (e.g., by wire tapering) to reduce capacitance</a:t>
            </a:r>
          </a:p>
        </p:txBody>
      </p:sp>
      <p:sp>
        <p:nvSpPr>
          <p:cNvPr id="130050" name="Title 1">
            <a:extLst>
              <a:ext uri="{FF2B5EF4-FFF2-40B4-BE49-F238E27FC236}">
                <a16:creationId xmlns:a16="http://schemas.microsoft.com/office/drawing/2014/main" id="{044DC701-5842-4211-B332-D00E6CCEB3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Use of NDRs in Clock Routing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8AFED-E924-5DBF-4109-396182BD4BD4}"/>
              </a:ext>
            </a:extLst>
          </p:cNvPr>
          <p:cNvSpPr txBox="1">
            <a:spLocks/>
          </p:cNvSpPr>
          <p:nvPr/>
        </p:nvSpPr>
        <p:spPr>
          <a:xfrm>
            <a:off x="271558" y="4923725"/>
            <a:ext cx="1586271" cy="1928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900"/>
              <a:t>Kahng ECE 260C SP25</a:t>
            </a:r>
            <a:endParaRPr lang="en-IN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>
            <a:extLst>
              <a:ext uri="{FF2B5EF4-FFF2-40B4-BE49-F238E27FC236}">
                <a16:creationId xmlns:a16="http://schemas.microsoft.com/office/drawing/2014/main" id="{10BEA090-08BF-974A-A67C-ADE2F403D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57718"/>
            <a:ext cx="6858000" cy="423050"/>
          </a:xfrm>
        </p:spPr>
        <p:txBody>
          <a:bodyPr/>
          <a:lstStyle/>
          <a:p>
            <a:r>
              <a:rPr lang="en-US" altLang="en-US" sz="2400" dirty="0">
                <a:ea typeface="MS PGothic" panose="020B0600070205080204" pitchFamily="34" charset="-128"/>
              </a:rPr>
              <a:t>Smart NDRs for Clock Power Reduction </a:t>
            </a:r>
            <a:r>
              <a:rPr lang="en-US" altLang="en-US" sz="1400" b="0" dirty="0">
                <a:solidFill>
                  <a:srgbClr val="00B0F0"/>
                </a:solidFill>
                <a:ea typeface="MS PGothic" panose="020B0600070205080204" pitchFamily="34" charset="-128"/>
                <a:hlinkClick r:id="rId3"/>
              </a:rPr>
              <a:t>link</a:t>
            </a:r>
            <a:r>
              <a:rPr lang="en-US" altLang="en-US" sz="1400" dirty="0">
                <a:solidFill>
                  <a:srgbClr val="00B0F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1400" b="0" dirty="0" err="1">
                <a:solidFill>
                  <a:srgbClr val="00B0F0"/>
                </a:solidFill>
                <a:ea typeface="MS PGothic" panose="020B0600070205080204" pitchFamily="34" charset="-128"/>
                <a:hlinkClick r:id="rId4"/>
              </a:rPr>
              <a:t>link</a:t>
            </a:r>
            <a:endParaRPr lang="en-US" altLang="en-US" sz="2400" b="0" dirty="0">
              <a:ea typeface="MS PGothic" panose="020B060007020508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3DE11A-5A1B-6C06-CE38-E1CAD5119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365" y="4943991"/>
            <a:ext cx="1440806" cy="185738"/>
          </a:xfrm>
        </p:spPr>
        <p:txBody>
          <a:bodyPr/>
          <a:lstStyle/>
          <a:p>
            <a:pPr defTabSz="685800"/>
            <a:r>
              <a:rPr lang="en-IN" sz="900" dirty="0"/>
              <a:t>Kahng ECE 260C SP25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1CCC51-4FC9-DDF5-6A69-A3B30BB54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31" y="572610"/>
            <a:ext cx="6691976" cy="422799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</a:rPr>
              <a:t>Vicious vs. Virtuous cycles: Fixed NDRs vs. Smart NDRs</a:t>
            </a: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endParaRPr lang="en-US" altLang="zh-TW" u="sng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altLang="en-US" dirty="0">
                <a:ea typeface="MS PGothic" panose="020B0600070205080204" pitchFamily="34" charset="-128"/>
                <a:cs typeface="Arial" panose="020B0604020202020204" pitchFamily="34" charset="0"/>
                <a:sym typeface="Symbol" panose="05050102010706020507" pitchFamily="18" charset="2"/>
              </a:rPr>
              <a:t>Can optimize wire segment widths in a clock subnet</a:t>
            </a:r>
            <a:endParaRPr lang="en-US" altLang="en-US" dirty="0">
              <a:ea typeface="MS PGothic" panose="020B0600070205080204" pitchFamily="34" charset="-128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35000" lvl="1" indent="0">
              <a:lnSpc>
                <a:spcPct val="100000"/>
              </a:lnSpc>
              <a:spcBef>
                <a:spcPts val="0"/>
              </a:spcBef>
              <a:buSzPct val="115000"/>
              <a:buNone/>
            </a:pPr>
            <a:endParaRPr lang="en-US" altLang="en-US" dirty="0">
              <a:ea typeface="MS PGothic" panose="020B0600070205080204" pitchFamily="34" charset="-128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1BF02D-816A-EA6A-2C8B-D0FAE05A7E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199" y="3199896"/>
            <a:ext cx="4172431" cy="1581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086320-743A-1DFF-7946-3DED2CB2B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1779" y="951598"/>
            <a:ext cx="2654853" cy="1865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ABKGROU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ABKGROUP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Template-v6</Template>
  <TotalTime>1195</TotalTime>
  <Words>3506</Words>
  <Application>Microsoft Macintosh PowerPoint</Application>
  <PresentationFormat>Custom</PresentationFormat>
  <Paragraphs>594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Microsoft Yahei</vt:lpstr>
      <vt:lpstr>MS PGothic</vt:lpstr>
      <vt:lpstr>Wingdings</vt:lpstr>
      <vt:lpstr>Verdana</vt:lpstr>
      <vt:lpstr>Symbol</vt:lpstr>
      <vt:lpstr>Arial</vt:lpstr>
      <vt:lpstr>SimSun</vt:lpstr>
      <vt:lpstr>2_ABKGROUP</vt:lpstr>
      <vt:lpstr>3_ABKGROUP</vt:lpstr>
      <vt:lpstr>ECE 260C, Spring 2025 On Manufacturability</vt:lpstr>
      <vt:lpstr>“PPAC” = ?</vt:lpstr>
      <vt:lpstr>Functional Yield</vt:lpstr>
      <vt:lpstr>Enormous Engineering Efforts …</vt:lpstr>
      <vt:lpstr>NDR, Redundancy Levers</vt:lpstr>
      <vt:lpstr>Specification of NDRs in LEF, DEF</vt:lpstr>
      <vt:lpstr>Track Impact of NDRs</vt:lpstr>
      <vt:lpstr>Use of NDRs in Clock Routing</vt:lpstr>
      <vt:lpstr>Smart NDRs for Clock Power Reduction link link</vt:lpstr>
      <vt:lpstr>Via Doubling For Redundancy</vt:lpstr>
      <vt:lpstr>Short-Loop Paths to Add Redundancy</vt:lpstr>
      <vt:lpstr>CMP Fill</vt:lpstr>
      <vt:lpstr>Planarization = Flat Wafer Topography</vt:lpstr>
      <vt:lpstr>Manufacturability: Layout Density Control (“Fill”)</vt:lpstr>
      <vt:lpstr>Other Examples https://vlsicad.ucsd.edu/Publications/Journals/j84.pdf </vt:lpstr>
      <vt:lpstr>OpenROAD: “max”, “fixed pattern” (types)</vt:lpstr>
      <vt:lpstr>“Smart Fill” https://vlsicad.ucsd.edu/Publications/Journals/j40.pdf </vt:lpstr>
      <vt:lpstr>OpenRCX</vt:lpstr>
      <vt:lpstr>Capacitance Extraction</vt:lpstr>
      <vt:lpstr>DAC 1997: “Five Foundations”</vt:lpstr>
      <vt:lpstr>Can Go Much Deeper (e.g., Fill Impact)</vt:lpstr>
      <vt:lpstr>OpenRCX in the Design Flow</vt:lpstr>
      <vt:lpstr>OpenRCX Internal Flow</vt:lpstr>
      <vt:lpstr>Extraction Model Creation</vt:lpstr>
      <vt:lpstr>(2.5D) Extraction Model Creation</vt:lpstr>
      <vt:lpstr>Golden Reference Tool to Build Models</vt:lpstr>
      <vt:lpstr>Verifying Models</vt:lpstr>
      <vt:lpstr>Extraction Accuracy Plots</vt:lpstr>
      <vt:lpstr>OpenRCX Calibration Patterns</vt:lpstr>
      <vt:lpstr>OpenRCX Pattern A</vt:lpstr>
      <vt:lpstr>OpenRCX Pattern B</vt:lpstr>
      <vt:lpstr>OpenRCX Pattern C</vt:lpstr>
      <vt:lpstr>OpenRCX Pattern D</vt:lpstr>
      <vt:lpstr>OpenRCX Pattern E</vt:lpstr>
      <vt:lpstr>Potential Roadmap …</vt:lpstr>
      <vt:lpstr>Non-Symmetric Coupling to 1st, 2nd Neighbors </vt:lpstr>
      <vt:lpstr>More?  E.g., HVH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Davit Margarian</cp:lastModifiedBy>
  <cp:revision>23</cp:revision>
  <cp:lastPrinted>2025-05-08T05:16:06Z</cp:lastPrinted>
  <dcterms:modified xsi:type="dcterms:W3CDTF">2025-09-06T15:35:32Z</dcterms:modified>
</cp:coreProperties>
</file>