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25"/>
  </p:notesMasterIdLst>
  <p:sldIdLst>
    <p:sldId id="354" r:id="rId7"/>
    <p:sldId id="352" r:id="rId8"/>
    <p:sldId id="357" r:id="rId9"/>
    <p:sldId id="260" r:id="rId10"/>
    <p:sldId id="259" r:id="rId11"/>
    <p:sldId id="363" r:id="rId12"/>
    <p:sldId id="334" r:id="rId13"/>
    <p:sldId id="359" r:id="rId14"/>
    <p:sldId id="360" r:id="rId15"/>
    <p:sldId id="361" r:id="rId16"/>
    <p:sldId id="364" r:id="rId17"/>
    <p:sldId id="372" r:id="rId18"/>
    <p:sldId id="365" r:id="rId19"/>
    <p:sldId id="366" r:id="rId20"/>
    <p:sldId id="368" r:id="rId21"/>
    <p:sldId id="369" r:id="rId22"/>
    <p:sldId id="370" r:id="rId23"/>
    <p:sldId id="3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816" y="66"/>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irichoi0218/insurance"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67169A07-A697-4F89-A0C7-CCD3369D316B}"/>
              </a:ext>
            </a:extLst>
          </p:cNvPr>
          <p:cNvGrpSpPr/>
          <p:nvPr/>
        </p:nvGrpSpPr>
        <p:grpSpPr>
          <a:xfrm>
            <a:off x="349624" y="1888590"/>
            <a:ext cx="7584141" cy="2547844"/>
            <a:chOff x="809898" y="1925536"/>
            <a:chExt cx="6980432" cy="2547844"/>
          </a:xfrm>
        </p:grpSpPr>
        <p:sp>
          <p:nvSpPr>
            <p:cNvPr id="18" name="TextBox 17">
              <a:extLst>
                <a:ext uri="{FF2B5EF4-FFF2-40B4-BE49-F238E27FC236}">
                  <a16:creationId xmlns:a16="http://schemas.microsoft.com/office/drawing/2014/main" id="{FC3BC02C-0015-4AC2-A25D-BF4D5CAE3F32}"/>
                </a:ext>
              </a:extLst>
            </p:cNvPr>
            <p:cNvSpPr txBox="1"/>
            <p:nvPr/>
          </p:nvSpPr>
          <p:spPr>
            <a:xfrm>
              <a:off x="809898" y="1925536"/>
              <a:ext cx="6980432" cy="1754326"/>
            </a:xfrm>
            <a:prstGeom prst="rect">
              <a:avLst/>
            </a:prstGeom>
            <a:noFill/>
          </p:spPr>
          <p:txBody>
            <a:bodyPr wrap="square" rtlCol="0" anchor="ctr">
              <a:spAutoFit/>
            </a:bodyPr>
            <a:lstStyle/>
            <a:p>
              <a:pPr algn="ctr"/>
              <a:r>
                <a:rPr lang="en-US" sz="5400" dirty="0">
                  <a:solidFill>
                    <a:schemeClr val="bg1"/>
                  </a:solidFill>
                  <a:latin typeface="Amasis MT Pro Black" panose="02040A04050005020304" pitchFamily="18" charset="0"/>
                </a:rPr>
                <a:t>Insurance Cost Predictions using AI</a:t>
              </a:r>
              <a:endParaRPr lang="ko-KR" altLang="en-US" sz="5400" dirty="0">
                <a:solidFill>
                  <a:schemeClr val="bg1"/>
                </a:solidFill>
                <a:latin typeface="Amasis MT Pro Black" panose="02040A04050005020304" pitchFamily="18" charset="0"/>
                <a:cs typeface="Arial" pitchFamily="34" charset="0"/>
              </a:endParaRPr>
            </a:p>
          </p:txBody>
        </p:sp>
        <p:sp>
          <p:nvSpPr>
            <p:cNvPr id="19" name="TextBox 18">
              <a:extLst>
                <a:ext uri="{FF2B5EF4-FFF2-40B4-BE49-F238E27FC236}">
                  <a16:creationId xmlns:a16="http://schemas.microsoft.com/office/drawing/2014/main" id="{1FE16677-9ABE-4719-82B7-9D8CF89CCA30}"/>
                </a:ext>
              </a:extLst>
            </p:cNvPr>
            <p:cNvSpPr txBox="1"/>
            <p:nvPr/>
          </p:nvSpPr>
          <p:spPr>
            <a:xfrm>
              <a:off x="809898" y="4134826"/>
              <a:ext cx="5286102" cy="338554"/>
            </a:xfrm>
            <a:prstGeom prst="rect">
              <a:avLst/>
            </a:prstGeom>
            <a:noFill/>
          </p:spPr>
          <p:txBody>
            <a:bodyPr wrap="square" rtlCol="0" anchor="ctr">
              <a:spAutoFit/>
            </a:bodyPr>
            <a:lstStyle/>
            <a:p>
              <a:pPr algn="ctr"/>
              <a:r>
                <a:rPr lang="en-US" altLang="ko-KR" sz="1600" b="1" i="1" dirty="0">
                  <a:solidFill>
                    <a:schemeClr val="bg1"/>
                  </a:solidFill>
                  <a:latin typeface="Times New Roman" panose="02020603050405020304" pitchFamily="18" charset="0"/>
                  <a:cs typeface="Times New Roman" panose="02020603050405020304" pitchFamily="18" charset="0"/>
                </a:rPr>
                <a:t>By: Kevin Abraham &amp; Pranjal Thakkar</a:t>
              </a:r>
              <a:endParaRPr lang="ko-KR" altLang="en-US" sz="1600" b="1" i="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10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419600" y="5524610"/>
            <a:ext cx="3924276"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5. Visualizing the relationship between Smoker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4591102" y="5670614"/>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Smokers</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196EF4-EABB-E81C-A2D0-02319BA95B3F}"/>
              </a:ext>
            </a:extLst>
          </p:cNvPr>
          <p:cNvPicPr>
            <a:picLocks noChangeAspect="1"/>
          </p:cNvPicPr>
          <p:nvPr/>
        </p:nvPicPr>
        <p:blipFill>
          <a:blip r:embed="rId2"/>
          <a:stretch>
            <a:fillRect/>
          </a:stretch>
        </p:blipFill>
        <p:spPr>
          <a:xfrm>
            <a:off x="876960" y="2100887"/>
            <a:ext cx="5346732" cy="2979678"/>
          </a:xfrm>
          <a:prstGeom prst="rect">
            <a:avLst/>
          </a:prstGeom>
        </p:spPr>
      </p:pic>
      <p:pic>
        <p:nvPicPr>
          <p:cNvPr id="8" name="Picture 7">
            <a:extLst>
              <a:ext uri="{FF2B5EF4-FFF2-40B4-BE49-F238E27FC236}">
                <a16:creationId xmlns:a16="http://schemas.microsoft.com/office/drawing/2014/main" id="{5C563B77-5A8D-2A3A-A6B2-389AB92951E9}"/>
              </a:ext>
            </a:extLst>
          </p:cNvPr>
          <p:cNvPicPr>
            <a:picLocks noChangeAspect="1"/>
          </p:cNvPicPr>
          <p:nvPr/>
        </p:nvPicPr>
        <p:blipFill>
          <a:blip r:embed="rId3"/>
          <a:stretch>
            <a:fillRect/>
          </a:stretch>
        </p:blipFill>
        <p:spPr>
          <a:xfrm>
            <a:off x="6266555" y="2649574"/>
            <a:ext cx="4572396" cy="1882303"/>
          </a:xfrm>
          <a:prstGeom prst="rect">
            <a:avLst/>
          </a:prstGeom>
        </p:spPr>
      </p:pic>
    </p:spTree>
    <p:extLst>
      <p:ext uri="{BB962C8B-B14F-4D97-AF65-F5344CB8AC3E}">
        <p14:creationId xmlns:p14="http://schemas.microsoft.com/office/powerpoint/2010/main" val="37962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Data Pre-processing</a:t>
            </a:r>
          </a:p>
        </p:txBody>
      </p:sp>
      <p:sp>
        <p:nvSpPr>
          <p:cNvPr id="27" name="TextBox 26">
            <a:extLst>
              <a:ext uri="{FF2B5EF4-FFF2-40B4-BE49-F238E27FC236}">
                <a16:creationId xmlns:a16="http://schemas.microsoft.com/office/drawing/2014/main" id="{4AEC34C0-0B48-4D34-9813-88D2B1114871}"/>
              </a:ext>
            </a:extLst>
          </p:cNvPr>
          <p:cNvSpPr txBox="1"/>
          <p:nvPr/>
        </p:nvSpPr>
        <p:spPr>
          <a:xfrm>
            <a:off x="672989" y="2260445"/>
            <a:ext cx="2949582" cy="338554"/>
          </a:xfrm>
          <a:prstGeom prst="rect">
            <a:avLst/>
          </a:prstGeom>
          <a:noFill/>
        </p:spPr>
        <p:txBody>
          <a:bodyPr wrap="square" lIns="0" rtlCol="0" anchor="ctr">
            <a:spAutoFit/>
          </a:bodyPr>
          <a:lstStyle/>
          <a:p>
            <a:r>
              <a:rPr lang="en-US" altLang="ko-KR" sz="1600" b="1" dirty="0">
                <a:solidFill>
                  <a:schemeClr val="accent3"/>
                </a:solidFill>
                <a:cs typeface="Arial" pitchFamily="34" charset="0"/>
              </a:rPr>
              <a:t>Using Max and Min Scaler</a:t>
            </a:r>
            <a:endParaRPr lang="ko-KR" altLang="en-US" sz="1600" b="1" dirty="0">
              <a:solidFill>
                <a:schemeClr val="accent3"/>
              </a:solidFill>
              <a:cs typeface="Arial" pitchFamily="34" charset="0"/>
            </a:endParaRPr>
          </a:p>
        </p:txBody>
      </p:sp>
      <p:sp>
        <p:nvSpPr>
          <p:cNvPr id="39" name="TextBox 38">
            <a:extLst>
              <a:ext uri="{FF2B5EF4-FFF2-40B4-BE49-F238E27FC236}">
                <a16:creationId xmlns:a16="http://schemas.microsoft.com/office/drawing/2014/main" id="{79828015-6BCA-4B74-8558-D45E5643194E}"/>
              </a:ext>
            </a:extLst>
          </p:cNvPr>
          <p:cNvSpPr txBox="1"/>
          <p:nvPr/>
        </p:nvSpPr>
        <p:spPr>
          <a:xfrm>
            <a:off x="577389" y="1596158"/>
            <a:ext cx="5518611" cy="584775"/>
          </a:xfrm>
          <a:prstGeom prst="rect">
            <a:avLst/>
          </a:prstGeom>
          <a:noFill/>
        </p:spPr>
        <p:txBody>
          <a:bodyPr wrap="square" rtlCol="0" anchor="ctr">
            <a:spAutoFit/>
          </a:bodyPr>
          <a:lstStyle/>
          <a:p>
            <a:r>
              <a:rPr lang="en-GB" altLang="ko-KR" sz="1600" b="1" dirty="0">
                <a:solidFill>
                  <a:schemeClr val="accent1"/>
                </a:solidFill>
                <a:cs typeface="Arial" pitchFamily="34" charset="0"/>
              </a:rPr>
              <a:t>Reason: </a:t>
            </a:r>
            <a:r>
              <a:rPr lang="en-GB" altLang="ko-KR" sz="1600" dirty="0">
                <a:cs typeface="Arial" pitchFamily="34" charset="0"/>
              </a:rPr>
              <a:t>Since there is skewness in the histogram showed we have to normalize the data.</a:t>
            </a:r>
          </a:p>
        </p:txBody>
      </p:sp>
      <p:pic>
        <p:nvPicPr>
          <p:cNvPr id="42" name="Picture 41">
            <a:extLst>
              <a:ext uri="{FF2B5EF4-FFF2-40B4-BE49-F238E27FC236}">
                <a16:creationId xmlns:a16="http://schemas.microsoft.com/office/drawing/2014/main" id="{E1B8AD34-38EB-4B9F-2366-5D1141465DBF}"/>
              </a:ext>
            </a:extLst>
          </p:cNvPr>
          <p:cNvPicPr>
            <a:picLocks noChangeAspect="1"/>
          </p:cNvPicPr>
          <p:nvPr/>
        </p:nvPicPr>
        <p:blipFill>
          <a:blip r:embed="rId2"/>
          <a:stretch>
            <a:fillRect/>
          </a:stretch>
        </p:blipFill>
        <p:spPr>
          <a:xfrm>
            <a:off x="6220096" y="2020859"/>
            <a:ext cx="5753327" cy="3763570"/>
          </a:xfrm>
          <a:prstGeom prst="rect">
            <a:avLst/>
          </a:prstGeom>
        </p:spPr>
      </p:pic>
      <p:pic>
        <p:nvPicPr>
          <p:cNvPr id="53" name="Picture 52">
            <a:extLst>
              <a:ext uri="{FF2B5EF4-FFF2-40B4-BE49-F238E27FC236}">
                <a16:creationId xmlns:a16="http://schemas.microsoft.com/office/drawing/2014/main" id="{99D1CED6-B6AA-A507-1536-03041B4C350A}"/>
              </a:ext>
            </a:extLst>
          </p:cNvPr>
          <p:cNvPicPr>
            <a:picLocks noChangeAspect="1"/>
          </p:cNvPicPr>
          <p:nvPr/>
        </p:nvPicPr>
        <p:blipFill>
          <a:blip r:embed="rId3"/>
          <a:stretch>
            <a:fillRect/>
          </a:stretch>
        </p:blipFill>
        <p:spPr>
          <a:xfrm>
            <a:off x="577389" y="4527792"/>
            <a:ext cx="5642707" cy="1793010"/>
          </a:xfrm>
          <a:prstGeom prst="rect">
            <a:avLst/>
          </a:prstGeom>
        </p:spPr>
      </p:pic>
      <p:sp>
        <p:nvSpPr>
          <p:cNvPr id="54" name="TextBox 53">
            <a:extLst>
              <a:ext uri="{FF2B5EF4-FFF2-40B4-BE49-F238E27FC236}">
                <a16:creationId xmlns:a16="http://schemas.microsoft.com/office/drawing/2014/main" id="{9FB3A736-1778-0DC9-FD56-695AB34D313B}"/>
              </a:ext>
            </a:extLst>
          </p:cNvPr>
          <p:cNvSpPr txBox="1"/>
          <p:nvPr/>
        </p:nvSpPr>
        <p:spPr>
          <a:xfrm>
            <a:off x="672989" y="4061647"/>
            <a:ext cx="2949582" cy="338554"/>
          </a:xfrm>
          <a:prstGeom prst="rect">
            <a:avLst/>
          </a:prstGeom>
          <a:noFill/>
        </p:spPr>
        <p:txBody>
          <a:bodyPr wrap="square" lIns="0" rtlCol="0" anchor="ctr">
            <a:spAutoFit/>
          </a:bodyPr>
          <a:lstStyle/>
          <a:p>
            <a:r>
              <a:rPr lang="en-US" altLang="ko-KR" sz="1600" b="1" dirty="0">
                <a:solidFill>
                  <a:schemeClr val="accent3"/>
                </a:solidFill>
                <a:cs typeface="Arial" pitchFamily="34" charset="0"/>
              </a:rPr>
              <a:t>Output</a:t>
            </a:r>
            <a:endParaRPr lang="ko-KR" altLang="en-US" sz="1600" b="1" dirty="0">
              <a:solidFill>
                <a:schemeClr val="accent3"/>
              </a:solidFill>
              <a:cs typeface="Arial" pitchFamily="34" charset="0"/>
            </a:endParaRPr>
          </a:p>
        </p:txBody>
      </p:sp>
      <p:pic>
        <p:nvPicPr>
          <p:cNvPr id="56" name="Picture 55">
            <a:extLst>
              <a:ext uri="{FF2B5EF4-FFF2-40B4-BE49-F238E27FC236}">
                <a16:creationId xmlns:a16="http://schemas.microsoft.com/office/drawing/2014/main" id="{A5C81419-EFC5-5387-CBB4-D15057592B48}"/>
              </a:ext>
            </a:extLst>
          </p:cNvPr>
          <p:cNvPicPr>
            <a:picLocks noChangeAspect="1"/>
          </p:cNvPicPr>
          <p:nvPr/>
        </p:nvPicPr>
        <p:blipFill>
          <a:blip r:embed="rId4"/>
          <a:stretch>
            <a:fillRect/>
          </a:stretch>
        </p:blipFill>
        <p:spPr>
          <a:xfrm>
            <a:off x="672989" y="2667665"/>
            <a:ext cx="5603380" cy="903024"/>
          </a:xfrm>
          <a:prstGeom prst="rect">
            <a:avLst/>
          </a:prstGeom>
        </p:spPr>
      </p:pic>
    </p:spTree>
    <p:extLst>
      <p:ext uri="{BB962C8B-B14F-4D97-AF65-F5344CB8AC3E}">
        <p14:creationId xmlns:p14="http://schemas.microsoft.com/office/powerpoint/2010/main" val="296770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 Placeholder 1">
            <a:extLst>
              <a:ext uri="{FF2B5EF4-FFF2-40B4-BE49-F238E27FC236}">
                <a16:creationId xmlns:a16="http://schemas.microsoft.com/office/drawing/2014/main" id="{8BD55A4C-8128-091B-F5DB-383406866145}"/>
              </a:ext>
            </a:extLst>
          </p:cNvPr>
          <p:cNvSpPr txBox="1">
            <a:spLocks/>
          </p:cNvSpPr>
          <p:nvPr/>
        </p:nvSpPr>
        <p:spPr>
          <a:xfrm>
            <a:off x="838201" y="3998018"/>
            <a:ext cx="3981854" cy="22165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kern="1200">
                <a:solidFill>
                  <a:schemeClr val="tx1"/>
                </a:solidFill>
                <a:latin typeface="+mj-lt"/>
                <a:ea typeface="+mj-ea"/>
                <a:cs typeface="+mj-cs"/>
              </a:rPr>
              <a:t>Data Pre-processing</a:t>
            </a:r>
          </a:p>
        </p:txBody>
      </p:sp>
      <p:sp>
        <p:nvSpPr>
          <p:cNvPr id="15" name="Arc 1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07501C6-E5CE-94EC-996E-4F5B15709AE9}"/>
              </a:ext>
            </a:extLst>
          </p:cNvPr>
          <p:cNvPicPr>
            <a:picLocks noChangeAspect="1"/>
          </p:cNvPicPr>
          <p:nvPr/>
        </p:nvPicPr>
        <p:blipFill>
          <a:blip r:embed="rId2"/>
          <a:stretch>
            <a:fillRect/>
          </a:stretch>
        </p:blipFill>
        <p:spPr>
          <a:xfrm>
            <a:off x="659914" y="1598861"/>
            <a:ext cx="10872172" cy="116875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5" name="TextBox 4">
            <a:extLst>
              <a:ext uri="{FF2B5EF4-FFF2-40B4-BE49-F238E27FC236}">
                <a16:creationId xmlns:a16="http://schemas.microsoft.com/office/drawing/2014/main" id="{D596EEAF-527F-EB2F-832F-B423F24DC52B}"/>
              </a:ext>
            </a:extLst>
          </p:cNvPr>
          <p:cNvSpPr txBox="1"/>
          <p:nvPr/>
        </p:nvSpPr>
        <p:spPr>
          <a:xfrm>
            <a:off x="4970835" y="3998019"/>
            <a:ext cx="6382966" cy="221651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1" i="0">
                <a:effectLst/>
              </a:rPr>
              <a:t>We need to convert categorical data into numerical data</a:t>
            </a:r>
            <a:r>
              <a:rPr lang="en-US" sz="1500" b="0" i="0">
                <a:effectLst/>
              </a:rPr>
              <a:t>.</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What are categorical data </a:t>
            </a:r>
          </a:p>
          <a:p>
            <a:pPr marL="342900" indent="-228600">
              <a:lnSpc>
                <a:spcPct val="90000"/>
              </a:lnSpc>
              <a:spcAft>
                <a:spcPts val="600"/>
              </a:spcAft>
              <a:buFont typeface="Arial" panose="020B0604020202020204" pitchFamily="34" charset="0"/>
              <a:buChar char="•"/>
            </a:pPr>
            <a:r>
              <a:rPr lang="en-US" sz="1500"/>
              <a:t>Sex</a:t>
            </a:r>
          </a:p>
          <a:p>
            <a:pPr marL="342900" indent="-228600">
              <a:lnSpc>
                <a:spcPct val="90000"/>
              </a:lnSpc>
              <a:spcAft>
                <a:spcPts val="600"/>
              </a:spcAft>
              <a:buFont typeface="Arial" panose="020B0604020202020204" pitchFamily="34" charset="0"/>
              <a:buChar char="•"/>
            </a:pPr>
            <a:r>
              <a:rPr lang="en-US" sz="1500"/>
              <a:t>Smoker</a:t>
            </a:r>
          </a:p>
          <a:p>
            <a:pPr marL="342900" indent="-228600">
              <a:lnSpc>
                <a:spcPct val="90000"/>
              </a:lnSpc>
              <a:spcAft>
                <a:spcPts val="600"/>
              </a:spcAft>
              <a:buFont typeface="Arial" panose="020B0604020202020204" pitchFamily="34" charset="0"/>
              <a:buChar char="•"/>
            </a:pPr>
            <a:r>
              <a:rPr lang="en-US" sz="1500"/>
              <a:t>Region</a:t>
            </a:r>
          </a:p>
          <a:p>
            <a:pPr marL="342900"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130658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a:extLst>
              <a:ext uri="{FF2B5EF4-FFF2-40B4-BE49-F238E27FC236}">
                <a16:creationId xmlns:a16="http://schemas.microsoft.com/office/drawing/2014/main" id="{15C93A14-7495-457C-AF8B-4F55BD989673}"/>
              </a:ext>
            </a:extLst>
          </p:cNvPr>
          <p:cNvSpPr/>
          <p:nvPr/>
        </p:nvSpPr>
        <p:spPr>
          <a:xfrm>
            <a:off x="753182" y="3146904"/>
            <a:ext cx="556818" cy="556818"/>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Oval 5">
            <a:extLst>
              <a:ext uri="{FF2B5EF4-FFF2-40B4-BE49-F238E27FC236}">
                <a16:creationId xmlns:a16="http://schemas.microsoft.com/office/drawing/2014/main" id="{DEF2A073-A58C-4997-9FCF-FA47914418FC}"/>
              </a:ext>
            </a:extLst>
          </p:cNvPr>
          <p:cNvSpPr/>
          <p:nvPr/>
        </p:nvSpPr>
        <p:spPr>
          <a:xfrm>
            <a:off x="753182" y="4002475"/>
            <a:ext cx="556818" cy="556818"/>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69632CC4-623F-445E-AD83-3F40779481E9}"/>
              </a:ext>
            </a:extLst>
          </p:cNvPr>
          <p:cNvSpPr/>
          <p:nvPr/>
        </p:nvSpPr>
        <p:spPr>
          <a:xfrm>
            <a:off x="753182" y="4858046"/>
            <a:ext cx="556818" cy="5568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C1D6EFA-8A05-431C-BC1B-9FF82E3090AF}"/>
              </a:ext>
            </a:extLst>
          </p:cNvPr>
          <p:cNvSpPr txBox="1"/>
          <p:nvPr/>
        </p:nvSpPr>
        <p:spPr>
          <a:xfrm>
            <a:off x="793614" y="3225258"/>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01</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F9A30B0D-2282-4488-AE7B-79AB6BA870FB}"/>
              </a:ext>
            </a:extLst>
          </p:cNvPr>
          <p:cNvSpPr txBox="1"/>
          <p:nvPr/>
        </p:nvSpPr>
        <p:spPr>
          <a:xfrm>
            <a:off x="793614" y="4082071"/>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02</a:t>
            </a:r>
            <a:endParaRPr lang="ko-KR" altLang="en-US" sz="2000" b="1" dirty="0">
              <a:solidFill>
                <a:schemeClr val="tx1">
                  <a:lumMod val="75000"/>
                  <a:lumOff val="2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9730A29-7A99-41D1-912C-0803EEA79745}"/>
              </a:ext>
            </a:extLst>
          </p:cNvPr>
          <p:cNvSpPr txBox="1"/>
          <p:nvPr/>
        </p:nvSpPr>
        <p:spPr>
          <a:xfrm>
            <a:off x="793614" y="4938884"/>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03</a:t>
            </a:r>
            <a:endParaRPr lang="ko-KR" altLang="en-US" sz="2000" b="1" dirty="0">
              <a:solidFill>
                <a:schemeClr val="tx1">
                  <a:lumMod val="75000"/>
                  <a:lumOff val="25000"/>
                </a:schemeClr>
              </a:solidFill>
              <a:latin typeface="Arial" pitchFamily="34" charset="0"/>
              <a:cs typeface="Arial" pitchFamily="34" charset="0"/>
            </a:endParaRPr>
          </a:p>
        </p:txBody>
      </p:sp>
      <p:grpSp>
        <p:nvGrpSpPr>
          <p:cNvPr id="11" name="Group 12">
            <a:extLst>
              <a:ext uri="{FF2B5EF4-FFF2-40B4-BE49-F238E27FC236}">
                <a16:creationId xmlns:a16="http://schemas.microsoft.com/office/drawing/2014/main" id="{6085D2DC-BA67-4B62-BF56-314EDDE9A696}"/>
              </a:ext>
            </a:extLst>
          </p:cNvPr>
          <p:cNvGrpSpPr/>
          <p:nvPr/>
        </p:nvGrpSpPr>
        <p:grpSpPr>
          <a:xfrm>
            <a:off x="1442390" y="3911552"/>
            <a:ext cx="4232365" cy="553998"/>
            <a:chOff x="2551705" y="4283314"/>
            <a:chExt cx="2357001" cy="553998"/>
          </a:xfrm>
        </p:grpSpPr>
        <p:sp>
          <p:nvSpPr>
            <p:cNvPr id="12" name="TextBox 11">
              <a:extLst>
                <a:ext uri="{FF2B5EF4-FFF2-40B4-BE49-F238E27FC236}">
                  <a16:creationId xmlns:a16="http://schemas.microsoft.com/office/drawing/2014/main" id="{83414316-1FE7-43F2-BF11-165B987DA379}"/>
                </a:ext>
              </a:extLst>
            </p:cNvPr>
            <p:cNvSpPr txBox="1"/>
            <p:nvPr/>
          </p:nvSpPr>
          <p:spPr>
            <a:xfrm>
              <a:off x="2551705" y="4560313"/>
              <a:ext cx="2357001" cy="27699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0.0949123371964687</a:t>
              </a:r>
              <a:endParaRPr lang="ko-KR" altLang="en-US" sz="1200" dirty="0">
                <a:solidFill>
                  <a:schemeClr val="tx1">
                    <a:lumMod val="75000"/>
                    <a:lumOff val="25000"/>
                  </a:schemeClr>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CEE79ADB-FDD3-42C8-A990-31D6E0D29D0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RMSE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4" name="Group 15">
            <a:extLst>
              <a:ext uri="{FF2B5EF4-FFF2-40B4-BE49-F238E27FC236}">
                <a16:creationId xmlns:a16="http://schemas.microsoft.com/office/drawing/2014/main" id="{0D9AF113-515C-449C-8A95-1634747E0555}"/>
              </a:ext>
            </a:extLst>
          </p:cNvPr>
          <p:cNvGrpSpPr/>
          <p:nvPr/>
        </p:nvGrpSpPr>
        <p:grpSpPr>
          <a:xfrm>
            <a:off x="1442390" y="3055981"/>
            <a:ext cx="4232365" cy="738664"/>
            <a:chOff x="2551705" y="4283314"/>
            <a:chExt cx="2357001" cy="738664"/>
          </a:xfrm>
        </p:grpSpPr>
        <p:sp>
          <p:nvSpPr>
            <p:cNvPr id="15" name="TextBox 14">
              <a:extLst>
                <a:ext uri="{FF2B5EF4-FFF2-40B4-BE49-F238E27FC236}">
                  <a16:creationId xmlns:a16="http://schemas.microsoft.com/office/drawing/2014/main" id="{430D1AF0-F137-45C5-8B2A-E552D33FDCFE}"/>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Linear regression uses two or more independent variables to predict the outcome. .</a:t>
              </a:r>
              <a:endParaRPr lang="ko-KR" altLang="en-US" sz="1200" dirty="0">
                <a:solidFill>
                  <a:schemeClr val="tx1">
                    <a:lumMod val="75000"/>
                    <a:lumOff val="25000"/>
                  </a:schemeClr>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CCA07775-4366-43DC-89C0-3AC27E703A0B}"/>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Why Linear Regression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7" name="Group 18">
            <a:extLst>
              <a:ext uri="{FF2B5EF4-FFF2-40B4-BE49-F238E27FC236}">
                <a16:creationId xmlns:a16="http://schemas.microsoft.com/office/drawing/2014/main" id="{8D42E8C6-D1CD-4E58-8608-55439415D2CD}"/>
              </a:ext>
            </a:extLst>
          </p:cNvPr>
          <p:cNvGrpSpPr/>
          <p:nvPr/>
        </p:nvGrpSpPr>
        <p:grpSpPr>
          <a:xfrm>
            <a:off x="1442390" y="4767123"/>
            <a:ext cx="4232365" cy="738664"/>
            <a:chOff x="2551705" y="4283314"/>
            <a:chExt cx="2357001" cy="738664"/>
          </a:xfrm>
        </p:grpSpPr>
        <p:sp>
          <p:nvSpPr>
            <p:cNvPr id="18" name="TextBox 17">
              <a:extLst>
                <a:ext uri="{FF2B5EF4-FFF2-40B4-BE49-F238E27FC236}">
                  <a16:creationId xmlns:a16="http://schemas.microsoft.com/office/drawing/2014/main" id="{9283AE3E-147D-4A3E-9596-0390B5546463}"/>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RMSE shows that linear regression model has a typical prediction error of .09, which is good.</a:t>
              </a:r>
              <a:endParaRPr lang="ko-KR" altLang="en-US" sz="1200" dirty="0">
                <a:solidFill>
                  <a:schemeClr val="tx1">
                    <a:lumMod val="75000"/>
                    <a:lumOff val="25000"/>
                  </a:schemeClr>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B2E579B8-4235-496D-867F-315B48135CA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Comments</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23" name="Oval 24">
            <a:extLst>
              <a:ext uri="{FF2B5EF4-FFF2-40B4-BE49-F238E27FC236}">
                <a16:creationId xmlns:a16="http://schemas.microsoft.com/office/drawing/2014/main" id="{2E5FEBFE-E5D6-4AA4-9F9E-0351EDD008AC}"/>
              </a:ext>
            </a:extLst>
          </p:cNvPr>
          <p:cNvSpPr/>
          <p:nvPr/>
        </p:nvSpPr>
        <p:spPr>
          <a:xfrm>
            <a:off x="9428419" y="1269171"/>
            <a:ext cx="1102455" cy="10712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5">
            <a:extLst>
              <a:ext uri="{FF2B5EF4-FFF2-40B4-BE49-F238E27FC236}">
                <a16:creationId xmlns:a16="http://schemas.microsoft.com/office/drawing/2014/main" id="{E698D0FF-C96B-42A2-B4C5-928BB9564D79}"/>
              </a:ext>
            </a:extLst>
          </p:cNvPr>
          <p:cNvSpPr/>
          <p:nvPr/>
        </p:nvSpPr>
        <p:spPr>
          <a:xfrm>
            <a:off x="10530874" y="-818837"/>
            <a:ext cx="2481943" cy="2154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TextBox 32">
            <a:extLst>
              <a:ext uri="{FF2B5EF4-FFF2-40B4-BE49-F238E27FC236}">
                <a16:creationId xmlns:a16="http://schemas.microsoft.com/office/drawing/2014/main" id="{620AAE6B-A40B-4224-8EC6-4F3BD99CF764}"/>
              </a:ext>
            </a:extLst>
          </p:cNvPr>
          <p:cNvSpPr txBox="1"/>
          <p:nvPr/>
        </p:nvSpPr>
        <p:spPr>
          <a:xfrm>
            <a:off x="880627" y="464575"/>
            <a:ext cx="4794128" cy="1107996"/>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Model 1: </a:t>
            </a:r>
          </a:p>
          <a:p>
            <a:r>
              <a:rPr lang="en-US" altLang="ko-KR" sz="3600" dirty="0">
                <a:solidFill>
                  <a:schemeClr val="tx1">
                    <a:lumMod val="75000"/>
                    <a:lumOff val="25000"/>
                  </a:schemeClr>
                </a:solidFill>
              </a:rPr>
              <a:t>Linear Regression</a:t>
            </a:r>
            <a:endParaRPr lang="ko-KR" altLang="en-US" sz="3600" dirty="0">
              <a:solidFill>
                <a:schemeClr val="tx1">
                  <a:lumMod val="75000"/>
                  <a:lumOff val="25000"/>
                </a:schemeClr>
              </a:solidFill>
            </a:endParaRPr>
          </a:p>
        </p:txBody>
      </p:sp>
      <p:pic>
        <p:nvPicPr>
          <p:cNvPr id="37" name="Picture 36">
            <a:extLst>
              <a:ext uri="{FF2B5EF4-FFF2-40B4-BE49-F238E27FC236}">
                <a16:creationId xmlns:a16="http://schemas.microsoft.com/office/drawing/2014/main" id="{A6C44E51-81E1-DB32-13B5-48431B0B501B}"/>
              </a:ext>
            </a:extLst>
          </p:cNvPr>
          <p:cNvPicPr>
            <a:picLocks noChangeAspect="1"/>
          </p:cNvPicPr>
          <p:nvPr/>
        </p:nvPicPr>
        <p:blipFill>
          <a:blip r:embed="rId2"/>
          <a:stretch>
            <a:fillRect/>
          </a:stretch>
        </p:blipFill>
        <p:spPr>
          <a:xfrm>
            <a:off x="6096000" y="2777159"/>
            <a:ext cx="4232365" cy="1426774"/>
          </a:xfrm>
          <a:prstGeom prst="rect">
            <a:avLst/>
          </a:prstGeom>
        </p:spPr>
      </p:pic>
      <p:pic>
        <p:nvPicPr>
          <p:cNvPr id="39" name="Picture 38">
            <a:extLst>
              <a:ext uri="{FF2B5EF4-FFF2-40B4-BE49-F238E27FC236}">
                <a16:creationId xmlns:a16="http://schemas.microsoft.com/office/drawing/2014/main" id="{C4C4EC9E-9B4E-1B13-2E5E-05F24E016FC5}"/>
              </a:ext>
            </a:extLst>
          </p:cNvPr>
          <p:cNvPicPr>
            <a:picLocks noChangeAspect="1"/>
          </p:cNvPicPr>
          <p:nvPr/>
        </p:nvPicPr>
        <p:blipFill>
          <a:blip r:embed="rId3"/>
          <a:stretch>
            <a:fillRect/>
          </a:stretch>
        </p:blipFill>
        <p:spPr>
          <a:xfrm>
            <a:off x="6095999" y="4446712"/>
            <a:ext cx="4232365" cy="427728"/>
          </a:xfrm>
          <a:prstGeom prst="rect">
            <a:avLst/>
          </a:prstGeom>
        </p:spPr>
      </p:pic>
      <p:pic>
        <p:nvPicPr>
          <p:cNvPr id="41" name="Picture 40">
            <a:extLst>
              <a:ext uri="{FF2B5EF4-FFF2-40B4-BE49-F238E27FC236}">
                <a16:creationId xmlns:a16="http://schemas.microsoft.com/office/drawing/2014/main" id="{F151C2FA-6846-3980-D993-98A6E7DD11A7}"/>
              </a:ext>
            </a:extLst>
          </p:cNvPr>
          <p:cNvPicPr>
            <a:picLocks noChangeAspect="1"/>
          </p:cNvPicPr>
          <p:nvPr/>
        </p:nvPicPr>
        <p:blipFill>
          <a:blip r:embed="rId4"/>
          <a:stretch>
            <a:fillRect/>
          </a:stretch>
        </p:blipFill>
        <p:spPr>
          <a:xfrm>
            <a:off x="6095998" y="4858046"/>
            <a:ext cx="4232365" cy="480028"/>
          </a:xfrm>
          <a:prstGeom prst="rect">
            <a:avLst/>
          </a:prstGeom>
        </p:spPr>
      </p:pic>
    </p:spTree>
    <p:extLst>
      <p:ext uri="{BB962C8B-B14F-4D97-AF65-F5344CB8AC3E}">
        <p14:creationId xmlns:p14="http://schemas.microsoft.com/office/powerpoint/2010/main" val="81369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a:extLst>
              <a:ext uri="{FF2B5EF4-FFF2-40B4-BE49-F238E27FC236}">
                <a16:creationId xmlns:a16="http://schemas.microsoft.com/office/drawing/2014/main" id="{15C93A14-7495-457C-AF8B-4F55BD989673}"/>
              </a:ext>
            </a:extLst>
          </p:cNvPr>
          <p:cNvSpPr/>
          <p:nvPr/>
        </p:nvSpPr>
        <p:spPr>
          <a:xfrm>
            <a:off x="753182" y="3146904"/>
            <a:ext cx="556818" cy="556818"/>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Oval 5">
            <a:extLst>
              <a:ext uri="{FF2B5EF4-FFF2-40B4-BE49-F238E27FC236}">
                <a16:creationId xmlns:a16="http://schemas.microsoft.com/office/drawing/2014/main" id="{DEF2A073-A58C-4997-9FCF-FA47914418FC}"/>
              </a:ext>
            </a:extLst>
          </p:cNvPr>
          <p:cNvSpPr/>
          <p:nvPr/>
        </p:nvSpPr>
        <p:spPr>
          <a:xfrm>
            <a:off x="753182" y="4002475"/>
            <a:ext cx="556818" cy="556818"/>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69632CC4-623F-445E-AD83-3F40779481E9}"/>
              </a:ext>
            </a:extLst>
          </p:cNvPr>
          <p:cNvSpPr/>
          <p:nvPr/>
        </p:nvSpPr>
        <p:spPr>
          <a:xfrm>
            <a:off x="753182" y="4858046"/>
            <a:ext cx="556818" cy="5568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C1D6EFA-8A05-431C-BC1B-9FF82E3090AF}"/>
              </a:ext>
            </a:extLst>
          </p:cNvPr>
          <p:cNvSpPr txBox="1"/>
          <p:nvPr/>
        </p:nvSpPr>
        <p:spPr>
          <a:xfrm>
            <a:off x="793614" y="3225258"/>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01</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F9A30B0D-2282-4488-AE7B-79AB6BA870FB}"/>
              </a:ext>
            </a:extLst>
          </p:cNvPr>
          <p:cNvSpPr txBox="1"/>
          <p:nvPr/>
        </p:nvSpPr>
        <p:spPr>
          <a:xfrm>
            <a:off x="793614" y="4082071"/>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02</a:t>
            </a:r>
            <a:endParaRPr lang="ko-KR" altLang="en-US" sz="2000" b="1" dirty="0">
              <a:solidFill>
                <a:schemeClr val="tx1">
                  <a:lumMod val="75000"/>
                  <a:lumOff val="2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9730A29-7A99-41D1-912C-0803EEA79745}"/>
              </a:ext>
            </a:extLst>
          </p:cNvPr>
          <p:cNvSpPr txBox="1"/>
          <p:nvPr/>
        </p:nvSpPr>
        <p:spPr>
          <a:xfrm>
            <a:off x="793614" y="4938884"/>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03</a:t>
            </a:r>
            <a:endParaRPr lang="ko-KR" altLang="en-US" sz="2000" b="1" dirty="0">
              <a:solidFill>
                <a:schemeClr val="tx1">
                  <a:lumMod val="75000"/>
                  <a:lumOff val="25000"/>
                </a:schemeClr>
              </a:solidFill>
              <a:latin typeface="Arial" pitchFamily="34" charset="0"/>
              <a:cs typeface="Arial" pitchFamily="34" charset="0"/>
            </a:endParaRPr>
          </a:p>
        </p:txBody>
      </p:sp>
      <p:grpSp>
        <p:nvGrpSpPr>
          <p:cNvPr id="11" name="Group 12">
            <a:extLst>
              <a:ext uri="{FF2B5EF4-FFF2-40B4-BE49-F238E27FC236}">
                <a16:creationId xmlns:a16="http://schemas.microsoft.com/office/drawing/2014/main" id="{6085D2DC-BA67-4B62-BF56-314EDDE9A696}"/>
              </a:ext>
            </a:extLst>
          </p:cNvPr>
          <p:cNvGrpSpPr/>
          <p:nvPr/>
        </p:nvGrpSpPr>
        <p:grpSpPr>
          <a:xfrm>
            <a:off x="1442390" y="3911552"/>
            <a:ext cx="4232365" cy="553998"/>
            <a:chOff x="2551705" y="4283314"/>
            <a:chExt cx="2357001" cy="553998"/>
          </a:xfrm>
        </p:grpSpPr>
        <p:sp>
          <p:nvSpPr>
            <p:cNvPr id="12" name="TextBox 11">
              <a:extLst>
                <a:ext uri="{FF2B5EF4-FFF2-40B4-BE49-F238E27FC236}">
                  <a16:creationId xmlns:a16="http://schemas.microsoft.com/office/drawing/2014/main" id="{83414316-1FE7-43F2-BF11-165B987DA379}"/>
                </a:ext>
              </a:extLst>
            </p:cNvPr>
            <p:cNvSpPr txBox="1"/>
            <p:nvPr/>
          </p:nvSpPr>
          <p:spPr>
            <a:xfrm>
              <a:off x="2551705" y="4560313"/>
              <a:ext cx="2357001" cy="27699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0.08248579515212681</a:t>
              </a:r>
              <a:endParaRPr lang="ko-KR" altLang="en-US" sz="1200" dirty="0">
                <a:solidFill>
                  <a:schemeClr val="tx1">
                    <a:lumMod val="75000"/>
                    <a:lumOff val="25000"/>
                  </a:schemeClr>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CEE79ADB-FDD3-42C8-A990-31D6E0D29D0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RMSE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4" name="Group 15">
            <a:extLst>
              <a:ext uri="{FF2B5EF4-FFF2-40B4-BE49-F238E27FC236}">
                <a16:creationId xmlns:a16="http://schemas.microsoft.com/office/drawing/2014/main" id="{0D9AF113-515C-449C-8A95-1634747E0555}"/>
              </a:ext>
            </a:extLst>
          </p:cNvPr>
          <p:cNvGrpSpPr/>
          <p:nvPr/>
        </p:nvGrpSpPr>
        <p:grpSpPr>
          <a:xfrm>
            <a:off x="1442390" y="3055981"/>
            <a:ext cx="4232365" cy="738664"/>
            <a:chOff x="2551705" y="4283314"/>
            <a:chExt cx="2357001" cy="738664"/>
          </a:xfrm>
        </p:grpSpPr>
        <p:sp>
          <p:nvSpPr>
            <p:cNvPr id="15" name="TextBox 14">
              <a:extLst>
                <a:ext uri="{FF2B5EF4-FFF2-40B4-BE49-F238E27FC236}">
                  <a16:creationId xmlns:a16="http://schemas.microsoft.com/office/drawing/2014/main" id="{430D1AF0-F137-45C5-8B2A-E552D33FDCFE}"/>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The fundamental idea behind a random forest is to combine many decision trees into a single model.</a:t>
              </a:r>
              <a:endParaRPr lang="ko-KR" altLang="en-US" sz="1200" dirty="0">
                <a:solidFill>
                  <a:schemeClr val="tx1">
                    <a:lumMod val="75000"/>
                    <a:lumOff val="25000"/>
                  </a:schemeClr>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CCA07775-4366-43DC-89C0-3AC27E703A0B}"/>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Why Random Forrest Regression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7" name="Group 18">
            <a:extLst>
              <a:ext uri="{FF2B5EF4-FFF2-40B4-BE49-F238E27FC236}">
                <a16:creationId xmlns:a16="http://schemas.microsoft.com/office/drawing/2014/main" id="{8D42E8C6-D1CD-4E58-8608-55439415D2CD}"/>
              </a:ext>
            </a:extLst>
          </p:cNvPr>
          <p:cNvGrpSpPr/>
          <p:nvPr/>
        </p:nvGrpSpPr>
        <p:grpSpPr>
          <a:xfrm>
            <a:off x="1442390" y="4767123"/>
            <a:ext cx="4232365" cy="738664"/>
            <a:chOff x="2551705" y="4283314"/>
            <a:chExt cx="2357001" cy="738664"/>
          </a:xfrm>
        </p:grpSpPr>
        <p:sp>
          <p:nvSpPr>
            <p:cNvPr id="18" name="TextBox 17">
              <a:extLst>
                <a:ext uri="{FF2B5EF4-FFF2-40B4-BE49-F238E27FC236}">
                  <a16:creationId xmlns:a16="http://schemas.microsoft.com/office/drawing/2014/main" id="{9283AE3E-147D-4A3E-9596-0390B5546463}"/>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RMSE shows that Random Forrest regression model has a typical prediction error of .08, which is good.</a:t>
              </a:r>
              <a:endParaRPr lang="ko-KR" altLang="en-US" sz="1200" dirty="0">
                <a:solidFill>
                  <a:schemeClr val="tx1">
                    <a:lumMod val="75000"/>
                    <a:lumOff val="25000"/>
                  </a:schemeClr>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B2E579B8-4235-496D-867F-315B48135CA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Comments</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23" name="Oval 24">
            <a:extLst>
              <a:ext uri="{FF2B5EF4-FFF2-40B4-BE49-F238E27FC236}">
                <a16:creationId xmlns:a16="http://schemas.microsoft.com/office/drawing/2014/main" id="{2E5FEBFE-E5D6-4AA4-9F9E-0351EDD008AC}"/>
              </a:ext>
            </a:extLst>
          </p:cNvPr>
          <p:cNvSpPr/>
          <p:nvPr/>
        </p:nvSpPr>
        <p:spPr>
          <a:xfrm>
            <a:off x="9428419" y="1269171"/>
            <a:ext cx="1102455" cy="10712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5">
            <a:extLst>
              <a:ext uri="{FF2B5EF4-FFF2-40B4-BE49-F238E27FC236}">
                <a16:creationId xmlns:a16="http://schemas.microsoft.com/office/drawing/2014/main" id="{E698D0FF-C96B-42A2-B4C5-928BB9564D79}"/>
              </a:ext>
            </a:extLst>
          </p:cNvPr>
          <p:cNvSpPr/>
          <p:nvPr/>
        </p:nvSpPr>
        <p:spPr>
          <a:xfrm>
            <a:off x="10530874" y="-818837"/>
            <a:ext cx="2481943" cy="2154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TextBox 32">
            <a:extLst>
              <a:ext uri="{FF2B5EF4-FFF2-40B4-BE49-F238E27FC236}">
                <a16:creationId xmlns:a16="http://schemas.microsoft.com/office/drawing/2014/main" id="{620AAE6B-A40B-4224-8EC6-4F3BD99CF764}"/>
              </a:ext>
            </a:extLst>
          </p:cNvPr>
          <p:cNvSpPr txBox="1"/>
          <p:nvPr/>
        </p:nvSpPr>
        <p:spPr>
          <a:xfrm>
            <a:off x="793613" y="798214"/>
            <a:ext cx="5962073" cy="1107996"/>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Model 2: </a:t>
            </a:r>
          </a:p>
          <a:p>
            <a:r>
              <a:rPr lang="en-US" altLang="ko-KR" sz="3600" dirty="0">
                <a:solidFill>
                  <a:schemeClr val="tx1">
                    <a:lumMod val="75000"/>
                    <a:lumOff val="25000"/>
                  </a:schemeClr>
                </a:solidFill>
              </a:rPr>
              <a:t>Random Forrest Regression</a:t>
            </a:r>
            <a:endParaRPr lang="ko-KR" altLang="en-US" sz="3600" dirty="0">
              <a:solidFill>
                <a:schemeClr val="tx1">
                  <a:lumMod val="75000"/>
                  <a:lumOff val="25000"/>
                </a:schemeClr>
              </a:solidFill>
            </a:endParaRPr>
          </a:p>
        </p:txBody>
      </p:sp>
      <p:pic>
        <p:nvPicPr>
          <p:cNvPr id="6" name="Picture 5">
            <a:extLst>
              <a:ext uri="{FF2B5EF4-FFF2-40B4-BE49-F238E27FC236}">
                <a16:creationId xmlns:a16="http://schemas.microsoft.com/office/drawing/2014/main" id="{878E735E-B486-B686-4A24-7EB6E5D862E7}"/>
              </a:ext>
            </a:extLst>
          </p:cNvPr>
          <p:cNvPicPr>
            <a:picLocks noChangeAspect="1"/>
          </p:cNvPicPr>
          <p:nvPr/>
        </p:nvPicPr>
        <p:blipFill>
          <a:blip r:embed="rId2"/>
          <a:stretch>
            <a:fillRect/>
          </a:stretch>
        </p:blipFill>
        <p:spPr>
          <a:xfrm>
            <a:off x="6025209" y="2661129"/>
            <a:ext cx="5511999" cy="1341346"/>
          </a:xfrm>
          <a:prstGeom prst="rect">
            <a:avLst/>
          </a:prstGeom>
        </p:spPr>
      </p:pic>
      <p:pic>
        <p:nvPicPr>
          <p:cNvPr id="20" name="Picture 19">
            <a:extLst>
              <a:ext uri="{FF2B5EF4-FFF2-40B4-BE49-F238E27FC236}">
                <a16:creationId xmlns:a16="http://schemas.microsoft.com/office/drawing/2014/main" id="{22610653-AF2B-9990-2FCF-1B3535467945}"/>
              </a:ext>
            </a:extLst>
          </p:cNvPr>
          <p:cNvPicPr>
            <a:picLocks noChangeAspect="1"/>
          </p:cNvPicPr>
          <p:nvPr/>
        </p:nvPicPr>
        <p:blipFill>
          <a:blip r:embed="rId3"/>
          <a:stretch>
            <a:fillRect/>
          </a:stretch>
        </p:blipFill>
        <p:spPr>
          <a:xfrm>
            <a:off x="6025209" y="4082071"/>
            <a:ext cx="4358142" cy="615113"/>
          </a:xfrm>
          <a:prstGeom prst="rect">
            <a:avLst/>
          </a:prstGeom>
        </p:spPr>
      </p:pic>
      <p:pic>
        <p:nvPicPr>
          <p:cNvPr id="22" name="Picture 21">
            <a:extLst>
              <a:ext uri="{FF2B5EF4-FFF2-40B4-BE49-F238E27FC236}">
                <a16:creationId xmlns:a16="http://schemas.microsoft.com/office/drawing/2014/main" id="{8A70AFC6-206A-E903-EBE6-0EBE8AFCFCC8}"/>
              </a:ext>
            </a:extLst>
          </p:cNvPr>
          <p:cNvPicPr>
            <a:picLocks noChangeAspect="1"/>
          </p:cNvPicPr>
          <p:nvPr/>
        </p:nvPicPr>
        <p:blipFill>
          <a:blip r:embed="rId4"/>
          <a:stretch>
            <a:fillRect/>
          </a:stretch>
        </p:blipFill>
        <p:spPr>
          <a:xfrm>
            <a:off x="6025209" y="4697184"/>
            <a:ext cx="5962074" cy="461665"/>
          </a:xfrm>
          <a:prstGeom prst="rect">
            <a:avLst/>
          </a:prstGeom>
        </p:spPr>
      </p:pic>
    </p:spTree>
    <p:extLst>
      <p:ext uri="{BB962C8B-B14F-4D97-AF65-F5344CB8AC3E}">
        <p14:creationId xmlns:p14="http://schemas.microsoft.com/office/powerpoint/2010/main" val="252423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E5FC4340-A04D-CE96-AC7E-60968258A90E}"/>
              </a:ext>
            </a:extLst>
          </p:cNvPr>
          <p:cNvSpPr txBox="1">
            <a:spLocks/>
          </p:cNvSpPr>
          <p:nvPr/>
        </p:nvSpPr>
        <p:spPr>
          <a:xfrm>
            <a:off x="3026228" y="354023"/>
            <a:ext cx="6139543"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Model Optimization</a:t>
            </a:r>
          </a:p>
        </p:txBody>
      </p:sp>
      <p:pic>
        <p:nvPicPr>
          <p:cNvPr id="6" name="Picture 5">
            <a:extLst>
              <a:ext uri="{FF2B5EF4-FFF2-40B4-BE49-F238E27FC236}">
                <a16:creationId xmlns:a16="http://schemas.microsoft.com/office/drawing/2014/main" id="{5C01B61E-87DE-09E9-B6EC-A80F6AEFD939}"/>
              </a:ext>
            </a:extLst>
          </p:cNvPr>
          <p:cNvPicPr>
            <a:picLocks noChangeAspect="1"/>
          </p:cNvPicPr>
          <p:nvPr/>
        </p:nvPicPr>
        <p:blipFill>
          <a:blip r:embed="rId2"/>
          <a:stretch>
            <a:fillRect/>
          </a:stretch>
        </p:blipFill>
        <p:spPr>
          <a:xfrm>
            <a:off x="1117598" y="1580192"/>
            <a:ext cx="9133427" cy="3697616"/>
          </a:xfrm>
          <a:prstGeom prst="rect">
            <a:avLst/>
          </a:prstGeom>
        </p:spPr>
      </p:pic>
    </p:spTree>
    <p:extLst>
      <p:ext uri="{BB962C8B-B14F-4D97-AF65-F5344CB8AC3E}">
        <p14:creationId xmlns:p14="http://schemas.microsoft.com/office/powerpoint/2010/main" val="289063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9CDDF-FA2E-EBAB-56C4-37CE9D1F84AB}"/>
              </a:ext>
            </a:extLst>
          </p:cNvPr>
          <p:cNvPicPr>
            <a:picLocks noChangeAspect="1"/>
          </p:cNvPicPr>
          <p:nvPr/>
        </p:nvPicPr>
        <p:blipFill>
          <a:blip r:embed="rId2"/>
          <a:stretch>
            <a:fillRect/>
          </a:stretch>
        </p:blipFill>
        <p:spPr>
          <a:xfrm>
            <a:off x="953745" y="2532702"/>
            <a:ext cx="5088393" cy="3556404"/>
          </a:xfrm>
          <a:prstGeom prst="rect">
            <a:avLst/>
          </a:prstGeom>
        </p:spPr>
      </p:pic>
      <p:sp>
        <p:nvSpPr>
          <p:cNvPr id="6" name="Text Placeholder 1">
            <a:extLst>
              <a:ext uri="{FF2B5EF4-FFF2-40B4-BE49-F238E27FC236}">
                <a16:creationId xmlns:a16="http://schemas.microsoft.com/office/drawing/2014/main" id="{B18F1B39-2B4F-924D-CD6F-6F1C85721854}"/>
              </a:ext>
            </a:extLst>
          </p:cNvPr>
          <p:cNvSpPr txBox="1">
            <a:spLocks/>
          </p:cNvSpPr>
          <p:nvPr/>
        </p:nvSpPr>
        <p:spPr>
          <a:xfrm>
            <a:off x="3454401" y="630173"/>
            <a:ext cx="6139543"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Accuracy Levels</a:t>
            </a:r>
          </a:p>
        </p:txBody>
      </p:sp>
      <p:sp>
        <p:nvSpPr>
          <p:cNvPr id="7" name="TextBox 6">
            <a:extLst>
              <a:ext uri="{FF2B5EF4-FFF2-40B4-BE49-F238E27FC236}">
                <a16:creationId xmlns:a16="http://schemas.microsoft.com/office/drawing/2014/main" id="{8ECB817B-2433-7DB1-02D0-DCE64FE7A4C5}"/>
              </a:ext>
            </a:extLst>
          </p:cNvPr>
          <p:cNvSpPr txBox="1"/>
          <p:nvPr/>
        </p:nvSpPr>
        <p:spPr>
          <a:xfrm>
            <a:off x="1727199" y="1743506"/>
            <a:ext cx="2598058" cy="400110"/>
          </a:xfrm>
          <a:prstGeom prst="rect">
            <a:avLst/>
          </a:prstGeom>
          <a:noFill/>
        </p:spPr>
        <p:txBody>
          <a:bodyPr wrap="square" rtlCol="0">
            <a:spAutoFit/>
          </a:bodyPr>
          <a:lstStyle/>
          <a:p>
            <a:r>
              <a:rPr lang="en-US" altLang="ko-KR" sz="2000" b="1" dirty="0">
                <a:solidFill>
                  <a:schemeClr val="tx1">
                    <a:lumMod val="75000"/>
                    <a:lumOff val="25000"/>
                  </a:schemeClr>
                </a:solidFill>
                <a:latin typeface="Arial" pitchFamily="34" charset="0"/>
                <a:cs typeface="Arial" pitchFamily="34" charset="0"/>
              </a:rPr>
              <a:t>Before Optimization</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3D6D22E5-514E-2810-5440-0DB9AFDE4C04}"/>
              </a:ext>
            </a:extLst>
          </p:cNvPr>
          <p:cNvSpPr txBox="1"/>
          <p:nvPr/>
        </p:nvSpPr>
        <p:spPr>
          <a:xfrm>
            <a:off x="8294915" y="1743506"/>
            <a:ext cx="2598058" cy="400110"/>
          </a:xfrm>
          <a:prstGeom prst="rect">
            <a:avLst/>
          </a:prstGeom>
          <a:noFill/>
        </p:spPr>
        <p:txBody>
          <a:bodyPr wrap="square" rtlCol="0">
            <a:spAutoFit/>
          </a:bodyPr>
          <a:lstStyle/>
          <a:p>
            <a:r>
              <a:rPr lang="en-US" altLang="ko-KR" sz="2000" b="1" dirty="0">
                <a:solidFill>
                  <a:schemeClr val="tx1">
                    <a:lumMod val="75000"/>
                    <a:lumOff val="25000"/>
                  </a:schemeClr>
                </a:solidFill>
                <a:latin typeface="Arial" pitchFamily="34" charset="0"/>
                <a:cs typeface="Arial" pitchFamily="34" charset="0"/>
              </a:rPr>
              <a:t>After Optimization</a:t>
            </a:r>
            <a:endParaRPr lang="ko-KR" altLang="en-US" sz="2000" b="1" dirty="0">
              <a:solidFill>
                <a:schemeClr val="tx1">
                  <a:lumMod val="75000"/>
                  <a:lumOff val="25000"/>
                </a:schemeClr>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3B31E587-87F7-0391-0F5C-5CA23F369061}"/>
              </a:ext>
            </a:extLst>
          </p:cNvPr>
          <p:cNvPicPr>
            <a:picLocks noChangeAspect="1"/>
          </p:cNvPicPr>
          <p:nvPr/>
        </p:nvPicPr>
        <p:blipFill>
          <a:blip r:embed="rId3"/>
          <a:stretch>
            <a:fillRect/>
          </a:stretch>
        </p:blipFill>
        <p:spPr>
          <a:xfrm>
            <a:off x="6771625" y="2532702"/>
            <a:ext cx="4788291" cy="3556404"/>
          </a:xfrm>
          <a:prstGeom prst="rect">
            <a:avLst/>
          </a:prstGeom>
        </p:spPr>
      </p:pic>
    </p:spTree>
    <p:extLst>
      <p:ext uri="{BB962C8B-B14F-4D97-AF65-F5344CB8AC3E}">
        <p14:creationId xmlns:p14="http://schemas.microsoft.com/office/powerpoint/2010/main" val="336647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420F3ADC-025D-0DEA-353E-DB3AEA48C95A}"/>
              </a:ext>
            </a:extLst>
          </p:cNvPr>
          <p:cNvPicPr>
            <a:picLocks noChangeAspect="1"/>
          </p:cNvPicPr>
          <p:nvPr/>
        </p:nvPicPr>
        <p:blipFill>
          <a:blip r:embed="rId2"/>
          <a:stretch>
            <a:fillRect/>
          </a:stretch>
        </p:blipFill>
        <p:spPr>
          <a:xfrm>
            <a:off x="643467" y="2433824"/>
            <a:ext cx="5294716" cy="1990349"/>
          </a:xfrm>
          <a:prstGeom prst="rect">
            <a:avLst/>
          </a:prstGeom>
        </p:spPr>
      </p:pic>
      <p:cxnSp>
        <p:nvCxnSpPr>
          <p:cNvPr id="28"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4B5A2443-B0AF-9F93-B840-3948670F5C4A}"/>
              </a:ext>
            </a:extLst>
          </p:cNvPr>
          <p:cNvPicPr>
            <a:picLocks noChangeAspect="1"/>
          </p:cNvPicPr>
          <p:nvPr/>
        </p:nvPicPr>
        <p:blipFill>
          <a:blip r:embed="rId3"/>
          <a:stretch>
            <a:fillRect/>
          </a:stretch>
        </p:blipFill>
        <p:spPr>
          <a:xfrm>
            <a:off x="6253817" y="1683490"/>
            <a:ext cx="5294715" cy="3491020"/>
          </a:xfrm>
          <a:prstGeom prst="rect">
            <a:avLst/>
          </a:prstGeom>
        </p:spPr>
      </p:pic>
      <p:sp>
        <p:nvSpPr>
          <p:cNvPr id="6" name="Text Placeholder 1">
            <a:extLst>
              <a:ext uri="{FF2B5EF4-FFF2-40B4-BE49-F238E27FC236}">
                <a16:creationId xmlns:a16="http://schemas.microsoft.com/office/drawing/2014/main" id="{7270187C-25A4-55A3-98A3-67E230178667}"/>
              </a:ext>
            </a:extLst>
          </p:cNvPr>
          <p:cNvSpPr txBox="1">
            <a:spLocks/>
          </p:cNvSpPr>
          <p:nvPr/>
        </p:nvSpPr>
        <p:spPr>
          <a:xfrm>
            <a:off x="3993269" y="841306"/>
            <a:ext cx="3889828"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Scatter Plot</a:t>
            </a:r>
          </a:p>
        </p:txBody>
      </p:sp>
    </p:spTree>
    <p:extLst>
      <p:ext uri="{BB962C8B-B14F-4D97-AF65-F5344CB8AC3E}">
        <p14:creationId xmlns:p14="http://schemas.microsoft.com/office/powerpoint/2010/main" val="90644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60BAF-25AE-A7F3-B254-7F30B2A38E60}"/>
              </a:ext>
            </a:extLst>
          </p:cNvPr>
          <p:cNvSpPr/>
          <p:nvPr/>
        </p:nvSpPr>
        <p:spPr>
          <a:xfrm>
            <a:off x="4265917" y="2967335"/>
            <a:ext cx="36601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14746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액자 3">
            <a:extLst>
              <a:ext uri="{FF2B5EF4-FFF2-40B4-BE49-F238E27FC236}">
                <a16:creationId xmlns:a16="http://schemas.microsoft.com/office/drawing/2014/main" id="{57188BD5-87E2-4410-B46D-5BC2877604F2}"/>
              </a:ext>
            </a:extLst>
          </p:cNvPr>
          <p:cNvSpPr/>
          <p:nvPr/>
        </p:nvSpPr>
        <p:spPr>
          <a:xfrm>
            <a:off x="6096000" y="375391"/>
            <a:ext cx="5879760" cy="6097127"/>
          </a:xfrm>
          <a:prstGeom prst="frame">
            <a:avLst>
              <a:gd name="adj1" fmla="val 2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직사각형 4">
            <a:extLst>
              <a:ext uri="{FF2B5EF4-FFF2-40B4-BE49-F238E27FC236}">
                <a16:creationId xmlns:a16="http://schemas.microsoft.com/office/drawing/2014/main" id="{F6853285-8DC9-4124-9B42-0E89ED9B0EEB}"/>
              </a:ext>
            </a:extLst>
          </p:cNvPr>
          <p:cNvSpPr/>
          <p:nvPr/>
        </p:nvSpPr>
        <p:spPr>
          <a:xfrm>
            <a:off x="10213075" y="3113808"/>
            <a:ext cx="748146" cy="11453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a:extLst>
              <a:ext uri="{FF2B5EF4-FFF2-40B4-BE49-F238E27FC236}">
                <a16:creationId xmlns:a16="http://schemas.microsoft.com/office/drawing/2014/main" id="{0C455B2A-3D1B-4F98-ACA5-C72C064015F6}"/>
              </a:ext>
            </a:extLst>
          </p:cNvPr>
          <p:cNvGrpSpPr/>
          <p:nvPr/>
        </p:nvGrpSpPr>
        <p:grpSpPr>
          <a:xfrm>
            <a:off x="6301917" y="669976"/>
            <a:ext cx="5530679" cy="4667739"/>
            <a:chOff x="6296717" y="470609"/>
            <a:chExt cx="4831977" cy="4667739"/>
          </a:xfrm>
        </p:grpSpPr>
        <p:sp>
          <p:nvSpPr>
            <p:cNvPr id="8" name="TextBox 7">
              <a:extLst>
                <a:ext uri="{FF2B5EF4-FFF2-40B4-BE49-F238E27FC236}">
                  <a16:creationId xmlns:a16="http://schemas.microsoft.com/office/drawing/2014/main" id="{5CF5BDA4-10C7-46A6-AC30-523A3FC438AC}"/>
                </a:ext>
              </a:extLst>
            </p:cNvPr>
            <p:cNvSpPr txBox="1"/>
            <p:nvPr/>
          </p:nvSpPr>
          <p:spPr>
            <a:xfrm>
              <a:off x="6296717" y="470609"/>
              <a:ext cx="4777152" cy="707886"/>
            </a:xfrm>
            <a:prstGeom prst="rect">
              <a:avLst/>
            </a:prstGeom>
            <a:noFill/>
          </p:spPr>
          <p:txBody>
            <a:bodyPr wrap="square" rtlCol="0" anchor="ctr">
              <a:spAutoFit/>
            </a:bodyPr>
            <a:lstStyle/>
            <a:p>
              <a:r>
                <a:rPr lang="en-US" altLang="ko-KR" sz="4000" b="1" dirty="0">
                  <a:solidFill>
                    <a:schemeClr val="bg1"/>
                  </a:solidFill>
                  <a:latin typeface="Amasis MT Pro Black" panose="02040A04050005020304" pitchFamily="18" charset="0"/>
                  <a:cs typeface="Arial" pitchFamily="34" charset="0"/>
                </a:rPr>
                <a:t>Problem Statement</a:t>
              </a:r>
              <a:endParaRPr lang="ko-KR" altLang="en-US" sz="4000" b="1" dirty="0">
                <a:solidFill>
                  <a:schemeClr val="bg1"/>
                </a:solidFill>
                <a:latin typeface="Amasis MT Pro Black" panose="02040A04050005020304" pitchFamily="18"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351598" y="1310825"/>
              <a:ext cx="4777096" cy="3827523"/>
            </a:xfrm>
            <a:prstGeom prst="rect">
              <a:avLst/>
            </a:prstGeom>
            <a:noFill/>
          </p:spPr>
          <p:txBody>
            <a:bodyPr wrap="square" rtlCol="0" anchor="ctr">
              <a:spAutoFit/>
            </a:bodyPr>
            <a:lstStyle/>
            <a:p>
              <a:pPr marL="342900" indent="-342900">
                <a:buFont typeface="Wingdings" panose="05000000000000000000" pitchFamily="2" charset="2"/>
                <a:buChar char="§"/>
              </a:pPr>
              <a:r>
                <a:rPr lang="en-US" altLang="ko-KR" sz="1867" dirty="0">
                  <a:solidFill>
                    <a:schemeClr val="bg1"/>
                  </a:solidFill>
                  <a:latin typeface="Times New Roman" panose="02020603050405020304" pitchFamily="18" charset="0"/>
                  <a:cs typeface="Times New Roman" panose="02020603050405020304" pitchFamily="18" charset="0"/>
                </a:rPr>
                <a:t>A health insurance provider can only be profitable if the premiums it collects exceed the amount it pays for the beneficiaries' medical care. However, even though some ailments are more common among particular populations, it is difficult to forecast how much a patient's medical expenses will be because the majority of the money comes from their unique conditions. </a:t>
              </a:r>
            </a:p>
            <a:p>
              <a:pPr marL="342900" indent="-342900">
                <a:buFont typeface="Wingdings" panose="05000000000000000000" pitchFamily="2" charset="2"/>
                <a:buChar char="§"/>
              </a:pPr>
              <a:endParaRPr lang="en-US" altLang="ko-KR" sz="1867"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altLang="ko-KR" sz="1867" dirty="0">
                  <a:solidFill>
                    <a:schemeClr val="bg1"/>
                  </a:solidFill>
                  <a:latin typeface="Times New Roman" panose="02020603050405020304" pitchFamily="18" charset="0"/>
                  <a:cs typeface="Times New Roman" panose="02020603050405020304" pitchFamily="18" charset="0"/>
                </a:rPr>
                <a:t>These unique conditions make it difficult for the health insurance provider to determine the premiums that would help them not only cover the beneficiaries’ medical care but also make a profit.</a:t>
              </a:r>
            </a:p>
          </p:txBody>
        </p:sp>
      </p:grpSp>
    </p:spTree>
    <p:extLst>
      <p:ext uri="{BB962C8B-B14F-4D97-AF65-F5344CB8AC3E}">
        <p14:creationId xmlns:p14="http://schemas.microsoft.com/office/powerpoint/2010/main" val="9808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16542" y="4886501"/>
            <a:ext cx="4289996" cy="1200329"/>
          </a:xfrm>
          <a:prstGeom prst="rect">
            <a:avLst/>
          </a:prstGeom>
          <a:noFill/>
        </p:spPr>
        <p:txBody>
          <a:bodyPr wrap="square" rtlCol="0" anchor="ctr">
            <a:spAutoFit/>
          </a:bodyPr>
          <a:lstStyle/>
          <a:p>
            <a:pPr algn="ctr"/>
            <a:r>
              <a:rPr lang="en-US" altLang="ko-KR" sz="3600" dirty="0">
                <a:solidFill>
                  <a:schemeClr val="bg1"/>
                </a:solidFill>
                <a:latin typeface="Amasis MT Pro Black" panose="02040A04050005020304" pitchFamily="18" charset="0"/>
                <a:cs typeface="Arial" pitchFamily="34" charset="0"/>
              </a:rPr>
              <a:t>Objective of the Project</a:t>
            </a:r>
            <a:endParaRPr lang="ko-KR" altLang="en-US" sz="3600" dirty="0">
              <a:solidFill>
                <a:schemeClr val="bg1"/>
              </a:solidFill>
              <a:latin typeface="Amasis MT Pro Black" panose="02040A04050005020304" pitchFamily="18" charset="0"/>
              <a:cs typeface="Arial" pitchFamily="34" charset="0"/>
            </a:endParaRPr>
          </a:p>
        </p:txBody>
      </p:sp>
      <p:sp>
        <p:nvSpPr>
          <p:cNvPr id="19" name="TextBox 18">
            <a:extLst>
              <a:ext uri="{FF2B5EF4-FFF2-40B4-BE49-F238E27FC236}">
                <a16:creationId xmlns:a16="http://schemas.microsoft.com/office/drawing/2014/main" id="{759A0B6F-1C6F-4CDB-B3A7-D80636B71E8F}"/>
              </a:ext>
            </a:extLst>
          </p:cNvPr>
          <p:cNvSpPr txBox="1"/>
          <p:nvPr/>
        </p:nvSpPr>
        <p:spPr>
          <a:xfrm>
            <a:off x="1974169" y="1268117"/>
            <a:ext cx="7280001" cy="738664"/>
          </a:xfrm>
          <a:prstGeom prst="rect">
            <a:avLst/>
          </a:prstGeom>
          <a:noFill/>
        </p:spPr>
        <p:txBody>
          <a:bodyPr wrap="square" rtlCol="0">
            <a:spAutoFit/>
          </a:bodyPr>
          <a:lstStyle/>
          <a:p>
            <a:r>
              <a:rPr lang="en-US" altLang="ko-KR" sz="1400" dirty="0">
                <a:solidFill>
                  <a:schemeClr val="bg1"/>
                </a:solidFill>
                <a:latin typeface="Times New Roman" panose="02020603050405020304" pitchFamily="18" charset="0"/>
                <a:cs typeface="Times New Roman" panose="02020603050405020304" pitchFamily="18" charset="0"/>
              </a:rPr>
              <a:t>The aim of this project is to forecast insurance premium costs with accuracy using information about individuals, such as age, BMI, smoking status, etc. Furthermore, we will establish what factor has the most impact on insurance rates. </a:t>
            </a:r>
            <a:endParaRPr lang="ko-KR" altLang="en-US" sz="1400" dirty="0">
              <a:solidFill>
                <a:schemeClr val="bg1"/>
              </a:solidFill>
              <a:latin typeface="Times New Roman" panose="02020603050405020304" pitchFamily="18" charset="0"/>
              <a:cs typeface="Times New Roman" panose="02020603050405020304" pitchFamily="18" charset="0"/>
            </a:endParaRPr>
          </a:p>
        </p:txBody>
      </p:sp>
      <p:sp>
        <p:nvSpPr>
          <p:cNvPr id="20" name="Rectangle 91">
            <a:extLst>
              <a:ext uri="{FF2B5EF4-FFF2-40B4-BE49-F238E27FC236}">
                <a16:creationId xmlns:a16="http://schemas.microsoft.com/office/drawing/2014/main" id="{DD82B953-98BA-48E5-93F3-0D34DAB79C06}"/>
              </a:ext>
            </a:extLst>
          </p:cNvPr>
          <p:cNvSpPr/>
          <p:nvPr/>
        </p:nvSpPr>
        <p:spPr>
          <a:xfrm>
            <a:off x="1355237" y="1392398"/>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01</a:t>
            </a:r>
            <a:endParaRPr lang="ko-KR" altLang="en-US" sz="1200" b="1" dirty="0">
              <a:solidFill>
                <a:schemeClr val="bg1"/>
              </a:solidFill>
            </a:endParaRPr>
          </a:p>
        </p:txBody>
      </p:sp>
      <p:sp>
        <p:nvSpPr>
          <p:cNvPr id="21" name="Rectangle 92">
            <a:extLst>
              <a:ext uri="{FF2B5EF4-FFF2-40B4-BE49-F238E27FC236}">
                <a16:creationId xmlns:a16="http://schemas.microsoft.com/office/drawing/2014/main" id="{C4947956-3BF4-423C-9ABA-FD60C37EBA60}"/>
              </a:ext>
            </a:extLst>
          </p:cNvPr>
          <p:cNvSpPr/>
          <p:nvPr/>
        </p:nvSpPr>
        <p:spPr>
          <a:xfrm>
            <a:off x="1342538" y="2920222"/>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02</a:t>
            </a:r>
            <a:endParaRPr lang="ko-KR" altLang="en-US" sz="1200" b="1" dirty="0">
              <a:solidFill>
                <a:schemeClr val="bg1"/>
              </a:solidFill>
            </a:endParaRPr>
          </a:p>
        </p:txBody>
      </p:sp>
      <p:sp>
        <p:nvSpPr>
          <p:cNvPr id="27" name="액자 26">
            <a:extLst>
              <a:ext uri="{FF2B5EF4-FFF2-40B4-BE49-F238E27FC236}">
                <a16:creationId xmlns:a16="http://schemas.microsoft.com/office/drawing/2014/main" id="{9429BCB8-6A46-491C-A893-82443083CEE4}"/>
              </a:ext>
            </a:extLst>
          </p:cNvPr>
          <p:cNvSpPr/>
          <p:nvPr/>
        </p:nvSpPr>
        <p:spPr>
          <a:xfrm>
            <a:off x="586510" y="681318"/>
            <a:ext cx="8483600" cy="3281082"/>
          </a:xfrm>
          <a:prstGeom prst="frame">
            <a:avLst>
              <a:gd name="adj1" fmla="val 12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TextBox 36">
            <a:extLst>
              <a:ext uri="{FF2B5EF4-FFF2-40B4-BE49-F238E27FC236}">
                <a16:creationId xmlns:a16="http://schemas.microsoft.com/office/drawing/2014/main" id="{B8DF9FD7-89FB-C553-ED2C-65956CC21248}"/>
              </a:ext>
            </a:extLst>
          </p:cNvPr>
          <p:cNvSpPr txBox="1"/>
          <p:nvPr/>
        </p:nvSpPr>
        <p:spPr>
          <a:xfrm>
            <a:off x="1974169" y="2730910"/>
            <a:ext cx="6096000" cy="738664"/>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These projections could be used to produce actuarial tables that adjust annual premium prices upwards or downward in accordance with anticipated treatment expenses.</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82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1">
            <a:extLst>
              <a:ext uri="{FF2B5EF4-FFF2-40B4-BE49-F238E27FC236}">
                <a16:creationId xmlns:a16="http://schemas.microsoft.com/office/drawing/2014/main" id="{2002A010-4622-46C6-A987-A93CFDD7DA90}"/>
              </a:ext>
            </a:extLst>
          </p:cNvPr>
          <p:cNvSpPr/>
          <p:nvPr/>
        </p:nvSpPr>
        <p:spPr>
          <a:xfrm>
            <a:off x="5817326" y="1417077"/>
            <a:ext cx="5693187" cy="830997"/>
          </a:xfrm>
          <a:prstGeom prst="rect">
            <a:avLst/>
          </a:prstGeom>
        </p:spPr>
        <p:txBody>
          <a:bodyPr wrap="square">
            <a:spAutoFit/>
          </a:bodyPr>
          <a:lstStyle/>
          <a:p>
            <a:pPr marL="285750" indent="-285750">
              <a:buFont typeface="Wingdings" panose="05000000000000000000" pitchFamily="2" charset="2"/>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The dataset consists of 1339 rows and 7 columns.</a:t>
            </a:r>
          </a:p>
          <a:p>
            <a:pPr marL="285750" indent="-285750">
              <a:buFont typeface="Wingdings" panose="05000000000000000000" pitchFamily="2" charset="2"/>
              <a:buChar char="§"/>
            </a:pP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2303161" y="550836"/>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solidFill>
                  <a:schemeClr val="tx1">
                    <a:lumMod val="85000"/>
                    <a:lumOff val="15000"/>
                  </a:schemeClr>
                </a:solidFill>
                <a:latin typeface="Amasis MT Pro Black" panose="02040A04050005020304" pitchFamily="18" charset="0"/>
              </a:rPr>
              <a:t>Dataset</a:t>
            </a:r>
          </a:p>
        </p:txBody>
      </p:sp>
      <p:sp>
        <p:nvSpPr>
          <p:cNvPr id="3" name="그림 개체 틀 2">
            <a:extLst>
              <a:ext uri="{FF2B5EF4-FFF2-40B4-BE49-F238E27FC236}">
                <a16:creationId xmlns:a16="http://schemas.microsoft.com/office/drawing/2014/main" id="{F4C8AFC1-B282-478B-9160-9139D69E8D90}"/>
              </a:ext>
            </a:extLst>
          </p:cNvPr>
          <p:cNvSpPr>
            <a:spLocks noGrp="1"/>
          </p:cNvSpPr>
          <p:nvPr>
            <p:ph type="pic" sz="quarter" idx="14"/>
          </p:nvPr>
        </p:nvSpPr>
        <p:spPr>
          <a:xfrm>
            <a:off x="604104" y="1633604"/>
            <a:ext cx="4399471" cy="4520242"/>
          </a:xfrm>
        </p:spPr>
      </p:sp>
      <p:pic>
        <p:nvPicPr>
          <p:cNvPr id="20" name="Picture 19">
            <a:extLst>
              <a:ext uri="{FF2B5EF4-FFF2-40B4-BE49-F238E27FC236}">
                <a16:creationId xmlns:a16="http://schemas.microsoft.com/office/drawing/2014/main" id="{3B80D97E-6950-F24C-7234-81EE80782EEB}"/>
              </a:ext>
            </a:extLst>
          </p:cNvPr>
          <p:cNvPicPr>
            <a:picLocks noChangeAspect="1"/>
          </p:cNvPicPr>
          <p:nvPr/>
        </p:nvPicPr>
        <p:blipFill>
          <a:blip r:embed="rId2"/>
          <a:stretch>
            <a:fillRect/>
          </a:stretch>
        </p:blipFill>
        <p:spPr>
          <a:xfrm>
            <a:off x="681485" y="1746719"/>
            <a:ext cx="4244708" cy="4294011"/>
          </a:xfrm>
          <a:prstGeom prst="rect">
            <a:avLst/>
          </a:prstGeom>
        </p:spPr>
      </p:pic>
      <p:sp>
        <p:nvSpPr>
          <p:cNvPr id="2" name="TextBox 1">
            <a:extLst>
              <a:ext uri="{FF2B5EF4-FFF2-40B4-BE49-F238E27FC236}">
                <a16:creationId xmlns:a16="http://schemas.microsoft.com/office/drawing/2014/main" id="{4795B52F-E621-2BEE-8A07-6F46F36571B0}"/>
              </a:ext>
            </a:extLst>
          </p:cNvPr>
          <p:cNvSpPr txBox="1"/>
          <p:nvPr/>
        </p:nvSpPr>
        <p:spPr>
          <a:xfrm>
            <a:off x="758867" y="6245524"/>
            <a:ext cx="4399471"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hlinkClick r:id="rId3"/>
              </a:rPr>
              <a:t>https://www.kaggle.com/datasets/mirichoi0218/insurance</a:t>
            </a:r>
            <a:r>
              <a:rPr lang="en-IN" sz="900" dirty="0">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17A575C8-78CB-64A9-099F-93802D45E1ED}"/>
              </a:ext>
            </a:extLst>
          </p:cNvPr>
          <p:cNvGraphicFramePr>
            <a:graphicFrameLocks noGrp="1"/>
          </p:cNvGraphicFramePr>
          <p:nvPr>
            <p:extLst>
              <p:ext uri="{D42A27DB-BD31-4B8C-83A1-F6EECF244321}">
                <p14:modId xmlns:p14="http://schemas.microsoft.com/office/powerpoint/2010/main" val="2466335585"/>
              </p:ext>
            </p:extLst>
          </p:nvPr>
        </p:nvGraphicFramePr>
        <p:xfrm>
          <a:off x="5573263" y="2078891"/>
          <a:ext cx="5937250" cy="3866149"/>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3663256889"/>
                    </a:ext>
                  </a:extLst>
                </a:gridCol>
                <a:gridCol w="3829050">
                  <a:extLst>
                    <a:ext uri="{9D8B030D-6E8A-4147-A177-3AD203B41FA5}">
                      <a16:colId xmlns:a16="http://schemas.microsoft.com/office/drawing/2014/main" val="412528719"/>
                    </a:ext>
                  </a:extLst>
                </a:gridCol>
                <a:gridCol w="1196975">
                  <a:extLst>
                    <a:ext uri="{9D8B030D-6E8A-4147-A177-3AD203B41FA5}">
                      <a16:colId xmlns:a16="http://schemas.microsoft.com/office/drawing/2014/main" val="842674762"/>
                    </a:ext>
                  </a:extLst>
                </a:gridCol>
              </a:tblGrid>
              <a:tr h="293639">
                <a:tc>
                  <a:txBody>
                    <a:bodyPr/>
                    <a:lstStyle/>
                    <a:p>
                      <a:pPr algn="ctr">
                        <a:lnSpc>
                          <a:spcPct val="107000"/>
                        </a:lnSpc>
                        <a:spcAft>
                          <a:spcPts val="800"/>
                        </a:spcAft>
                      </a:pPr>
                      <a:r>
                        <a:rPr lang="en-US" sz="1400" kern="100" dirty="0">
                          <a:effectLst/>
                        </a:rPr>
                        <a:t>Column Name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rPr>
                        <a:t>Description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a:effectLst/>
                        </a:rPr>
                        <a:t>Data Type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323580"/>
                  </a:ext>
                </a:extLst>
              </a:tr>
              <a:tr h="293639">
                <a:tc>
                  <a:txBody>
                    <a:bodyPr/>
                    <a:lstStyle/>
                    <a:p>
                      <a:pPr algn="just">
                        <a:lnSpc>
                          <a:spcPct val="107000"/>
                        </a:lnSpc>
                        <a:spcAft>
                          <a:spcPts val="800"/>
                        </a:spcAft>
                      </a:pPr>
                      <a:r>
                        <a:rPr lang="en-US" sz="1400" kern="100">
                          <a:effectLst/>
                        </a:rPr>
                        <a:t>Age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Age of the beneficiary (primary)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Integer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2991926"/>
                  </a:ext>
                </a:extLst>
              </a:tr>
              <a:tr h="293639">
                <a:tc>
                  <a:txBody>
                    <a:bodyPr/>
                    <a:lstStyle/>
                    <a:p>
                      <a:pPr algn="just">
                        <a:lnSpc>
                          <a:spcPct val="107000"/>
                        </a:lnSpc>
                        <a:spcAft>
                          <a:spcPts val="800"/>
                        </a:spcAft>
                      </a:pPr>
                      <a:r>
                        <a:rPr lang="en-US" sz="1400" kern="100">
                          <a:effectLst/>
                        </a:rPr>
                        <a:t>Sex</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Gender of the primary beneficiary (male/female)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Boolean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0815297"/>
                  </a:ext>
                </a:extLst>
              </a:tr>
              <a:tr h="602826">
                <a:tc>
                  <a:txBody>
                    <a:bodyPr/>
                    <a:lstStyle/>
                    <a:p>
                      <a:pPr algn="just">
                        <a:lnSpc>
                          <a:spcPct val="107000"/>
                        </a:lnSpc>
                        <a:spcAft>
                          <a:spcPts val="800"/>
                        </a:spcAft>
                      </a:pPr>
                      <a:r>
                        <a:rPr lang="en-US" sz="1400" kern="100">
                          <a:effectLst/>
                        </a:rPr>
                        <a:t>BMI</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Body mass index, providing an understanding of the body (weight to height ratio)</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Float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686551"/>
                  </a:ext>
                </a:extLst>
              </a:tr>
              <a:tr h="602826">
                <a:tc>
                  <a:txBody>
                    <a:bodyPr/>
                    <a:lstStyle/>
                    <a:p>
                      <a:pPr algn="just">
                        <a:lnSpc>
                          <a:spcPct val="107000"/>
                        </a:lnSpc>
                        <a:spcAft>
                          <a:spcPts val="800"/>
                        </a:spcAft>
                      </a:pPr>
                      <a:r>
                        <a:rPr lang="en-US" sz="1400" kern="100">
                          <a:effectLst/>
                        </a:rPr>
                        <a:t>Children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the number of children/dependents covered by insurance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Integer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3806814"/>
                  </a:ext>
                </a:extLst>
              </a:tr>
              <a:tr h="293639">
                <a:tc>
                  <a:txBody>
                    <a:bodyPr/>
                    <a:lstStyle/>
                    <a:p>
                      <a:pPr algn="just">
                        <a:lnSpc>
                          <a:spcPct val="107000"/>
                        </a:lnSpc>
                        <a:spcAft>
                          <a:spcPts val="800"/>
                        </a:spcAft>
                      </a:pPr>
                      <a:r>
                        <a:rPr lang="en-US" sz="1400" kern="100">
                          <a:effectLst/>
                        </a:rPr>
                        <a:t>Smoker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Whether the primary beneficiary is a smoker or not.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Boolean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960970"/>
                  </a:ext>
                </a:extLst>
              </a:tr>
              <a:tr h="602826">
                <a:tc>
                  <a:txBody>
                    <a:bodyPr/>
                    <a:lstStyle/>
                    <a:p>
                      <a:pPr algn="just">
                        <a:lnSpc>
                          <a:spcPct val="107000"/>
                        </a:lnSpc>
                        <a:spcAft>
                          <a:spcPts val="800"/>
                        </a:spcAft>
                      </a:pPr>
                      <a:r>
                        <a:rPr lang="en-US" sz="1400" kern="100">
                          <a:effectLst/>
                        </a:rPr>
                        <a:t>Region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dirty="0">
                          <a:effectLst/>
                        </a:rPr>
                        <a:t>Which region does the beneficiary belong to? i.e., the beneficiary’s residential area.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String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3401958"/>
                  </a:ext>
                </a:extLst>
              </a:tr>
              <a:tr h="423352">
                <a:tc>
                  <a:txBody>
                    <a:bodyPr/>
                    <a:lstStyle/>
                    <a:p>
                      <a:pPr algn="just">
                        <a:lnSpc>
                          <a:spcPct val="107000"/>
                        </a:lnSpc>
                        <a:spcAft>
                          <a:spcPts val="800"/>
                        </a:spcAft>
                      </a:pPr>
                      <a:r>
                        <a:rPr lang="en-US" sz="1400" kern="100">
                          <a:effectLst/>
                        </a:rPr>
                        <a:t>Charges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Individual medical costs billed by the health insurance.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dirty="0">
                          <a:effectLst/>
                        </a:rPr>
                        <a:t>Integer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029726"/>
                  </a:ext>
                </a:extLst>
              </a:tr>
            </a:tbl>
          </a:graphicData>
        </a:graphic>
      </p:graphicFrame>
    </p:spTree>
    <p:extLst>
      <p:ext uri="{BB962C8B-B14F-4D97-AF65-F5344CB8AC3E}">
        <p14:creationId xmlns:p14="http://schemas.microsoft.com/office/powerpoint/2010/main" val="1410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Predictive Modelling Process</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905348" y="3738475"/>
            <a:ext cx="10381305"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13">
            <a:extLst>
              <a:ext uri="{FF2B5EF4-FFF2-40B4-BE49-F238E27FC236}">
                <a16:creationId xmlns:a16="http://schemas.microsoft.com/office/drawing/2014/main" id="{DB7C0650-8C34-4C93-A8B8-156D280A7C4B}"/>
              </a:ext>
            </a:extLst>
          </p:cNvPr>
          <p:cNvGrpSpPr/>
          <p:nvPr/>
        </p:nvGrpSpPr>
        <p:grpSpPr>
          <a:xfrm>
            <a:off x="2797520" y="1693840"/>
            <a:ext cx="2444438" cy="1529990"/>
            <a:chOff x="1584354" y="1798147"/>
            <a:chExt cx="2444438" cy="1529990"/>
          </a:xfrm>
        </p:grpSpPr>
        <p:sp>
          <p:nvSpPr>
            <p:cNvPr id="10" name="Rectangle: Rounded Corners 9">
              <a:extLst>
                <a:ext uri="{FF2B5EF4-FFF2-40B4-BE49-F238E27FC236}">
                  <a16:creationId xmlns:a16="http://schemas.microsoft.com/office/drawing/2014/main" id="{89DE3972-61CD-4E6B-BA22-4771EBF58C00}"/>
                </a:ext>
              </a:extLst>
            </p:cNvPr>
            <p:cNvSpPr/>
            <p:nvPr/>
          </p:nvSpPr>
          <p:spPr>
            <a:xfrm>
              <a:off x="1584355" y="1798147"/>
              <a:ext cx="2444437" cy="1321378"/>
            </a:xfrm>
            <a:prstGeom prst="roundRect">
              <a:avLst>
                <a:gd name="adj" fmla="val 58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AA35D811-93D1-4983-82B3-02B942908A68}"/>
                </a:ext>
              </a:extLst>
            </p:cNvPr>
            <p:cNvSpPr/>
            <p:nvPr/>
          </p:nvSpPr>
          <p:spPr>
            <a:xfrm rot="10800000">
              <a:off x="1584354" y="2666850"/>
              <a:ext cx="2444437" cy="452673"/>
            </a:xfrm>
            <a:prstGeom prst="round2Same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19019BA-30C6-49BC-84B4-FAAEE665749E}"/>
                </a:ext>
              </a:extLst>
            </p:cNvPr>
            <p:cNvSpPr/>
            <p:nvPr/>
          </p:nvSpPr>
          <p:spPr>
            <a:xfrm rot="10800000">
              <a:off x="2682071" y="3113479"/>
              <a:ext cx="249004" cy="214658"/>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76210" y="2562542"/>
            <a:ext cx="1597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2</a:t>
            </a:r>
            <a:endParaRPr lang="ko-KR" altLang="en-US" sz="2400" b="1" spc="600" dirty="0">
              <a:solidFill>
                <a:schemeClr val="bg1"/>
              </a:solidFill>
            </a:endParaRPr>
          </a:p>
        </p:txBody>
      </p:sp>
      <p:grpSp>
        <p:nvGrpSpPr>
          <p:cNvPr id="14" name="Group 14">
            <a:extLst>
              <a:ext uri="{FF2B5EF4-FFF2-40B4-BE49-F238E27FC236}">
                <a16:creationId xmlns:a16="http://schemas.microsoft.com/office/drawing/2014/main" id="{B1ED780F-7E74-4A05-B018-88FBA3087C5F}"/>
              </a:ext>
            </a:extLst>
          </p:cNvPr>
          <p:cNvGrpSpPr/>
          <p:nvPr/>
        </p:nvGrpSpPr>
        <p:grpSpPr>
          <a:xfrm rot="10800000">
            <a:off x="713715" y="4509327"/>
            <a:ext cx="2444438" cy="1529990"/>
            <a:chOff x="1584354" y="1798147"/>
            <a:chExt cx="2444438" cy="1529990"/>
          </a:xfrm>
        </p:grpSpPr>
        <p:sp>
          <p:nvSpPr>
            <p:cNvPr id="15" name="Rectangle: Rounded Corners 15">
              <a:extLst>
                <a:ext uri="{FF2B5EF4-FFF2-40B4-BE49-F238E27FC236}">
                  <a16:creationId xmlns:a16="http://schemas.microsoft.com/office/drawing/2014/main" id="{3D6C78C5-E474-4461-8C1F-EDC9D22BCB50}"/>
                </a:ext>
              </a:extLst>
            </p:cNvPr>
            <p:cNvSpPr/>
            <p:nvPr/>
          </p:nvSpPr>
          <p:spPr>
            <a:xfrm>
              <a:off x="1584355" y="1798147"/>
              <a:ext cx="2444437" cy="1321378"/>
            </a:xfrm>
            <a:prstGeom prst="roundRect">
              <a:avLst>
                <a:gd name="adj" fmla="val 584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6">
              <a:extLst>
                <a:ext uri="{FF2B5EF4-FFF2-40B4-BE49-F238E27FC236}">
                  <a16:creationId xmlns:a16="http://schemas.microsoft.com/office/drawing/2014/main" id="{77748E98-3E0D-47D2-B1C7-6D07B09E4F31}"/>
                </a:ext>
              </a:extLst>
            </p:cNvPr>
            <p:cNvSpPr/>
            <p:nvPr/>
          </p:nvSpPr>
          <p:spPr>
            <a:xfrm rot="10800000">
              <a:off x="1584354" y="2666850"/>
              <a:ext cx="2444437" cy="452673"/>
            </a:xfrm>
            <a:prstGeom prst="round2Same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7">
              <a:extLst>
                <a:ext uri="{FF2B5EF4-FFF2-40B4-BE49-F238E27FC236}">
                  <a16:creationId xmlns:a16="http://schemas.microsoft.com/office/drawing/2014/main" id="{3616762A-139D-4F6F-9333-D804B4FF316C}"/>
                </a:ext>
              </a:extLst>
            </p:cNvPr>
            <p:cNvSpPr/>
            <p:nvPr/>
          </p:nvSpPr>
          <p:spPr>
            <a:xfrm rot="10800000">
              <a:off x="2682071" y="3113479"/>
              <a:ext cx="249004" cy="214658"/>
            </a:xfrm>
            <a:prstGeom prst="triangle">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060193" y="4732422"/>
            <a:ext cx="1766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1</a:t>
            </a:r>
            <a:endParaRPr lang="ko-KR" altLang="en-US" sz="2400" b="1" spc="600" dirty="0">
              <a:solidFill>
                <a:schemeClr val="bg1"/>
              </a:solidFill>
            </a:endParaRPr>
          </a:p>
        </p:txBody>
      </p:sp>
      <p:grpSp>
        <p:nvGrpSpPr>
          <p:cNvPr id="19" name="Group 19">
            <a:extLst>
              <a:ext uri="{FF2B5EF4-FFF2-40B4-BE49-F238E27FC236}">
                <a16:creationId xmlns:a16="http://schemas.microsoft.com/office/drawing/2014/main" id="{9D1BC96C-1748-4EFB-98F8-83AA7F6F7BEE}"/>
              </a:ext>
            </a:extLst>
          </p:cNvPr>
          <p:cNvGrpSpPr/>
          <p:nvPr/>
        </p:nvGrpSpPr>
        <p:grpSpPr>
          <a:xfrm rot="10800000">
            <a:off x="4873781" y="4509327"/>
            <a:ext cx="2444438" cy="1529990"/>
            <a:chOff x="1584354" y="1798147"/>
            <a:chExt cx="2444438" cy="1529990"/>
          </a:xfrm>
        </p:grpSpPr>
        <p:sp>
          <p:nvSpPr>
            <p:cNvPr id="20" name="Rectangle: Rounded Corners 20">
              <a:extLst>
                <a:ext uri="{FF2B5EF4-FFF2-40B4-BE49-F238E27FC236}">
                  <a16:creationId xmlns:a16="http://schemas.microsoft.com/office/drawing/2014/main" id="{1868F6CF-8161-42D4-83DA-A0C41BF1D050}"/>
                </a:ext>
              </a:extLst>
            </p:cNvPr>
            <p:cNvSpPr/>
            <p:nvPr/>
          </p:nvSpPr>
          <p:spPr>
            <a:xfrm>
              <a:off x="1584355" y="1798147"/>
              <a:ext cx="2444437" cy="1321378"/>
            </a:xfrm>
            <a:prstGeom prst="roundRect">
              <a:avLst>
                <a:gd name="adj" fmla="val 5845"/>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1">
              <a:extLst>
                <a:ext uri="{FF2B5EF4-FFF2-40B4-BE49-F238E27FC236}">
                  <a16:creationId xmlns:a16="http://schemas.microsoft.com/office/drawing/2014/main" id="{354D9D7E-3A77-4D5C-BF15-6A7E02DC9F98}"/>
                </a:ext>
              </a:extLst>
            </p:cNvPr>
            <p:cNvSpPr/>
            <p:nvPr/>
          </p:nvSpPr>
          <p:spPr>
            <a:xfrm rot="10800000">
              <a:off x="1584354" y="2666850"/>
              <a:ext cx="2444437" cy="452673"/>
            </a:xfrm>
            <a:prstGeom prst="round2Same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2">
              <a:extLst>
                <a:ext uri="{FF2B5EF4-FFF2-40B4-BE49-F238E27FC236}">
                  <a16:creationId xmlns:a16="http://schemas.microsoft.com/office/drawing/2014/main" id="{FC8C8B51-5C72-4EC9-AAE9-14D8D2ED8375}"/>
                </a:ext>
              </a:extLst>
            </p:cNvPr>
            <p:cNvSpPr/>
            <p:nvPr/>
          </p:nvSpPr>
          <p:spPr>
            <a:xfrm rot="10800000">
              <a:off x="2682071" y="3113479"/>
              <a:ext cx="249004" cy="214658"/>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241957" y="4732422"/>
            <a:ext cx="1590027"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3</a:t>
            </a:r>
            <a:endParaRPr lang="ko-KR" altLang="en-US" sz="2400" b="1" spc="600" dirty="0">
              <a:solidFill>
                <a:schemeClr val="bg1"/>
              </a:solidFill>
            </a:endParaRPr>
          </a:p>
        </p:txBody>
      </p:sp>
      <p:grpSp>
        <p:nvGrpSpPr>
          <p:cNvPr id="24" name="Group 24">
            <a:extLst>
              <a:ext uri="{FF2B5EF4-FFF2-40B4-BE49-F238E27FC236}">
                <a16:creationId xmlns:a16="http://schemas.microsoft.com/office/drawing/2014/main" id="{49370FE9-4D81-4CD5-A68A-688FEE2C2BDE}"/>
              </a:ext>
            </a:extLst>
          </p:cNvPr>
          <p:cNvGrpSpPr/>
          <p:nvPr/>
        </p:nvGrpSpPr>
        <p:grpSpPr>
          <a:xfrm rot="10800000">
            <a:off x="9033847" y="4509327"/>
            <a:ext cx="2444438" cy="1529990"/>
            <a:chOff x="1584354" y="1798147"/>
            <a:chExt cx="2444438" cy="1529990"/>
          </a:xfrm>
        </p:grpSpPr>
        <p:sp>
          <p:nvSpPr>
            <p:cNvPr id="25" name="Rectangle: Rounded Corners 25">
              <a:extLst>
                <a:ext uri="{FF2B5EF4-FFF2-40B4-BE49-F238E27FC236}">
                  <a16:creationId xmlns:a16="http://schemas.microsoft.com/office/drawing/2014/main" id="{1A965C81-5A0C-42D9-B371-2A4554A2B3F7}"/>
                </a:ext>
              </a:extLst>
            </p:cNvPr>
            <p:cNvSpPr/>
            <p:nvPr/>
          </p:nvSpPr>
          <p:spPr>
            <a:xfrm>
              <a:off x="1584355" y="1798147"/>
              <a:ext cx="2444437" cy="1321378"/>
            </a:xfrm>
            <a:prstGeom prst="roundRect">
              <a:avLst>
                <a:gd name="adj" fmla="val 5845"/>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6">
              <a:extLst>
                <a:ext uri="{FF2B5EF4-FFF2-40B4-BE49-F238E27FC236}">
                  <a16:creationId xmlns:a16="http://schemas.microsoft.com/office/drawing/2014/main" id="{718C01CD-6795-4046-AF76-CE0D73E8DECF}"/>
                </a:ext>
              </a:extLst>
            </p:cNvPr>
            <p:cNvSpPr/>
            <p:nvPr/>
          </p:nvSpPr>
          <p:spPr>
            <a:xfrm rot="10800000">
              <a:off x="1584354" y="2666850"/>
              <a:ext cx="2444437" cy="452673"/>
            </a:xfrm>
            <a:prstGeom prst="round2Same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7">
              <a:extLst>
                <a:ext uri="{FF2B5EF4-FFF2-40B4-BE49-F238E27FC236}">
                  <a16:creationId xmlns:a16="http://schemas.microsoft.com/office/drawing/2014/main" id="{7C72DB7F-A128-4876-9C2D-A21626A69CFE}"/>
                </a:ext>
              </a:extLst>
            </p:cNvPr>
            <p:cNvSpPr/>
            <p:nvPr/>
          </p:nvSpPr>
          <p:spPr>
            <a:xfrm rot="10800000">
              <a:off x="2682071" y="3113479"/>
              <a:ext cx="249004" cy="214658"/>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394478" y="4732422"/>
            <a:ext cx="1597572"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5</a:t>
            </a:r>
            <a:endParaRPr lang="ko-KR" altLang="en-US" sz="2400" b="1" spc="600" dirty="0">
              <a:solidFill>
                <a:schemeClr val="bg1"/>
              </a:solidFill>
            </a:endParaRPr>
          </a:p>
        </p:txBody>
      </p:sp>
      <p:grpSp>
        <p:nvGrpSpPr>
          <p:cNvPr id="29" name="Group 29">
            <a:extLst>
              <a:ext uri="{FF2B5EF4-FFF2-40B4-BE49-F238E27FC236}">
                <a16:creationId xmlns:a16="http://schemas.microsoft.com/office/drawing/2014/main" id="{AAC54C54-A78C-4F95-AE3C-BEF06E4DBC0C}"/>
              </a:ext>
            </a:extLst>
          </p:cNvPr>
          <p:cNvGrpSpPr/>
          <p:nvPr/>
        </p:nvGrpSpPr>
        <p:grpSpPr>
          <a:xfrm>
            <a:off x="6950041" y="1693840"/>
            <a:ext cx="2444438" cy="1529990"/>
            <a:chOff x="1584354" y="1798147"/>
            <a:chExt cx="2444438" cy="1529990"/>
          </a:xfrm>
        </p:grpSpPr>
        <p:sp>
          <p:nvSpPr>
            <p:cNvPr id="30" name="Rectangle: Rounded Corners 30">
              <a:extLst>
                <a:ext uri="{FF2B5EF4-FFF2-40B4-BE49-F238E27FC236}">
                  <a16:creationId xmlns:a16="http://schemas.microsoft.com/office/drawing/2014/main" id="{7B2570AA-C4BC-4D14-83CA-C34BC6490864}"/>
                </a:ext>
              </a:extLst>
            </p:cNvPr>
            <p:cNvSpPr/>
            <p:nvPr/>
          </p:nvSpPr>
          <p:spPr>
            <a:xfrm>
              <a:off x="1584355" y="1798147"/>
              <a:ext cx="2444437" cy="1321378"/>
            </a:xfrm>
            <a:prstGeom prst="roundRect">
              <a:avLst>
                <a:gd name="adj" fmla="val 5845"/>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31">
              <a:extLst>
                <a:ext uri="{FF2B5EF4-FFF2-40B4-BE49-F238E27FC236}">
                  <a16:creationId xmlns:a16="http://schemas.microsoft.com/office/drawing/2014/main" id="{FC2C88DE-D737-4E18-B0C7-F2893671864B}"/>
                </a:ext>
              </a:extLst>
            </p:cNvPr>
            <p:cNvSpPr/>
            <p:nvPr/>
          </p:nvSpPr>
          <p:spPr>
            <a:xfrm rot="10800000">
              <a:off x="1584354" y="2666850"/>
              <a:ext cx="2444437" cy="452673"/>
            </a:xfrm>
            <a:prstGeom prst="round2Same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2">
              <a:extLst>
                <a:ext uri="{FF2B5EF4-FFF2-40B4-BE49-F238E27FC236}">
                  <a16:creationId xmlns:a16="http://schemas.microsoft.com/office/drawing/2014/main" id="{C7142008-9C45-42A8-889B-BC06C817D24F}"/>
                </a:ext>
              </a:extLst>
            </p:cNvPr>
            <p:cNvSpPr/>
            <p:nvPr/>
          </p:nvSpPr>
          <p:spPr>
            <a:xfrm rot="10800000">
              <a:off x="2682071" y="3113479"/>
              <a:ext cx="249004" cy="214658"/>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7" y="2576061"/>
            <a:ext cx="1597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4</a:t>
            </a:r>
            <a:endParaRPr lang="ko-KR" altLang="en-US" sz="2400" b="1" spc="600" dirty="0">
              <a:solidFill>
                <a:schemeClr val="bg1"/>
              </a:solidFill>
            </a:endParaRPr>
          </a:p>
        </p:txBody>
      </p:sp>
      <p:cxnSp>
        <p:nvCxnSpPr>
          <p:cNvPr id="34" name="Straight Connector 35">
            <a:extLst>
              <a:ext uri="{FF2B5EF4-FFF2-40B4-BE49-F238E27FC236}">
                <a16:creationId xmlns:a16="http://schemas.microsoft.com/office/drawing/2014/main" id="{4DDB36F5-3F2D-405D-96A0-E53652CE0B31}"/>
              </a:ext>
            </a:extLst>
          </p:cNvPr>
          <p:cNvCxnSpPr>
            <a:cxnSpLocks/>
          </p:cNvCxnSpPr>
          <p:nvPr/>
        </p:nvCxnSpPr>
        <p:spPr>
          <a:xfrm>
            <a:off x="4019739" y="3223830"/>
            <a:ext cx="0" cy="630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93240CF6-6225-41D4-85FE-ED01F82E5D6F}"/>
              </a:ext>
            </a:extLst>
          </p:cNvPr>
          <p:cNvCxnSpPr>
            <a:cxnSpLocks/>
          </p:cNvCxnSpPr>
          <p:nvPr/>
        </p:nvCxnSpPr>
        <p:spPr>
          <a:xfrm>
            <a:off x="8173770" y="3223830"/>
            <a:ext cx="0" cy="63008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41">
            <a:extLst>
              <a:ext uri="{FF2B5EF4-FFF2-40B4-BE49-F238E27FC236}">
                <a16:creationId xmlns:a16="http://schemas.microsoft.com/office/drawing/2014/main" id="{313C3D13-9E99-4BBB-B330-6F48A2D84D35}"/>
              </a:ext>
            </a:extLst>
          </p:cNvPr>
          <p:cNvCxnSpPr>
            <a:cxnSpLocks/>
          </p:cNvCxnSpPr>
          <p:nvPr/>
        </p:nvCxnSpPr>
        <p:spPr>
          <a:xfrm>
            <a:off x="1935933" y="3994683"/>
            <a:ext cx="0" cy="63008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42">
            <a:extLst>
              <a:ext uri="{FF2B5EF4-FFF2-40B4-BE49-F238E27FC236}">
                <a16:creationId xmlns:a16="http://schemas.microsoft.com/office/drawing/2014/main" id="{E6762313-AD63-4EF5-BA29-2FE6AEC0B88E}"/>
              </a:ext>
            </a:extLst>
          </p:cNvPr>
          <p:cNvCxnSpPr>
            <a:cxnSpLocks/>
          </p:cNvCxnSpPr>
          <p:nvPr/>
        </p:nvCxnSpPr>
        <p:spPr>
          <a:xfrm>
            <a:off x="6089964" y="3994683"/>
            <a:ext cx="0" cy="6300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43">
            <a:extLst>
              <a:ext uri="{FF2B5EF4-FFF2-40B4-BE49-F238E27FC236}">
                <a16:creationId xmlns:a16="http://schemas.microsoft.com/office/drawing/2014/main" id="{A9B06433-1BA1-4F1D-84C9-F591ACF83183}"/>
              </a:ext>
            </a:extLst>
          </p:cNvPr>
          <p:cNvCxnSpPr>
            <a:cxnSpLocks/>
          </p:cNvCxnSpPr>
          <p:nvPr/>
        </p:nvCxnSpPr>
        <p:spPr>
          <a:xfrm>
            <a:off x="10262103" y="3994683"/>
            <a:ext cx="0" cy="63008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9" name="Group 44">
            <a:extLst>
              <a:ext uri="{FF2B5EF4-FFF2-40B4-BE49-F238E27FC236}">
                <a16:creationId xmlns:a16="http://schemas.microsoft.com/office/drawing/2014/main" id="{2961C628-65B6-46BA-AF9D-69980CD96372}"/>
              </a:ext>
            </a:extLst>
          </p:cNvPr>
          <p:cNvGrpSpPr/>
          <p:nvPr/>
        </p:nvGrpSpPr>
        <p:grpSpPr>
          <a:xfrm>
            <a:off x="886257" y="5222928"/>
            <a:ext cx="2092508" cy="769442"/>
            <a:chOff x="1829656" y="4528906"/>
            <a:chExt cx="2691170" cy="769442"/>
          </a:xfrm>
        </p:grpSpPr>
        <p:sp>
          <p:nvSpPr>
            <p:cNvPr id="40" name="TextBox 39">
              <a:extLst>
                <a:ext uri="{FF2B5EF4-FFF2-40B4-BE49-F238E27FC236}">
                  <a16:creationId xmlns:a16="http://schemas.microsoft.com/office/drawing/2014/main" id="{F00D04BE-9224-4DFA-BC18-C7BE91C3DC78}"/>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Analyzing variables and their relationship</a:t>
              </a:r>
              <a:endParaRPr lang="ko-KR" altLang="en-US" sz="1200" dirty="0">
                <a:solidFill>
                  <a:schemeClr val="tx1">
                    <a:lumMod val="85000"/>
                    <a:lumOff val="15000"/>
                  </a:schemeClr>
                </a:solidFill>
                <a:cs typeface="Arial" pitchFamily="34" charset="0"/>
              </a:endParaRPr>
            </a:p>
          </p:txBody>
        </p:sp>
        <p:sp>
          <p:nvSpPr>
            <p:cNvPr id="41" name="TextBox 40">
              <a:extLst>
                <a:ext uri="{FF2B5EF4-FFF2-40B4-BE49-F238E27FC236}">
                  <a16:creationId xmlns:a16="http://schemas.microsoft.com/office/drawing/2014/main" id="{849A7C75-2344-4993-ACD9-F2218BB3B730}"/>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Data Exploration</a:t>
              </a:r>
              <a:endParaRPr lang="ko-KR" altLang="en-US" sz="1400" dirty="0">
                <a:solidFill>
                  <a:schemeClr val="tx1">
                    <a:lumMod val="85000"/>
                    <a:lumOff val="15000"/>
                  </a:schemeClr>
                </a:solidFill>
                <a:cs typeface="Arial" pitchFamily="34" charset="0"/>
              </a:endParaRPr>
            </a:p>
          </p:txBody>
        </p:sp>
      </p:grpSp>
      <p:grpSp>
        <p:nvGrpSpPr>
          <p:cNvPr id="42" name="Group 47">
            <a:extLst>
              <a:ext uri="{FF2B5EF4-FFF2-40B4-BE49-F238E27FC236}">
                <a16:creationId xmlns:a16="http://schemas.microsoft.com/office/drawing/2014/main" id="{EC70B55F-FD4C-45B5-91DB-CDE3727A85F3}"/>
              </a:ext>
            </a:extLst>
          </p:cNvPr>
          <p:cNvGrpSpPr/>
          <p:nvPr/>
        </p:nvGrpSpPr>
        <p:grpSpPr>
          <a:xfrm>
            <a:off x="5049518" y="5112834"/>
            <a:ext cx="2092508" cy="877163"/>
            <a:chOff x="1829656" y="4421185"/>
            <a:chExt cx="2691170" cy="877163"/>
          </a:xfrm>
        </p:grpSpPr>
        <p:sp>
          <p:nvSpPr>
            <p:cNvPr id="43" name="TextBox 42">
              <a:extLst>
                <a:ext uri="{FF2B5EF4-FFF2-40B4-BE49-F238E27FC236}">
                  <a16:creationId xmlns:a16="http://schemas.microsoft.com/office/drawing/2014/main" id="{5419C65D-BF5A-451B-A71B-4F82F13C8810}"/>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Linear Regression, Random Forrest Regressor</a:t>
              </a:r>
              <a:endParaRPr lang="ko-KR" altLang="en-US" sz="1200">
                <a:solidFill>
                  <a:schemeClr val="tx1">
                    <a:lumMod val="85000"/>
                    <a:lumOff val="15000"/>
                  </a:schemeClr>
                </a:solidFill>
                <a:cs typeface="Arial" pitchFamily="34" charset="0"/>
              </a:endParaRPr>
            </a:p>
          </p:txBody>
        </p:sp>
        <p:sp>
          <p:nvSpPr>
            <p:cNvPr id="44" name="TextBox 43">
              <a:extLst>
                <a:ext uri="{FF2B5EF4-FFF2-40B4-BE49-F238E27FC236}">
                  <a16:creationId xmlns:a16="http://schemas.microsoft.com/office/drawing/2014/main" id="{125AEB65-DAC4-4E07-A93A-E234B574DF94}"/>
                </a:ext>
              </a:extLst>
            </p:cNvPr>
            <p:cNvSpPr txBox="1"/>
            <p:nvPr/>
          </p:nvSpPr>
          <p:spPr>
            <a:xfrm>
              <a:off x="1829656" y="4421185"/>
              <a:ext cx="2691170" cy="523220"/>
            </a:xfrm>
            <a:prstGeom prst="rect">
              <a:avLst/>
            </a:prstGeom>
            <a:noFill/>
          </p:spPr>
          <p:txBody>
            <a:bodyPr wrap="square" rtlCol="0" anchor="ctr">
              <a:spAutoFit/>
            </a:bodyPr>
            <a:lstStyle/>
            <a:p>
              <a:pPr algn="ctr"/>
              <a:r>
                <a:rPr lang="en-US" altLang="ko-KR" sz="1400">
                  <a:solidFill>
                    <a:schemeClr val="tx1">
                      <a:lumMod val="85000"/>
                      <a:lumOff val="15000"/>
                    </a:schemeClr>
                  </a:solidFill>
                  <a:cs typeface="Arial" pitchFamily="34" charset="0"/>
                </a:rPr>
                <a:t>Deploying predictive models</a:t>
              </a:r>
              <a:endParaRPr lang="ko-KR" altLang="en-US" sz="1400">
                <a:solidFill>
                  <a:schemeClr val="tx1">
                    <a:lumMod val="85000"/>
                    <a:lumOff val="15000"/>
                  </a:schemeClr>
                </a:solidFill>
                <a:cs typeface="Arial" pitchFamily="34" charset="0"/>
              </a:endParaRPr>
            </a:p>
          </p:txBody>
        </p:sp>
      </p:grpSp>
      <p:sp>
        <p:nvSpPr>
          <p:cNvPr id="47" name="TextBox 46">
            <a:extLst>
              <a:ext uri="{FF2B5EF4-FFF2-40B4-BE49-F238E27FC236}">
                <a16:creationId xmlns:a16="http://schemas.microsoft.com/office/drawing/2014/main" id="{4D489CCC-20C1-42D1-9C6D-2482DDC359A1}"/>
              </a:ext>
            </a:extLst>
          </p:cNvPr>
          <p:cNvSpPr txBox="1"/>
          <p:nvPr/>
        </p:nvSpPr>
        <p:spPr>
          <a:xfrm>
            <a:off x="9278669" y="5343356"/>
            <a:ext cx="2092508" cy="523220"/>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Analyzing Accuracy Improvement</a:t>
            </a:r>
            <a:endParaRPr lang="ko-KR" altLang="en-US" sz="1400" dirty="0">
              <a:solidFill>
                <a:schemeClr val="tx1">
                  <a:lumMod val="85000"/>
                  <a:lumOff val="15000"/>
                </a:schemeClr>
              </a:solidFill>
              <a:cs typeface="Arial" pitchFamily="34" charset="0"/>
            </a:endParaRPr>
          </a:p>
        </p:txBody>
      </p:sp>
      <p:grpSp>
        <p:nvGrpSpPr>
          <p:cNvPr id="48" name="Group 53">
            <a:extLst>
              <a:ext uri="{FF2B5EF4-FFF2-40B4-BE49-F238E27FC236}">
                <a16:creationId xmlns:a16="http://schemas.microsoft.com/office/drawing/2014/main" id="{CFEE1078-701B-455F-8AD3-22F56139B7DB}"/>
              </a:ext>
            </a:extLst>
          </p:cNvPr>
          <p:cNvGrpSpPr/>
          <p:nvPr/>
        </p:nvGrpSpPr>
        <p:grpSpPr>
          <a:xfrm>
            <a:off x="2969712" y="1750457"/>
            <a:ext cx="2092508" cy="769442"/>
            <a:chOff x="1829656" y="4528906"/>
            <a:chExt cx="2691170" cy="769442"/>
          </a:xfrm>
        </p:grpSpPr>
        <p:sp>
          <p:nvSpPr>
            <p:cNvPr id="49" name="TextBox 48">
              <a:extLst>
                <a:ext uri="{FF2B5EF4-FFF2-40B4-BE49-F238E27FC236}">
                  <a16:creationId xmlns:a16="http://schemas.microsoft.com/office/drawing/2014/main" id="{B96C10EE-AF44-4695-B5C9-982A4904AF63}"/>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Removing null values and scaling the data</a:t>
              </a:r>
              <a:endParaRPr lang="ko-KR" altLang="en-US" sz="120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id="{99C564A6-7C51-4416-BBFB-BB2BEAE09B2C}"/>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a:solidFill>
                    <a:schemeClr val="tx1">
                      <a:lumMod val="85000"/>
                      <a:lumOff val="15000"/>
                    </a:schemeClr>
                  </a:solidFill>
                  <a:cs typeface="Arial" pitchFamily="34" charset="0"/>
                </a:rPr>
                <a:t>Data Normalization</a:t>
              </a:r>
              <a:endParaRPr lang="ko-KR" altLang="en-US" sz="1400">
                <a:solidFill>
                  <a:schemeClr val="tx1">
                    <a:lumMod val="85000"/>
                    <a:lumOff val="15000"/>
                  </a:schemeClr>
                </a:solidFill>
                <a:cs typeface="Arial" pitchFamily="34" charset="0"/>
              </a:endParaRPr>
            </a:p>
          </p:txBody>
        </p:sp>
      </p:grpSp>
      <p:sp>
        <p:nvSpPr>
          <p:cNvPr id="53" name="TextBox 52">
            <a:extLst>
              <a:ext uri="{FF2B5EF4-FFF2-40B4-BE49-F238E27FC236}">
                <a16:creationId xmlns:a16="http://schemas.microsoft.com/office/drawing/2014/main" id="{3D296AC6-99AB-4F35-9574-39F5413EDB0F}"/>
              </a:ext>
            </a:extLst>
          </p:cNvPr>
          <p:cNvSpPr txBox="1"/>
          <p:nvPr/>
        </p:nvSpPr>
        <p:spPr>
          <a:xfrm>
            <a:off x="7142026" y="1872201"/>
            <a:ext cx="2092508" cy="523220"/>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Optimizing the best Model</a:t>
            </a:r>
            <a:endParaRPr lang="ko-KR" altLang="en-US" sz="14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461665"/>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Correlation</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pic>
        <p:nvPicPr>
          <p:cNvPr id="5" name="Picture 4">
            <a:extLst>
              <a:ext uri="{FF2B5EF4-FFF2-40B4-BE49-F238E27FC236}">
                <a16:creationId xmlns:a16="http://schemas.microsoft.com/office/drawing/2014/main" id="{2CB7ACEB-E4A4-0F5A-5BA9-00ADC0D8AA27}"/>
              </a:ext>
            </a:extLst>
          </p:cNvPr>
          <p:cNvPicPr>
            <a:picLocks noChangeAspect="1"/>
          </p:cNvPicPr>
          <p:nvPr/>
        </p:nvPicPr>
        <p:blipFill>
          <a:blip r:embed="rId2"/>
          <a:stretch>
            <a:fillRect/>
          </a:stretch>
        </p:blipFill>
        <p:spPr>
          <a:xfrm>
            <a:off x="665908" y="1702240"/>
            <a:ext cx="6794097" cy="4200769"/>
          </a:xfrm>
          <a:prstGeom prst="rect">
            <a:avLst/>
          </a:prstGeom>
        </p:spPr>
      </p:pic>
      <p:pic>
        <p:nvPicPr>
          <p:cNvPr id="3" name="Picture 3" descr="A picture containing chart&#10;&#10;Description automatically generated">
            <a:extLst>
              <a:ext uri="{FF2B5EF4-FFF2-40B4-BE49-F238E27FC236}">
                <a16:creationId xmlns:a16="http://schemas.microsoft.com/office/drawing/2014/main" id="{4DEEE13B-B22D-8B2F-B699-23712575C0E1}"/>
              </a:ext>
            </a:extLst>
          </p:cNvPr>
          <p:cNvPicPr>
            <a:picLocks noChangeAspect="1"/>
          </p:cNvPicPr>
          <p:nvPr/>
        </p:nvPicPr>
        <p:blipFill>
          <a:blip r:embed="rId3"/>
          <a:stretch>
            <a:fillRect/>
          </a:stretch>
        </p:blipFill>
        <p:spPr>
          <a:xfrm>
            <a:off x="7349067" y="2825870"/>
            <a:ext cx="4595283" cy="730010"/>
          </a:xfrm>
          <a:prstGeom prst="rect">
            <a:avLst/>
          </a:prstGeom>
        </p:spPr>
      </p:pic>
    </p:spTree>
    <p:extLst>
      <p:ext uri="{BB962C8B-B14F-4D97-AF65-F5344CB8AC3E}">
        <p14:creationId xmlns:p14="http://schemas.microsoft.com/office/powerpoint/2010/main" val="12516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8203177" y="5691853"/>
            <a:ext cx="3465655"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Visualizing the relationship between Age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8" name="TextBox 14">
            <a:extLst>
              <a:ext uri="{FF2B5EF4-FFF2-40B4-BE49-F238E27FC236}">
                <a16:creationId xmlns:a16="http://schemas.microsoft.com/office/drawing/2014/main" id="{C9E7F7F1-381A-4EAD-84B0-482A6BB809A3}"/>
              </a:ext>
            </a:extLst>
          </p:cNvPr>
          <p:cNvSpPr txBox="1"/>
          <p:nvPr/>
        </p:nvSpPr>
        <p:spPr>
          <a:xfrm>
            <a:off x="5740305"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5" name="Arrow: Up 34">
            <a:extLst>
              <a:ext uri="{FF2B5EF4-FFF2-40B4-BE49-F238E27FC236}">
                <a16:creationId xmlns:a16="http://schemas.microsoft.com/office/drawing/2014/main" id="{FC32E63F-7D90-E659-26A0-805CF88BF821}"/>
              </a:ext>
            </a:extLst>
          </p:cNvPr>
          <p:cNvSpPr/>
          <p:nvPr/>
        </p:nvSpPr>
        <p:spPr>
          <a:xfrm>
            <a:off x="8927180" y="578410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DA8186D7-E089-769E-7893-72F8E11B9806}"/>
              </a:ext>
            </a:extLst>
          </p:cNvPr>
          <p:cNvSpPr/>
          <p:nvPr/>
        </p:nvSpPr>
        <p:spPr>
          <a:xfrm>
            <a:off x="9398548" y="5793773"/>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8260281" y="5793773"/>
            <a:ext cx="75382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9763886" y="5803913"/>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D6D27D-A947-AA91-7912-F450F27CD104}"/>
              </a:ext>
            </a:extLst>
          </p:cNvPr>
          <p:cNvPicPr>
            <a:picLocks noChangeAspect="1"/>
          </p:cNvPicPr>
          <p:nvPr/>
        </p:nvPicPr>
        <p:blipFill>
          <a:blip r:embed="rId2"/>
          <a:stretch>
            <a:fillRect/>
          </a:stretch>
        </p:blipFill>
        <p:spPr>
          <a:xfrm>
            <a:off x="127553" y="1733249"/>
            <a:ext cx="11573196" cy="3701646"/>
          </a:xfrm>
          <a:prstGeom prst="rect">
            <a:avLst/>
          </a:prstGeom>
        </p:spPr>
      </p:pic>
      <p:pic>
        <p:nvPicPr>
          <p:cNvPr id="6" name="Picture 5">
            <a:extLst>
              <a:ext uri="{FF2B5EF4-FFF2-40B4-BE49-F238E27FC236}">
                <a16:creationId xmlns:a16="http://schemas.microsoft.com/office/drawing/2014/main" id="{5853D8F4-2F92-ED0B-F449-BB898A58A523}"/>
              </a:ext>
            </a:extLst>
          </p:cNvPr>
          <p:cNvPicPr>
            <a:picLocks noChangeAspect="1"/>
          </p:cNvPicPr>
          <p:nvPr/>
        </p:nvPicPr>
        <p:blipFill>
          <a:blip r:embed="rId3"/>
          <a:stretch>
            <a:fillRect/>
          </a:stretch>
        </p:blipFill>
        <p:spPr>
          <a:xfrm>
            <a:off x="751508" y="5448074"/>
            <a:ext cx="7147798" cy="1126985"/>
          </a:xfrm>
          <a:prstGeom prst="rect">
            <a:avLst/>
          </a:prstGeom>
        </p:spPr>
      </p:pic>
    </p:spTree>
    <p:extLst>
      <p:ext uri="{BB962C8B-B14F-4D97-AF65-F5344CB8AC3E}">
        <p14:creationId xmlns:p14="http://schemas.microsoft.com/office/powerpoint/2010/main" val="268227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878220" y="5524610"/>
            <a:ext cx="3465655"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Visualizing the relationship between BMI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5353932" y="5651027"/>
            <a:ext cx="96102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BMI</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73CED0-0D77-C6B5-59C0-DB0241347800}"/>
              </a:ext>
            </a:extLst>
          </p:cNvPr>
          <p:cNvPicPr>
            <a:picLocks noChangeAspect="1"/>
          </p:cNvPicPr>
          <p:nvPr/>
        </p:nvPicPr>
        <p:blipFill>
          <a:blip r:embed="rId2"/>
          <a:stretch>
            <a:fillRect/>
          </a:stretch>
        </p:blipFill>
        <p:spPr>
          <a:xfrm>
            <a:off x="721880" y="1811624"/>
            <a:ext cx="4663844" cy="3139712"/>
          </a:xfrm>
          <a:prstGeom prst="rect">
            <a:avLst/>
          </a:prstGeom>
        </p:spPr>
      </p:pic>
      <p:pic>
        <p:nvPicPr>
          <p:cNvPr id="8" name="Picture 7">
            <a:extLst>
              <a:ext uri="{FF2B5EF4-FFF2-40B4-BE49-F238E27FC236}">
                <a16:creationId xmlns:a16="http://schemas.microsoft.com/office/drawing/2014/main" id="{6485006D-1E7C-66C1-8A01-FB2EFB7872C1}"/>
              </a:ext>
            </a:extLst>
          </p:cNvPr>
          <p:cNvPicPr>
            <a:picLocks noChangeAspect="1"/>
          </p:cNvPicPr>
          <p:nvPr/>
        </p:nvPicPr>
        <p:blipFill>
          <a:blip r:embed="rId3"/>
          <a:stretch>
            <a:fillRect/>
          </a:stretch>
        </p:blipFill>
        <p:spPr>
          <a:xfrm>
            <a:off x="5362526" y="2234239"/>
            <a:ext cx="6195597" cy="2293819"/>
          </a:xfrm>
          <a:prstGeom prst="rect">
            <a:avLst/>
          </a:prstGeom>
        </p:spPr>
      </p:pic>
    </p:spTree>
    <p:extLst>
      <p:ext uri="{BB962C8B-B14F-4D97-AF65-F5344CB8AC3E}">
        <p14:creationId xmlns:p14="http://schemas.microsoft.com/office/powerpoint/2010/main" val="342198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419600" y="5524610"/>
            <a:ext cx="3924276"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Visualizing the relationship between Number of Children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4591102" y="5670614"/>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 or 3 Children</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474E45-BCB5-577E-D9B9-84635151C74C}"/>
              </a:ext>
            </a:extLst>
          </p:cNvPr>
          <p:cNvPicPr>
            <a:picLocks noChangeAspect="1"/>
          </p:cNvPicPr>
          <p:nvPr/>
        </p:nvPicPr>
        <p:blipFill>
          <a:blip r:embed="rId2"/>
          <a:stretch>
            <a:fillRect/>
          </a:stretch>
        </p:blipFill>
        <p:spPr>
          <a:xfrm>
            <a:off x="438183" y="1947178"/>
            <a:ext cx="4900085" cy="3147333"/>
          </a:xfrm>
          <a:prstGeom prst="rect">
            <a:avLst/>
          </a:prstGeom>
        </p:spPr>
      </p:pic>
      <p:pic>
        <p:nvPicPr>
          <p:cNvPr id="7" name="Picture 6">
            <a:extLst>
              <a:ext uri="{FF2B5EF4-FFF2-40B4-BE49-F238E27FC236}">
                <a16:creationId xmlns:a16="http://schemas.microsoft.com/office/drawing/2014/main" id="{C14E434A-181D-C1C2-4C37-C46A0F2E2AD7}"/>
              </a:ext>
            </a:extLst>
          </p:cNvPr>
          <p:cNvPicPr>
            <a:picLocks noChangeAspect="1"/>
          </p:cNvPicPr>
          <p:nvPr/>
        </p:nvPicPr>
        <p:blipFill>
          <a:blip r:embed="rId3"/>
          <a:stretch>
            <a:fillRect/>
          </a:stretch>
        </p:blipFill>
        <p:spPr>
          <a:xfrm>
            <a:off x="5171648" y="2555522"/>
            <a:ext cx="6187976" cy="1943268"/>
          </a:xfrm>
          <a:prstGeom prst="rect">
            <a:avLst/>
          </a:prstGeom>
        </p:spPr>
      </p:pic>
    </p:spTree>
    <p:extLst>
      <p:ext uri="{BB962C8B-B14F-4D97-AF65-F5344CB8AC3E}">
        <p14:creationId xmlns:p14="http://schemas.microsoft.com/office/powerpoint/2010/main" val="3685159828"/>
      </p:ext>
    </p:extLst>
  </p:cSld>
  <p:clrMapOvr>
    <a:masterClrMapping/>
  </p:clrMapOvr>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2D2A69F6ED4042B5E5FDEB54073F1A" ma:contentTypeVersion="11" ma:contentTypeDescription="Create a new document." ma:contentTypeScope="" ma:versionID="644801cd865d61c6c2f31f469157c198">
  <xsd:schema xmlns:xsd="http://www.w3.org/2001/XMLSchema" xmlns:xs="http://www.w3.org/2001/XMLSchema" xmlns:p="http://schemas.microsoft.com/office/2006/metadata/properties" xmlns:ns3="52532b71-c3dd-4c9b-8a81-57a36c23411d" xmlns:ns4="ddb6987a-5738-448b-abc4-b8016b68a396" targetNamespace="http://schemas.microsoft.com/office/2006/metadata/properties" ma:root="true" ma:fieldsID="b265f34e967342136ea6c7e8fa220ac8" ns3:_="" ns4:_="">
    <xsd:import namespace="52532b71-c3dd-4c9b-8a81-57a36c23411d"/>
    <xsd:import namespace="ddb6987a-5738-448b-abc4-b8016b68a39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LengthInSecond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32b71-c3dd-4c9b-8a81-57a36c2341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b6987a-5738-448b-abc4-b8016b68a39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db6987a-5738-448b-abc4-b8016b68a396" xsi:nil="true"/>
  </documentManagement>
</p:properties>
</file>

<file path=customXml/itemProps1.xml><?xml version="1.0" encoding="utf-8"?>
<ds:datastoreItem xmlns:ds="http://schemas.openxmlformats.org/officeDocument/2006/customXml" ds:itemID="{48F208C3-4C9F-4597-BE1D-EB14D49D5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532b71-c3dd-4c9b-8a81-57a36c23411d"/>
    <ds:schemaRef ds:uri="ddb6987a-5738-448b-abc4-b8016b68a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F99134-CC4A-4C41-ADA5-CA491A633A53}">
  <ds:schemaRefs>
    <ds:schemaRef ds:uri="http://schemas.microsoft.com/sharepoint/v3/contenttype/forms"/>
  </ds:schemaRefs>
</ds:datastoreItem>
</file>

<file path=customXml/itemProps3.xml><?xml version="1.0" encoding="utf-8"?>
<ds:datastoreItem xmlns:ds="http://schemas.openxmlformats.org/officeDocument/2006/customXml" ds:itemID="{E5CBF403-B1C2-4D3B-B35F-632E8A9A7BF3}">
  <ds:schemaRefs>
    <ds:schemaRef ds:uri="http://schemas.microsoft.com/office/2006/metadata/properties"/>
    <ds:schemaRef ds:uri="http://schemas.microsoft.com/office/infopath/2007/PartnerControls"/>
    <ds:schemaRef ds:uri="52532b71-c3dd-4c9b-8a81-57a36c23411d"/>
    <ds:schemaRef ds:uri="http://purl.org/dc/terms/"/>
    <ds:schemaRef ds:uri="http://www.w3.org/XML/1998/namespace"/>
    <ds:schemaRef ds:uri="http://schemas.microsoft.com/office/2006/documentManagement/types"/>
    <ds:schemaRef ds:uri="ddb6987a-5738-448b-abc4-b8016b68a396"/>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11392</TotalTime>
  <Words>741</Words>
  <Application>Microsoft Office PowerPoint</Application>
  <PresentationFormat>Widescreen</PresentationFormat>
  <Paragraphs>195</Paragraphs>
  <Slides>18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Amasis MT Pro Black</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Kevin Abraham</cp:lastModifiedBy>
  <cp:revision>73</cp:revision>
  <dcterms:created xsi:type="dcterms:W3CDTF">2020-01-20T05:08:25Z</dcterms:created>
  <dcterms:modified xsi:type="dcterms:W3CDTF">2022-12-07T22:07:23Z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0x010100742D2A69F6ED4042B5E5FDEB54073F1A</vt:lpwstr>
  </property>
</Properties>
</file>