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Corbel"/>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jo8m40EtErLjnfcSb8aAYRwNri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bold.fntdata"/><Relationship Id="rId11" Type="http://schemas.openxmlformats.org/officeDocument/2006/relationships/slide" Target="slides/slide6.xml"/><Relationship Id="rId22" Type="http://schemas.openxmlformats.org/officeDocument/2006/relationships/font" Target="fonts/Corbel-boldItalic.fntdata"/><Relationship Id="rId10" Type="http://schemas.openxmlformats.org/officeDocument/2006/relationships/slide" Target="slides/slide5.xml"/><Relationship Id="rId21" Type="http://schemas.openxmlformats.org/officeDocument/2006/relationships/font" Target="fonts/Corbel-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410ce60f63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410ce60f63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410ce60f63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410ce60f63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410ce60f63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410ce60f63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410ce60f63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410ce60f63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410ce60f63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410ce60f63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410ce60f63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10ce60f63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410ce60f63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410ce60f63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410ce60f63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410ce60f63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410ce60f63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410ce60f63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10ce60f63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410ce60f63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410ce60f63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410ce60f63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410ce60f63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410ce60f63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410ce60f63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410ce60f63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410ce60f63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410ce60f63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410ce60f63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410ce60f63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410ce60f63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410ce60f63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410ce60f63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410ce60f63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410ce60f63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410ce60f63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410ce60f63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410ce60f63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410ce60f63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410ce60f63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410ce60f63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410ce60f63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410ce60f63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410ce60f63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410ce60f63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410ce60f63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410ce60f63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410ce60f63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410ce60f63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410ce60f63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410ce60f63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410ce60f63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410ce60f63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410ce60f63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410ce60f63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410ce60f63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410ce60f63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410ce60f63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410ce60f63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410ce60f63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410ce60f63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410ce60f63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410ce60f63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410ce60f63_0_57"/>
          <p:cNvSpPr/>
          <p:nvPr>
            <p:ph idx="2" type="pic"/>
          </p:nvPr>
        </p:nvSpPr>
        <p:spPr>
          <a:xfrm>
            <a:off x="3887391" y="987425"/>
            <a:ext cx="4629300" cy="4873500"/>
          </a:xfrm>
          <a:prstGeom prst="rect">
            <a:avLst/>
          </a:prstGeom>
          <a:noFill/>
          <a:ln>
            <a:noFill/>
          </a:ln>
        </p:spPr>
      </p:sp>
      <p:sp>
        <p:nvSpPr>
          <p:cNvPr id="65" name="Google Shape;65;g2410ce60f63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410ce60f63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410ce60f63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410ce60f63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410ce60f63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410ce60f63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410ce60f63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410ce60f63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410ce60f63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410ce60f63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youtu.be/mEJqAk4G5X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838200" y="1066801"/>
            <a:ext cx="7772400" cy="1295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ECG display using Pulse Rate Sensor</a:t>
            </a:r>
            <a:endParaRPr b="1" sz="4000"/>
          </a:p>
        </p:txBody>
      </p:sp>
      <p:sp>
        <p:nvSpPr>
          <p:cNvPr id="98" name="Google Shape;98;p1"/>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www.ableducation.com</a:t>
            </a:r>
            <a:endParaRPr/>
          </a:p>
        </p:txBody>
      </p:sp>
      <p:cxnSp>
        <p:nvCxnSpPr>
          <p:cNvPr id="99" name="Google Shape;99;p1"/>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100" name="Google Shape;100;p1"/>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pic>
        <p:nvPicPr>
          <p:cNvPr id="101" name="Google Shape;101;p1"/>
          <p:cNvPicPr preferRelativeResize="0"/>
          <p:nvPr/>
        </p:nvPicPr>
        <p:blipFill rotWithShape="1">
          <a:blip r:embed="rId3">
            <a:alphaModFix/>
          </a:blip>
          <a:srcRect b="0" l="0" r="0" t="0"/>
          <a:stretch/>
        </p:blipFill>
        <p:spPr>
          <a:xfrm>
            <a:off x="1600200" y="2286000"/>
            <a:ext cx="5943600" cy="36157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4000"/>
              <a:buNone/>
            </a:pPr>
            <a:r>
              <a:rPr b="1" lang="en-US" sz="4000"/>
              <a:t>Components Required</a:t>
            </a:r>
            <a:endParaRPr/>
          </a:p>
          <a:p>
            <a:pPr indent="-342900" lvl="0" marL="342900" rtl="0" algn="ctr">
              <a:spcBef>
                <a:spcPts val="480"/>
              </a:spcBef>
              <a:spcAft>
                <a:spcPts val="0"/>
              </a:spcAft>
              <a:buClr>
                <a:schemeClr val="dk1"/>
              </a:buClr>
              <a:buSzPts val="2400"/>
              <a:buNone/>
            </a:pPr>
            <a:r>
              <a:t/>
            </a:r>
            <a:endParaRPr b="1" sz="2400"/>
          </a:p>
          <a:p>
            <a:pPr indent="-457200" lvl="0" marL="457200" rtl="0" algn="l">
              <a:spcBef>
                <a:spcPts val="480"/>
              </a:spcBef>
              <a:spcAft>
                <a:spcPts val="0"/>
              </a:spcAft>
              <a:buClr>
                <a:schemeClr val="dk1"/>
              </a:buClr>
              <a:buSzPts val="2400"/>
              <a:buChar char="•"/>
            </a:pPr>
            <a:r>
              <a:rPr lang="en-US" sz="2400"/>
              <a:t>Arduino UNO Board</a:t>
            </a:r>
            <a:endParaRPr/>
          </a:p>
          <a:p>
            <a:pPr indent="-457200" lvl="0" marL="457200" rtl="0" algn="l">
              <a:spcBef>
                <a:spcPts val="480"/>
              </a:spcBef>
              <a:spcAft>
                <a:spcPts val="0"/>
              </a:spcAft>
              <a:buClr>
                <a:schemeClr val="dk1"/>
              </a:buClr>
              <a:buSzPts val="2400"/>
              <a:buChar char="•"/>
            </a:pPr>
            <a:r>
              <a:rPr lang="en-US" sz="2400"/>
              <a:t>0.96″ I2C OLED Display </a:t>
            </a:r>
            <a:endParaRPr/>
          </a:p>
          <a:p>
            <a:pPr indent="-457200" lvl="0" marL="457200" rtl="0" algn="l">
              <a:spcBef>
                <a:spcPts val="480"/>
              </a:spcBef>
              <a:spcAft>
                <a:spcPts val="0"/>
              </a:spcAft>
              <a:buClr>
                <a:schemeClr val="dk1"/>
              </a:buClr>
              <a:buSzPts val="2400"/>
              <a:buChar char="•"/>
            </a:pPr>
            <a:r>
              <a:rPr lang="en-US" sz="2400"/>
              <a:t>Pulse Sensor</a:t>
            </a:r>
            <a:endParaRPr/>
          </a:p>
          <a:p>
            <a:pPr indent="-457200" lvl="0" marL="457200" rtl="0" algn="l">
              <a:spcBef>
                <a:spcPts val="480"/>
              </a:spcBef>
              <a:spcAft>
                <a:spcPts val="0"/>
              </a:spcAft>
              <a:buClr>
                <a:schemeClr val="dk1"/>
              </a:buClr>
              <a:buSzPts val="2400"/>
              <a:buChar char="•"/>
            </a:pPr>
            <a:r>
              <a:rPr lang="en-US" sz="2400"/>
              <a:t>Breadboard</a:t>
            </a:r>
            <a:endParaRPr/>
          </a:p>
          <a:p>
            <a:pPr indent="-457200" lvl="0" marL="457200" rtl="0" algn="l">
              <a:spcBef>
                <a:spcPts val="480"/>
              </a:spcBef>
              <a:spcAft>
                <a:spcPts val="0"/>
              </a:spcAft>
              <a:buClr>
                <a:schemeClr val="dk1"/>
              </a:buClr>
              <a:buSzPts val="2400"/>
              <a:buChar char="•"/>
            </a:pPr>
            <a:r>
              <a:rPr lang="en-US" sz="2400"/>
              <a:t>Connecting Wires</a:t>
            </a:r>
            <a:endParaRPr/>
          </a:p>
          <a:p>
            <a:pPr indent="-190500" lvl="0" marL="342900" rtl="0" algn="just">
              <a:spcBef>
                <a:spcPts val="480"/>
              </a:spcBef>
              <a:spcAft>
                <a:spcPts val="0"/>
              </a:spcAft>
              <a:buClr>
                <a:schemeClr val="dk1"/>
              </a:buClr>
              <a:buSzPts val="2400"/>
              <a:buNone/>
            </a:pPr>
            <a:r>
              <a:t/>
            </a:r>
            <a:endParaRPr sz="2400"/>
          </a:p>
        </p:txBody>
      </p:sp>
      <p:sp>
        <p:nvSpPr>
          <p:cNvPr id="179" name="Google Shape;179;p10"/>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www.ableducation.com</a:t>
            </a:r>
            <a:endParaRPr/>
          </a:p>
        </p:txBody>
      </p:sp>
      <p:cxnSp>
        <p:nvCxnSpPr>
          <p:cNvPr id="180" name="Google Shape;180;p10"/>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181" name="Google Shape;181;p10"/>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457200" y="1219200"/>
            <a:ext cx="8229600" cy="914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Connection Diagram</a:t>
            </a:r>
            <a:br>
              <a:rPr b="1" lang="en-US"/>
            </a:br>
            <a:endParaRPr/>
          </a:p>
        </p:txBody>
      </p:sp>
      <p:sp>
        <p:nvSpPr>
          <p:cNvPr id="187" name="Google Shape;187;p11"/>
          <p:cNvSpPr txBox="1"/>
          <p:nvPr>
            <p:ph idx="1" type="body"/>
          </p:nvPr>
        </p:nvSpPr>
        <p:spPr>
          <a:xfrm>
            <a:off x="609600" y="1600200"/>
            <a:ext cx="79248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2400"/>
              <a:buNone/>
            </a:pPr>
            <a:r>
              <a:t/>
            </a:r>
            <a:endParaRPr b="1" sz="2400"/>
          </a:p>
          <a:p>
            <a:pPr indent="-190500" lvl="0" marL="342900" rtl="0" algn="just">
              <a:spcBef>
                <a:spcPts val="480"/>
              </a:spcBef>
              <a:spcAft>
                <a:spcPts val="0"/>
              </a:spcAft>
              <a:buClr>
                <a:schemeClr val="dk1"/>
              </a:buClr>
              <a:buSzPts val="2400"/>
              <a:buNone/>
            </a:pPr>
            <a:r>
              <a:t/>
            </a:r>
            <a:endParaRPr sz="2400"/>
          </a:p>
        </p:txBody>
      </p:sp>
      <p:sp>
        <p:nvSpPr>
          <p:cNvPr id="188" name="Google Shape;188;p11"/>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www.ableducation.com</a:t>
            </a:r>
            <a:endParaRPr/>
          </a:p>
        </p:txBody>
      </p:sp>
      <p:cxnSp>
        <p:nvCxnSpPr>
          <p:cNvPr id="189" name="Google Shape;189;p11"/>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190" name="Google Shape;190;p11"/>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pic>
        <p:nvPicPr>
          <p:cNvPr descr="G:\pc\ECG display.jpg" id="191" name="Google Shape;191;p11"/>
          <p:cNvPicPr preferRelativeResize="0"/>
          <p:nvPr/>
        </p:nvPicPr>
        <p:blipFill rotWithShape="1">
          <a:blip r:embed="rId3">
            <a:alphaModFix/>
          </a:blip>
          <a:srcRect b="0" l="0" r="0" t="0"/>
          <a:stretch/>
        </p:blipFill>
        <p:spPr>
          <a:xfrm>
            <a:off x="1371600" y="1905000"/>
            <a:ext cx="6477000" cy="4343400"/>
          </a:xfrm>
          <a:prstGeom prst="rect">
            <a:avLst/>
          </a:prstGeom>
          <a:noFill/>
          <a:ln>
            <a:noFill/>
          </a:ln>
        </p:spPr>
      </p:pic>
      <p:cxnSp>
        <p:nvCxnSpPr>
          <p:cNvPr id="192" name="Google Shape;192;p11"/>
          <p:cNvCxnSpPr/>
          <p:nvPr/>
        </p:nvCxnSpPr>
        <p:spPr>
          <a:xfrm>
            <a:off x="2743200" y="2057400"/>
            <a:ext cx="914400" cy="0"/>
          </a:xfrm>
          <a:prstGeom prst="straightConnector1">
            <a:avLst/>
          </a:prstGeom>
          <a:noFill/>
          <a:ln cap="flat" cmpd="sng" w="9525">
            <a:solidFill>
              <a:srgbClr val="4A7DBA"/>
            </a:solidFill>
            <a:prstDash val="solid"/>
            <a:round/>
            <a:headEnd len="sm" w="sm" type="none"/>
            <a:tailEnd len="med" w="med" type="stealth"/>
          </a:ln>
        </p:spPr>
      </p:cxnSp>
      <p:cxnSp>
        <p:nvCxnSpPr>
          <p:cNvPr id="193" name="Google Shape;193;p11"/>
          <p:cNvCxnSpPr/>
          <p:nvPr/>
        </p:nvCxnSpPr>
        <p:spPr>
          <a:xfrm rot="10800000">
            <a:off x="5943600" y="2057400"/>
            <a:ext cx="838200" cy="0"/>
          </a:xfrm>
          <a:prstGeom prst="straightConnector1">
            <a:avLst/>
          </a:prstGeom>
          <a:noFill/>
          <a:ln cap="flat" cmpd="sng" w="9525">
            <a:solidFill>
              <a:srgbClr val="4A7DBA"/>
            </a:solidFill>
            <a:prstDash val="solid"/>
            <a:round/>
            <a:headEnd len="sm" w="sm" type="none"/>
            <a:tailEnd len="med" w="med" type="stealth"/>
          </a:ln>
        </p:spPr>
      </p:cxnSp>
      <p:sp>
        <p:nvSpPr>
          <p:cNvPr id="194" name="Google Shape;194;p11"/>
          <p:cNvSpPr txBox="1"/>
          <p:nvPr/>
        </p:nvSpPr>
        <p:spPr>
          <a:xfrm>
            <a:off x="1219200" y="1828800"/>
            <a:ext cx="18744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PULSE SENSOR</a:t>
            </a:r>
            <a:endParaRPr sz="1800">
              <a:solidFill>
                <a:schemeClr val="dk1"/>
              </a:solidFill>
              <a:latin typeface="Calibri"/>
              <a:ea typeface="Calibri"/>
              <a:cs typeface="Calibri"/>
              <a:sym typeface="Calibri"/>
            </a:endParaRPr>
          </a:p>
        </p:txBody>
      </p:sp>
      <p:sp>
        <p:nvSpPr>
          <p:cNvPr id="195" name="Google Shape;195;p11"/>
          <p:cNvSpPr txBox="1"/>
          <p:nvPr/>
        </p:nvSpPr>
        <p:spPr>
          <a:xfrm>
            <a:off x="6858000" y="1905000"/>
            <a:ext cx="6896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OLED</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Connections</a:t>
            </a:r>
            <a:br>
              <a:rPr b="1" lang="en-US"/>
            </a:br>
            <a:endParaRPr/>
          </a:p>
        </p:txBody>
      </p:sp>
      <p:sp>
        <p:nvSpPr>
          <p:cNvPr id="201" name="Google Shape;201;p12"/>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2400"/>
              <a:buNone/>
            </a:pPr>
            <a:r>
              <a:t/>
            </a:r>
            <a:endParaRPr b="1" sz="2400"/>
          </a:p>
          <a:p>
            <a:pPr indent="-342900" lvl="0" marL="342900" rtl="0" algn="just">
              <a:spcBef>
                <a:spcPts val="480"/>
              </a:spcBef>
              <a:spcAft>
                <a:spcPts val="0"/>
              </a:spcAft>
              <a:buClr>
                <a:schemeClr val="dk1"/>
              </a:buClr>
              <a:buSzPts val="2400"/>
              <a:buChar char="•"/>
            </a:pPr>
            <a:r>
              <a:rPr lang="en-US" sz="2400"/>
              <a:t>Connect SDA pin of OLED with SDA pin of Arduino.</a:t>
            </a:r>
            <a:endParaRPr/>
          </a:p>
          <a:p>
            <a:pPr indent="-342900" lvl="0" marL="342900" rtl="0" algn="just">
              <a:spcBef>
                <a:spcPts val="480"/>
              </a:spcBef>
              <a:spcAft>
                <a:spcPts val="0"/>
              </a:spcAft>
              <a:buClr>
                <a:schemeClr val="dk1"/>
              </a:buClr>
              <a:buSzPts val="2400"/>
              <a:buChar char="•"/>
            </a:pPr>
            <a:r>
              <a:rPr lang="en-US" sz="2400"/>
              <a:t>Connect SCK pin of OLED with SCL pin of Arduino.</a:t>
            </a:r>
            <a:endParaRPr/>
          </a:p>
          <a:p>
            <a:pPr indent="-342900" lvl="0" marL="342900" rtl="0" algn="just">
              <a:spcBef>
                <a:spcPts val="480"/>
              </a:spcBef>
              <a:spcAft>
                <a:spcPts val="0"/>
              </a:spcAft>
              <a:buClr>
                <a:schemeClr val="dk1"/>
              </a:buClr>
              <a:buSzPts val="2400"/>
              <a:buChar char="•"/>
            </a:pPr>
            <a:r>
              <a:rPr lang="en-US" sz="2400"/>
              <a:t>Connect Vcc and GND pin of OLED with +5V and GND pin of Arduino respectively.</a:t>
            </a:r>
            <a:endParaRPr/>
          </a:p>
          <a:p>
            <a:pPr indent="-342900" lvl="0" marL="342900" rtl="0" algn="just">
              <a:spcBef>
                <a:spcPts val="480"/>
              </a:spcBef>
              <a:spcAft>
                <a:spcPts val="0"/>
              </a:spcAft>
              <a:buClr>
                <a:schemeClr val="dk1"/>
              </a:buClr>
              <a:buSzPts val="2400"/>
              <a:buChar char="•"/>
            </a:pPr>
            <a:r>
              <a:rPr lang="en-US" sz="2400"/>
              <a:t>Connect  S  pin of pulse sensor with A0 pin of Arduino.</a:t>
            </a:r>
            <a:endParaRPr/>
          </a:p>
          <a:p>
            <a:pPr indent="-342900" lvl="0" marL="342900" rtl="0" algn="just">
              <a:spcBef>
                <a:spcPts val="480"/>
              </a:spcBef>
              <a:spcAft>
                <a:spcPts val="0"/>
              </a:spcAft>
              <a:buClr>
                <a:schemeClr val="dk1"/>
              </a:buClr>
              <a:buSzPts val="2400"/>
              <a:buChar char="•"/>
            </a:pPr>
            <a:r>
              <a:rPr lang="en-US" sz="2400"/>
              <a:t>Connect Vcc and GND pin of pulse sensor with +5V and GND pin of Arduino respectively.</a:t>
            </a:r>
            <a:endParaRPr/>
          </a:p>
        </p:txBody>
      </p:sp>
      <p:sp>
        <p:nvSpPr>
          <p:cNvPr id="202" name="Google Shape;202;p12"/>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www.ableducation.com</a:t>
            </a:r>
            <a:endParaRPr/>
          </a:p>
        </p:txBody>
      </p:sp>
      <p:cxnSp>
        <p:nvCxnSpPr>
          <p:cNvPr id="203" name="Google Shape;203;p12"/>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204" name="Google Shape;204;p12"/>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idx="1" type="body"/>
          </p:nvPr>
        </p:nvSpPr>
        <p:spPr>
          <a:xfrm>
            <a:off x="457200" y="28956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2400"/>
              <a:buNone/>
            </a:pPr>
            <a:r>
              <a:rPr b="1" lang="en-US" sz="2400"/>
              <a:t>Project Link :  </a:t>
            </a:r>
            <a:r>
              <a:rPr lang="en-US" sz="2400" u="sng">
                <a:solidFill>
                  <a:schemeClr val="hlink"/>
                </a:solidFill>
                <a:hlinkClick r:id="rId3"/>
              </a:rPr>
              <a:t>https://youtu.be/mEJqAk4G5Xc</a:t>
            </a:r>
            <a:endParaRPr sz="2400"/>
          </a:p>
        </p:txBody>
      </p:sp>
      <p:sp>
        <p:nvSpPr>
          <p:cNvPr id="210" name="Google Shape;210;p13"/>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www.ableducation.com</a:t>
            </a:r>
            <a:endParaRPr/>
          </a:p>
        </p:txBody>
      </p:sp>
      <p:cxnSp>
        <p:nvCxnSpPr>
          <p:cNvPr id="211" name="Google Shape;211;p13"/>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212" name="Google Shape;212;p13"/>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381000" y="10668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OLED</a:t>
            </a:r>
            <a:endParaRPr b="1" sz="4000"/>
          </a:p>
        </p:txBody>
      </p:sp>
      <p:sp>
        <p:nvSpPr>
          <p:cNvPr id="107" name="Google Shape;107;p2"/>
          <p:cNvSpPr txBox="1"/>
          <p:nvPr>
            <p:ph idx="1" type="body"/>
          </p:nvPr>
        </p:nvSpPr>
        <p:spPr>
          <a:xfrm>
            <a:off x="457200" y="1981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OLED (Organic Light-Emitting Diode) is a self light-emitting technology composed of a thin, multi-layered organic film placed between an anode and cathode. In contrast to LCD technology, OLED does not require a backlight. </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OLED possesses high application potential for virtually all types of displays and is regarded as the ultimate technology for the next generation of flat-panel displays.</a:t>
            </a:r>
            <a:endParaRPr/>
          </a:p>
          <a:p>
            <a:pPr indent="-342900" lvl="0" marL="342900" rtl="0" algn="l">
              <a:spcBef>
                <a:spcPts val="480"/>
              </a:spcBef>
              <a:spcAft>
                <a:spcPts val="0"/>
              </a:spcAft>
              <a:buClr>
                <a:schemeClr val="dk1"/>
              </a:buClr>
              <a:buSzPts val="2400"/>
              <a:buNone/>
            </a:pPr>
            <a:br>
              <a:rPr lang="en-US" sz="2400"/>
            </a:br>
            <a:r>
              <a:rPr lang="en-US" sz="2400"/>
              <a:t> </a:t>
            </a:r>
            <a:endParaRPr/>
          </a:p>
        </p:txBody>
      </p:sp>
      <p:sp>
        <p:nvSpPr>
          <p:cNvPr id="108" name="Google Shape;108;p2"/>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www.ableducation.com</a:t>
            </a:r>
            <a:endParaRPr/>
          </a:p>
        </p:txBody>
      </p:sp>
      <p:cxnSp>
        <p:nvCxnSpPr>
          <p:cNvPr id="109" name="Google Shape;109;p2"/>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110" name="Google Shape;110;p2"/>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381000" y="990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Working of OLED</a:t>
            </a:r>
            <a:endParaRPr b="1" sz="4000"/>
          </a:p>
        </p:txBody>
      </p:sp>
      <p:sp>
        <p:nvSpPr>
          <p:cNvPr id="116" name="Google Shape;116;p3"/>
          <p:cNvSpPr txBox="1"/>
          <p:nvPr>
            <p:ph idx="1" type="body"/>
          </p:nvPr>
        </p:nvSpPr>
        <p:spPr>
          <a:xfrm>
            <a:off x="457200" y="2057400"/>
            <a:ext cx="8229600" cy="42211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The main component in an </a:t>
            </a:r>
            <a:r>
              <a:rPr b="1" lang="en-US" sz="2400"/>
              <a:t>OLED display</a:t>
            </a:r>
            <a:r>
              <a:rPr lang="en-US" sz="2400"/>
              <a:t> is the </a:t>
            </a:r>
            <a:r>
              <a:rPr b="1" lang="en-US" sz="2400"/>
              <a:t>OLED</a:t>
            </a:r>
            <a:r>
              <a:rPr lang="en-US" sz="2400"/>
              <a:t> emitter - an organic (carbon-based) material that emits light when electricity is applied. The basic structure of an </a:t>
            </a:r>
            <a:r>
              <a:rPr b="1" lang="en-US" sz="2400"/>
              <a:t>OLED</a:t>
            </a:r>
            <a:r>
              <a:rPr lang="en-US" sz="2400"/>
              <a:t> is an emissive layer sandwiched between a cathode (which injects electrons) and an anode (which removes electrons).</a:t>
            </a:r>
            <a:endParaRPr/>
          </a:p>
        </p:txBody>
      </p:sp>
      <p:sp>
        <p:nvSpPr>
          <p:cNvPr id="117" name="Google Shape;117;p3"/>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www.ableducation.com</a:t>
            </a:r>
            <a:endParaRPr/>
          </a:p>
        </p:txBody>
      </p:sp>
      <p:cxnSp>
        <p:nvCxnSpPr>
          <p:cNvPr id="118" name="Google Shape;118;p3"/>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119" name="Google Shape;119;p3"/>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381000" y="990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 Pin Diagram of OLED</a:t>
            </a:r>
            <a:endParaRPr b="1" sz="4000"/>
          </a:p>
        </p:txBody>
      </p:sp>
      <p:pic>
        <p:nvPicPr>
          <p:cNvPr descr="i2c-oled.jpg" id="125" name="Google Shape;125;p4"/>
          <p:cNvPicPr preferRelativeResize="0"/>
          <p:nvPr>
            <p:ph idx="1" type="body"/>
          </p:nvPr>
        </p:nvPicPr>
        <p:blipFill rotWithShape="1">
          <a:blip r:embed="rId3">
            <a:alphaModFix/>
          </a:blip>
          <a:srcRect b="0" l="0" r="0" t="0"/>
          <a:stretch/>
        </p:blipFill>
        <p:spPr>
          <a:xfrm>
            <a:off x="762000" y="2133600"/>
            <a:ext cx="7620000" cy="3558190"/>
          </a:xfrm>
          <a:prstGeom prst="rect">
            <a:avLst/>
          </a:prstGeom>
          <a:noFill/>
          <a:ln>
            <a:noFill/>
          </a:ln>
        </p:spPr>
      </p:pic>
      <p:sp>
        <p:nvSpPr>
          <p:cNvPr id="126" name="Google Shape;126;p4"/>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www.ableducation.com</a:t>
            </a:r>
            <a:endParaRPr/>
          </a:p>
        </p:txBody>
      </p:sp>
      <p:cxnSp>
        <p:nvCxnSpPr>
          <p:cNvPr id="127" name="Google Shape;127;p4"/>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128" name="Google Shape;128;p4"/>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457200" y="914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Pulse Rate Sensor</a:t>
            </a:r>
            <a:endParaRPr b="1" sz="4000"/>
          </a:p>
        </p:txBody>
      </p:sp>
      <p:sp>
        <p:nvSpPr>
          <p:cNvPr id="134" name="Google Shape;134;p5"/>
          <p:cNvSpPr txBox="1"/>
          <p:nvPr>
            <p:ph idx="1" type="body"/>
          </p:nvPr>
        </p:nvSpPr>
        <p:spPr>
          <a:xfrm>
            <a:off x="457200" y="2057400"/>
            <a:ext cx="8229600" cy="42973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b="1" lang="en-US" sz="2400"/>
              <a:t>Pulse Sensor</a:t>
            </a:r>
            <a:r>
              <a:rPr lang="en-US" sz="2400"/>
              <a:t> is a well-designed plug-and-play heart-rate </a:t>
            </a:r>
            <a:r>
              <a:rPr b="1" lang="en-US" sz="2400"/>
              <a:t>sensor</a:t>
            </a:r>
            <a:r>
              <a:rPr lang="en-US" sz="2400"/>
              <a:t> for Arduino. It can be used by students, artists, athletes, makers, and game &amp; mobile developers who want to easily incorporate live heart- rate data into their projects. It also includes an open-source monitoring app that graphs your </a:t>
            </a:r>
            <a:r>
              <a:rPr b="1" lang="en-US" sz="2400"/>
              <a:t>pulse</a:t>
            </a:r>
            <a:r>
              <a:rPr lang="en-US" sz="2400"/>
              <a:t> in real time.</a:t>
            </a:r>
            <a:endParaRPr/>
          </a:p>
        </p:txBody>
      </p:sp>
      <p:sp>
        <p:nvSpPr>
          <p:cNvPr id="135" name="Google Shape;135;p5"/>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www.ableducation.com</a:t>
            </a:r>
            <a:endParaRPr/>
          </a:p>
        </p:txBody>
      </p:sp>
      <p:cxnSp>
        <p:nvCxnSpPr>
          <p:cNvPr id="136" name="Google Shape;136;p5"/>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137" name="Google Shape;137;p5"/>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pic>
        <p:nvPicPr>
          <p:cNvPr descr="Pulse Sensor Pinout" id="138" name="Google Shape;138;p5"/>
          <p:cNvPicPr preferRelativeResize="0"/>
          <p:nvPr/>
        </p:nvPicPr>
        <p:blipFill rotWithShape="1">
          <a:blip r:embed="rId3">
            <a:alphaModFix/>
          </a:blip>
          <a:srcRect b="0" l="0" r="0" t="0"/>
          <a:stretch/>
        </p:blipFill>
        <p:spPr>
          <a:xfrm>
            <a:off x="5486400" y="3962400"/>
            <a:ext cx="2971800" cy="23919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457200" y="914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Working of Pulse Rate sensor</a:t>
            </a:r>
            <a:endParaRPr b="1" sz="4000"/>
          </a:p>
        </p:txBody>
      </p:sp>
      <p:sp>
        <p:nvSpPr>
          <p:cNvPr id="144" name="Google Shape;144;p6"/>
          <p:cNvSpPr txBox="1"/>
          <p:nvPr>
            <p:ph idx="1" type="body"/>
          </p:nvPr>
        </p:nvSpPr>
        <p:spPr>
          <a:xfrm>
            <a:off x="457200" y="1905000"/>
            <a:ext cx="8153400" cy="4449763"/>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just">
              <a:spcBef>
                <a:spcPts val="0"/>
              </a:spcBef>
              <a:spcAft>
                <a:spcPts val="0"/>
              </a:spcAft>
              <a:buClr>
                <a:schemeClr val="dk1"/>
              </a:buClr>
              <a:buSzPct val="100000"/>
              <a:buChar char="•"/>
            </a:pPr>
            <a:r>
              <a:rPr lang="en-US" sz="8800"/>
              <a:t>The working of the </a:t>
            </a:r>
            <a:r>
              <a:rPr b="1" lang="en-US" sz="8800"/>
              <a:t>Pulse/Heart beat sensor</a:t>
            </a:r>
            <a:r>
              <a:rPr lang="en-US" sz="8800"/>
              <a:t> is very simple. The sensor has two sides, on one side the LED is placed along with an ambient light sensor and on the other side we have some circuitry. This circuitry is responsible for the amplification and noise cancellation work. The LED on the front side of the sensor is placed over a vein in our human body. This can either be your Finger tip or you ear tips, but it should be placed directly on top of a vein.</a:t>
            </a:r>
            <a:endParaRPr/>
          </a:p>
          <a:p>
            <a:pPr indent="-203200" lvl="0" marL="342900" rtl="0" algn="just">
              <a:spcBef>
                <a:spcPts val="440"/>
              </a:spcBef>
              <a:spcAft>
                <a:spcPts val="0"/>
              </a:spcAft>
              <a:buClr>
                <a:schemeClr val="dk1"/>
              </a:buClr>
              <a:buSzPct val="100000"/>
              <a:buNone/>
            </a:pPr>
            <a:r>
              <a:t/>
            </a:r>
            <a:endParaRPr sz="8800"/>
          </a:p>
          <a:p>
            <a:pPr indent="-342900" lvl="0" marL="342900" rtl="0" algn="just">
              <a:spcBef>
                <a:spcPts val="440"/>
              </a:spcBef>
              <a:spcAft>
                <a:spcPts val="0"/>
              </a:spcAft>
              <a:buClr>
                <a:schemeClr val="dk1"/>
              </a:buClr>
              <a:buSzPct val="100000"/>
              <a:buChar char="•"/>
            </a:pPr>
            <a:r>
              <a:rPr lang="en-US" sz="8800"/>
              <a:t>Now the LED emits light which will fall on the vein directly. The veins will have blood flow inside them only when the heart is pumping, so if we monitor the flow of blood we can monitor the heart beats as well.  If the flow of blood is detected then the ambient light sensor will pick up more light since they will be reflect ted by the blood, this minor change in received light is analysed over time to determine our heart beats.</a:t>
            </a:r>
            <a:endParaRPr/>
          </a:p>
          <a:p>
            <a:pPr indent="-292100" lvl="0" marL="342900" rtl="0" algn="l">
              <a:spcBef>
                <a:spcPts val="160"/>
              </a:spcBef>
              <a:spcAft>
                <a:spcPts val="0"/>
              </a:spcAft>
              <a:buClr>
                <a:schemeClr val="dk1"/>
              </a:buClr>
              <a:buSzPct val="114285"/>
              <a:buNone/>
            </a:pPr>
            <a:r>
              <a:t/>
            </a:r>
            <a:endParaRPr/>
          </a:p>
        </p:txBody>
      </p:sp>
      <p:sp>
        <p:nvSpPr>
          <p:cNvPr id="145" name="Google Shape;145;p6"/>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www.ableducation.com</a:t>
            </a:r>
            <a:endParaRPr/>
          </a:p>
        </p:txBody>
      </p:sp>
      <p:cxnSp>
        <p:nvCxnSpPr>
          <p:cNvPr id="146" name="Google Shape;146;p6"/>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147" name="Google Shape;147;p6"/>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457200" y="914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Working of project</a:t>
            </a:r>
            <a:endParaRPr b="1" sz="4000"/>
          </a:p>
        </p:txBody>
      </p:sp>
      <p:sp>
        <p:nvSpPr>
          <p:cNvPr id="153" name="Google Shape;153;p7"/>
          <p:cNvSpPr txBox="1"/>
          <p:nvPr>
            <p:ph idx="1" type="body"/>
          </p:nvPr>
        </p:nvSpPr>
        <p:spPr>
          <a:xfrm>
            <a:off x="457200" y="2057400"/>
            <a:ext cx="8229600" cy="40687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In this project we will learn how to design ECG Display using Pulse Sensor with OLED &amp; Arduino. We will use 0.96″ OLED Display with 128×64 resolution for BPM &amp; ECG waveform display. The I2C OLED uses only 2 wire, i.e SDA &amp; SCK for serial communication.</a:t>
            </a:r>
            <a:endParaRPr/>
          </a:p>
          <a:p>
            <a:pPr indent="-342900" lvl="0" marL="342900" rtl="0" algn="just">
              <a:spcBef>
                <a:spcPts val="480"/>
              </a:spcBef>
              <a:spcAft>
                <a:spcPts val="0"/>
              </a:spcAft>
              <a:buClr>
                <a:schemeClr val="dk1"/>
              </a:buClr>
              <a:buSzPts val="2400"/>
              <a:buChar char="•"/>
            </a:pPr>
            <a:r>
              <a:rPr lang="en-US" sz="2400"/>
              <a:t>The Arduino Sketch running over the device implements the various functionalities of the project. These functions are reading sensor data, converting them into strings, passing them to I2C communication and displaying measured pulse rate/beats per minute (BPM**)  in I2C OLED Display.</a:t>
            </a:r>
            <a:endParaRPr/>
          </a:p>
          <a:p>
            <a:pPr indent="-190500" lvl="0" marL="342900" rtl="0" algn="just">
              <a:spcBef>
                <a:spcPts val="480"/>
              </a:spcBef>
              <a:spcAft>
                <a:spcPts val="0"/>
              </a:spcAft>
              <a:buClr>
                <a:schemeClr val="dk1"/>
              </a:buClr>
              <a:buSzPts val="2400"/>
              <a:buNone/>
            </a:pPr>
            <a:r>
              <a:t/>
            </a:r>
            <a:endParaRPr sz="2400"/>
          </a:p>
        </p:txBody>
      </p:sp>
      <p:sp>
        <p:nvSpPr>
          <p:cNvPr id="154" name="Google Shape;154;p7"/>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www.ableducation.com</a:t>
            </a:r>
            <a:endParaRPr/>
          </a:p>
        </p:txBody>
      </p:sp>
      <p:cxnSp>
        <p:nvCxnSpPr>
          <p:cNvPr id="155" name="Google Shape;155;p7"/>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156" name="Google Shape;156;p7"/>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457200" y="914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Working of project</a:t>
            </a:r>
            <a:endParaRPr b="1" sz="4000"/>
          </a:p>
        </p:txBody>
      </p:sp>
      <p:sp>
        <p:nvSpPr>
          <p:cNvPr id="162" name="Google Shape;162;p8"/>
          <p:cNvSpPr txBox="1"/>
          <p:nvPr>
            <p:ph idx="1" type="body"/>
          </p:nvPr>
        </p:nvSpPr>
        <p:spPr>
          <a:xfrm>
            <a:off x="457200" y="1905000"/>
            <a:ext cx="8229600" cy="42211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400"/>
              <a:buChar char="•"/>
            </a:pPr>
            <a:r>
              <a:rPr lang="en-US" sz="2400"/>
              <a:t>We need 2 different power supply, each for OLED &amp; Pulse Sensor. We can get these supplies from Arduino Mega Board as it has 3.3 V &amp; 5V output voltage. OLED can be connected to 3.3V &amp; Pulse Sensor to 5V.</a:t>
            </a:r>
            <a:endParaRPr/>
          </a:p>
          <a:p>
            <a:pPr indent="-342900" lvl="0" marL="342900" rtl="0" algn="just">
              <a:spcBef>
                <a:spcPts val="480"/>
              </a:spcBef>
              <a:spcAft>
                <a:spcPts val="0"/>
              </a:spcAft>
              <a:buClr>
                <a:schemeClr val="dk1"/>
              </a:buClr>
              <a:buSzPts val="2400"/>
              <a:buChar char="•"/>
            </a:pPr>
            <a:r>
              <a:rPr lang="en-US" sz="2400"/>
              <a:t>Similarly Arduino acts as a processor and converts code into predefined output. The OLED Display works on the principle of I2C Communication. It requires only 2 wires for displaying the defined output.</a:t>
            </a:r>
            <a:endParaRPr/>
          </a:p>
          <a:p>
            <a:pPr indent="-342900" lvl="0" marL="342900" rtl="0" algn="l">
              <a:spcBef>
                <a:spcPts val="480"/>
              </a:spcBef>
              <a:spcAft>
                <a:spcPts val="0"/>
              </a:spcAft>
              <a:buClr>
                <a:schemeClr val="dk1"/>
              </a:buClr>
              <a:buSzPts val="2400"/>
              <a:buNone/>
            </a:pPr>
            <a:r>
              <a:rPr lang="en-US" sz="2400"/>
              <a:t>** The </a:t>
            </a:r>
            <a:r>
              <a:rPr b="1" lang="en-US" sz="2400"/>
              <a:t>Full form</a:t>
            </a:r>
            <a:r>
              <a:rPr lang="en-US" sz="2400"/>
              <a:t> of </a:t>
            </a:r>
            <a:r>
              <a:rPr b="1" lang="en-US" sz="2400"/>
              <a:t>BPM</a:t>
            </a:r>
            <a:r>
              <a:rPr lang="en-US" sz="2400"/>
              <a:t> is </a:t>
            </a:r>
            <a:r>
              <a:rPr b="1" lang="en-US" sz="2400"/>
              <a:t>Beats per Minute</a:t>
            </a:r>
            <a:r>
              <a:rPr lang="en-US" sz="2400"/>
              <a:t>. Heart rate is the speed of the heartbeat measured by the number of beats (contractions) of the heart per minute (</a:t>
            </a:r>
            <a:r>
              <a:rPr b="1" lang="en-US" sz="2400"/>
              <a:t>BPM</a:t>
            </a:r>
            <a:r>
              <a:rPr lang="en-US" sz="2400"/>
              <a:t>).</a:t>
            </a:r>
            <a:endParaRPr sz="2400"/>
          </a:p>
          <a:p>
            <a:pPr indent="-190500" lvl="0" marL="342900" rtl="0" algn="just">
              <a:spcBef>
                <a:spcPts val="480"/>
              </a:spcBef>
              <a:spcAft>
                <a:spcPts val="0"/>
              </a:spcAft>
              <a:buClr>
                <a:schemeClr val="dk1"/>
              </a:buClr>
              <a:buSzPts val="2400"/>
              <a:buNone/>
            </a:pPr>
            <a:r>
              <a:t/>
            </a:r>
            <a:endParaRPr sz="2400"/>
          </a:p>
        </p:txBody>
      </p:sp>
      <p:sp>
        <p:nvSpPr>
          <p:cNvPr id="163" name="Google Shape;163;p8"/>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www.ableducation.com</a:t>
            </a:r>
            <a:endParaRPr/>
          </a:p>
        </p:txBody>
      </p:sp>
      <p:cxnSp>
        <p:nvCxnSpPr>
          <p:cNvPr id="164" name="Google Shape;164;p8"/>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165" name="Google Shape;165;p8"/>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p:nvPr/>
        </p:nvSpPr>
        <p:spPr>
          <a:xfrm>
            <a:off x="-457200" y="64547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www.ableducation.com</a:t>
            </a:r>
            <a:endParaRPr/>
          </a:p>
        </p:txBody>
      </p:sp>
      <p:cxnSp>
        <p:nvCxnSpPr>
          <p:cNvPr id="171" name="Google Shape;171;p9"/>
          <p:cNvCxnSpPr/>
          <p:nvPr/>
        </p:nvCxnSpPr>
        <p:spPr>
          <a:xfrm>
            <a:off x="0" y="6361113"/>
            <a:ext cx="9144000" cy="1587"/>
          </a:xfrm>
          <a:prstGeom prst="straightConnector1">
            <a:avLst/>
          </a:prstGeom>
          <a:noFill/>
          <a:ln cap="flat" cmpd="sng" w="9525">
            <a:solidFill>
              <a:srgbClr val="4A7DBA"/>
            </a:solidFill>
            <a:prstDash val="solid"/>
            <a:round/>
            <a:headEnd len="sm" w="sm" type="none"/>
            <a:tailEnd len="sm" w="sm" type="none"/>
          </a:ln>
        </p:spPr>
      </p:cxnSp>
      <p:sp>
        <p:nvSpPr>
          <p:cNvPr id="172" name="Google Shape;172;p9"/>
          <p:cNvSpPr txBox="1"/>
          <p:nvPr/>
        </p:nvSpPr>
        <p:spPr>
          <a:xfrm>
            <a:off x="6705600" y="64389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pic>
        <p:nvPicPr>
          <p:cNvPr descr="pulse-sensor-lifeispreety.com_.png" id="173" name="Google Shape;173;p9"/>
          <p:cNvPicPr preferRelativeResize="0"/>
          <p:nvPr/>
        </p:nvPicPr>
        <p:blipFill rotWithShape="1">
          <a:blip r:embed="rId3">
            <a:alphaModFix/>
          </a:blip>
          <a:srcRect b="0" l="0" r="0" t="0"/>
          <a:stretch/>
        </p:blipFill>
        <p:spPr>
          <a:xfrm>
            <a:off x="1447800" y="1771856"/>
            <a:ext cx="6324600" cy="37907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2020-01-21T04:53:04Z</dcterms:created>
  <dc:creator>Main Computer</dc:creator>
</cp:coreProperties>
</file>