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g0BLfQaHkiukLRIzpJC6v6zhuG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9076aee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9076aee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9076aee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9076aee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9076aee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9076aee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9076aee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9076aee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9076aee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9076aee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9076aee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9076aee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9076aee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9076aee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9076aee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9076aee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9076aee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9076aee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9076aee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9076aee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9076aee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9076aee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9076aee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9076aee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9076aee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9076aee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9076aee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9076aee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9076aee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9076aee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9076aee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9076aee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9076aee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9076aee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9076aee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9076aee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9076aee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9076aee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9076aee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9076aee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9076aee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9076aee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9076aee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9076aee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9076aee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9076aee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9076aee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9076aee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9076aee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9076aee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9076aee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9076aee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9076aee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9076aee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9076aee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9076aee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9076aee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9076aee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9076aee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9076aee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9076aee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9076aee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9076aee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9076aee_0_57"/>
          <p:cNvSpPr/>
          <p:nvPr>
            <p:ph idx="2" type="pic"/>
          </p:nvPr>
        </p:nvSpPr>
        <p:spPr>
          <a:xfrm>
            <a:off x="3887391" y="987425"/>
            <a:ext cx="4629300" cy="4873500"/>
          </a:xfrm>
          <a:prstGeom prst="rect">
            <a:avLst/>
          </a:prstGeom>
          <a:noFill/>
          <a:ln>
            <a:noFill/>
          </a:ln>
        </p:spPr>
      </p:sp>
      <p:sp>
        <p:nvSpPr>
          <p:cNvPr id="65" name="Google Shape;65;g24109076aee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9076aee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9076aee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9076aee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9076aee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9076aee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9076aee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9076aee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9076aee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9076aee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VCNgzr_5y_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533400" y="16764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 Interfacing of Sound sensor module  with Arduino Mega</a:t>
            </a:r>
            <a:endParaRPr/>
          </a:p>
        </p:txBody>
      </p:sp>
      <p:pic>
        <p:nvPicPr>
          <p:cNvPr descr="Image result for sound sensor module" id="98" name="Google Shape;98;p1"/>
          <p:cNvPicPr preferRelativeResize="0"/>
          <p:nvPr/>
        </p:nvPicPr>
        <p:blipFill rotWithShape="1">
          <a:blip r:embed="rId3">
            <a:alphaModFix/>
          </a:blip>
          <a:srcRect b="0" l="0" r="0" t="0"/>
          <a:stretch/>
        </p:blipFill>
        <p:spPr>
          <a:xfrm>
            <a:off x="2667000" y="3048000"/>
            <a:ext cx="3048000" cy="3218585"/>
          </a:xfrm>
          <a:prstGeom prst="rect">
            <a:avLst/>
          </a:prstGeom>
          <a:noFill/>
          <a:ln>
            <a:noFill/>
          </a:ln>
        </p:spPr>
      </p:pic>
      <p:sp>
        <p:nvSpPr>
          <p:cNvPr id="99" name="Google Shape;99;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0" name="Google Shape;100;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1" name="Google Shape;101;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ctrTitle"/>
          </p:nvPr>
        </p:nvSpPr>
        <p:spPr>
          <a:xfrm>
            <a:off x="685800" y="1066801"/>
            <a:ext cx="777240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Sound sensor</a:t>
            </a:r>
            <a:endParaRPr/>
          </a:p>
        </p:txBody>
      </p:sp>
      <p:sp>
        <p:nvSpPr>
          <p:cNvPr id="107" name="Google Shape;107;p2"/>
          <p:cNvSpPr txBox="1"/>
          <p:nvPr>
            <p:ph idx="1" type="subTitle"/>
          </p:nvPr>
        </p:nvSpPr>
        <p:spPr>
          <a:xfrm>
            <a:off x="609600" y="1981200"/>
            <a:ext cx="8077200" cy="38100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The </a:t>
            </a:r>
            <a:r>
              <a:rPr b="1" lang="en-US" sz="2400">
                <a:solidFill>
                  <a:schemeClr val="dk1"/>
                </a:solidFill>
              </a:rPr>
              <a:t>Sound sensor module</a:t>
            </a:r>
            <a:r>
              <a:rPr lang="en-US" sz="2400">
                <a:solidFill>
                  <a:schemeClr val="dk1"/>
                </a:solidFill>
              </a:rPr>
              <a:t> provides an easy way to detect </a:t>
            </a:r>
            <a:r>
              <a:rPr b="1" lang="en-US" sz="2400">
                <a:solidFill>
                  <a:schemeClr val="dk1"/>
                </a:solidFill>
              </a:rPr>
              <a:t>sound</a:t>
            </a:r>
            <a:r>
              <a:rPr lang="en-US" sz="2400">
                <a:solidFill>
                  <a:schemeClr val="dk1"/>
                </a:solidFill>
              </a:rPr>
              <a:t> and is generally used for detecting </a:t>
            </a:r>
            <a:r>
              <a:rPr b="1" lang="en-US" sz="2400">
                <a:solidFill>
                  <a:schemeClr val="dk1"/>
                </a:solidFill>
              </a:rPr>
              <a:t>sound</a:t>
            </a:r>
            <a:r>
              <a:rPr lang="en-US" sz="2400">
                <a:solidFill>
                  <a:schemeClr val="dk1"/>
                </a:solidFill>
              </a:rPr>
              <a:t> </a:t>
            </a:r>
            <a:r>
              <a:rPr b="1" lang="en-US" sz="2400">
                <a:solidFill>
                  <a:schemeClr val="dk1"/>
                </a:solidFill>
              </a:rPr>
              <a:t>intensity</a:t>
            </a:r>
            <a:r>
              <a:rPr lang="en-US" sz="2400">
                <a:solidFill>
                  <a:schemeClr val="dk1"/>
                </a:solidFill>
              </a:rPr>
              <a:t>.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When the </a:t>
            </a:r>
            <a:r>
              <a:rPr b="1" lang="en-US" sz="2400">
                <a:solidFill>
                  <a:schemeClr val="dk1"/>
                </a:solidFill>
              </a:rPr>
              <a:t>sensor</a:t>
            </a:r>
            <a:r>
              <a:rPr lang="en-US" sz="2400">
                <a:solidFill>
                  <a:schemeClr val="dk1"/>
                </a:solidFill>
              </a:rPr>
              <a:t> detects a </a:t>
            </a:r>
            <a:r>
              <a:rPr b="1" lang="en-US" sz="2400">
                <a:solidFill>
                  <a:schemeClr val="dk1"/>
                </a:solidFill>
              </a:rPr>
              <a:t>sound</a:t>
            </a:r>
            <a:r>
              <a:rPr lang="en-US" sz="2400">
                <a:solidFill>
                  <a:schemeClr val="dk1"/>
                </a:solidFill>
              </a:rPr>
              <a:t>, it processes an output signal voltage which is sent to a microcontroller then performs necessary processing.</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Sound Detector is a small board that combines a microphone and some processing circuitry. It provides not only an audio output, but also a binary indication of the presence of sound, and an analog representation of it's amplitude.</a:t>
            </a:r>
            <a:endParaRPr/>
          </a:p>
        </p:txBody>
      </p:sp>
      <p:sp>
        <p:nvSpPr>
          <p:cNvPr id="108" name="Google Shape;108;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9" name="Google Shape;109;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0" name="Google Shape;110;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609600" y="10668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a:t>Schematic of Sound Sensor</a:t>
            </a:r>
            <a:br>
              <a:rPr b="1" lang="en-US"/>
            </a:br>
            <a:endParaRPr/>
          </a:p>
        </p:txBody>
      </p:sp>
      <p:sp>
        <p:nvSpPr>
          <p:cNvPr id="116" name="Google Shape;116;p3"/>
          <p:cNvSpPr txBox="1"/>
          <p:nvPr>
            <p:ph idx="1" type="body"/>
          </p:nvPr>
        </p:nvSpPr>
        <p:spPr>
          <a:xfrm>
            <a:off x="304800" y="1676400"/>
            <a:ext cx="83820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There are several Sound Sensor Modules available in the market that are implemented using different ICs like LM324, LM393, LM344, LM386 etc. So, check your sound sensor for the main IC and determine its schematic.</a:t>
            </a:r>
            <a:endParaRPr/>
          </a:p>
          <a:p>
            <a:pPr indent="-342900" lvl="0" marL="342900" rtl="0" algn="just">
              <a:spcBef>
                <a:spcPts val="480"/>
              </a:spcBef>
              <a:spcAft>
                <a:spcPts val="0"/>
              </a:spcAft>
              <a:buClr>
                <a:schemeClr val="dk1"/>
              </a:buClr>
              <a:buSzPts val="2400"/>
              <a:buChar char="•"/>
            </a:pPr>
            <a:r>
              <a:rPr lang="en-US" sz="2400"/>
              <a:t>To understand more about the sound sensor module, know the schematic. Below is LM393 Voltage Comparator IC.</a:t>
            </a:r>
            <a:endParaRPr/>
          </a:p>
          <a:p>
            <a:pPr indent="-190500" lvl="0" marL="342900" rtl="0" algn="l">
              <a:spcBef>
                <a:spcPts val="480"/>
              </a:spcBef>
              <a:spcAft>
                <a:spcPts val="0"/>
              </a:spcAft>
              <a:buClr>
                <a:schemeClr val="dk1"/>
              </a:buClr>
              <a:buSzPts val="2400"/>
              <a:buNone/>
            </a:pPr>
            <a:r>
              <a:t/>
            </a:r>
            <a:endParaRPr sz="2400"/>
          </a:p>
          <a:p>
            <a:pPr indent="-139700" lvl="0" marL="342900" rtl="0" algn="l">
              <a:spcBef>
                <a:spcPts val="640"/>
              </a:spcBef>
              <a:spcAft>
                <a:spcPts val="0"/>
              </a:spcAft>
              <a:buClr>
                <a:schemeClr val="dk1"/>
              </a:buClr>
              <a:buSzPts val="3200"/>
              <a:buNone/>
            </a:pPr>
            <a:r>
              <a:t/>
            </a:r>
            <a:endParaRPr/>
          </a:p>
        </p:txBody>
      </p:sp>
      <p:sp>
        <p:nvSpPr>
          <p:cNvPr descr="Interfacing Sound Sensor with Arduino Sound Sensor Pins and Components" id="117" name="Google Shape;11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nterfacing Sound Sensor with Arduino Sound Sensor Pins and Components" id="118" name="Google Shape;118;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0" name="Google Shape;120;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1" name="Google Shape;121;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22" name="Google Shape;122;p3"/>
          <p:cNvPicPr preferRelativeResize="0"/>
          <p:nvPr/>
        </p:nvPicPr>
        <p:blipFill rotWithShape="1">
          <a:blip r:embed="rId3">
            <a:alphaModFix/>
          </a:blip>
          <a:srcRect b="0" l="0" r="0" t="0"/>
          <a:stretch/>
        </p:blipFill>
        <p:spPr>
          <a:xfrm>
            <a:off x="761999" y="3962400"/>
            <a:ext cx="7391401"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ctrTitle"/>
          </p:nvPr>
        </p:nvSpPr>
        <p:spPr>
          <a:xfrm>
            <a:off x="685800" y="990601"/>
            <a:ext cx="77724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How does it works?</a:t>
            </a:r>
            <a:endParaRPr/>
          </a:p>
        </p:txBody>
      </p:sp>
      <p:sp>
        <p:nvSpPr>
          <p:cNvPr id="128" name="Google Shape;128;p4"/>
          <p:cNvSpPr txBox="1"/>
          <p:nvPr>
            <p:ph idx="1" type="subTitle"/>
          </p:nvPr>
        </p:nvSpPr>
        <p:spPr>
          <a:xfrm>
            <a:off x="609600" y="2209800"/>
            <a:ext cx="7848600" cy="3429000"/>
          </a:xfrm>
          <a:prstGeom prst="rect">
            <a:avLst/>
          </a:prstGeom>
          <a:noFill/>
          <a:ln>
            <a:noFill/>
          </a:ln>
        </p:spPr>
        <p:txBody>
          <a:bodyPr anchorCtr="0" anchor="t" bIns="45700" lIns="91425" spcFirstLastPara="1" rIns="91425" wrap="square" tIns="45700">
            <a:normAutofit lnSpcReduction="10000"/>
          </a:bodyPr>
          <a:lstStyle/>
          <a:p>
            <a:pPr indent="-165100" lvl="0" marL="0" rtl="0" algn="just">
              <a:spcBef>
                <a:spcPts val="0"/>
              </a:spcBef>
              <a:spcAft>
                <a:spcPts val="0"/>
              </a:spcAft>
              <a:buClr>
                <a:schemeClr val="dk1"/>
              </a:buClr>
              <a:buSzPts val="2600"/>
              <a:buFont typeface="Arial"/>
              <a:buChar char="•"/>
            </a:pPr>
            <a:r>
              <a:rPr lang="en-US" sz="2600">
                <a:solidFill>
                  <a:schemeClr val="dk1"/>
                </a:solidFill>
              </a:rPr>
              <a:t> The </a:t>
            </a:r>
            <a:r>
              <a:rPr b="1" lang="en-US" sz="2600">
                <a:solidFill>
                  <a:schemeClr val="dk1"/>
                </a:solidFill>
              </a:rPr>
              <a:t>Sound sensor</a:t>
            </a:r>
            <a:r>
              <a:rPr lang="en-US" sz="2600">
                <a:solidFill>
                  <a:schemeClr val="dk1"/>
                </a:solidFill>
              </a:rPr>
              <a:t> has a thin piece of material called a diaphragm that vibrates when hit by </a:t>
            </a:r>
            <a:r>
              <a:rPr b="1" lang="en-US" sz="2600">
                <a:solidFill>
                  <a:schemeClr val="dk1"/>
                </a:solidFill>
              </a:rPr>
              <a:t>sound</a:t>
            </a:r>
            <a:r>
              <a:rPr lang="en-US" sz="2600">
                <a:solidFill>
                  <a:schemeClr val="dk1"/>
                </a:solidFill>
              </a:rPr>
              <a:t> waves (similar to how your eardrum vibrates when hearing </a:t>
            </a:r>
            <a:r>
              <a:rPr b="1" lang="en-US" sz="2600">
                <a:solidFill>
                  <a:schemeClr val="dk1"/>
                </a:solidFill>
              </a:rPr>
              <a:t>sound</a:t>
            </a:r>
            <a:r>
              <a:rPr lang="en-US" sz="2600">
                <a:solidFill>
                  <a:schemeClr val="dk1"/>
                </a:solidFill>
              </a:rPr>
              <a:t>). </a:t>
            </a:r>
            <a:endParaRPr/>
          </a:p>
          <a:p>
            <a:pPr indent="0" lvl="0" marL="0" rtl="0" algn="just">
              <a:spcBef>
                <a:spcPts val="481"/>
              </a:spcBef>
              <a:spcAft>
                <a:spcPts val="0"/>
              </a:spcAft>
              <a:buClr>
                <a:srgbClr val="888888"/>
              </a:buClr>
              <a:buSzPts val="2600"/>
              <a:buFont typeface="Arial"/>
              <a:buNone/>
            </a:pPr>
            <a:r>
              <a:t/>
            </a:r>
            <a:endParaRPr sz="2600">
              <a:solidFill>
                <a:schemeClr val="dk1"/>
              </a:solidFill>
            </a:endParaRPr>
          </a:p>
          <a:p>
            <a:pPr indent="-165100" lvl="0" marL="0" rtl="0" algn="just">
              <a:spcBef>
                <a:spcPts val="481"/>
              </a:spcBef>
              <a:spcAft>
                <a:spcPts val="0"/>
              </a:spcAft>
              <a:buClr>
                <a:schemeClr val="dk1"/>
              </a:buClr>
              <a:buSzPts val="2600"/>
              <a:buFont typeface="Arial"/>
              <a:buChar char="•"/>
            </a:pPr>
            <a:r>
              <a:rPr lang="en-US" sz="2600">
                <a:solidFill>
                  <a:schemeClr val="dk1"/>
                </a:solidFill>
              </a:rPr>
              <a:t> The vibration of the diaphragm is converted by the </a:t>
            </a:r>
            <a:r>
              <a:rPr b="1" lang="en-US" sz="2600">
                <a:solidFill>
                  <a:schemeClr val="dk1"/>
                </a:solidFill>
              </a:rPr>
              <a:t>sensor</a:t>
            </a:r>
            <a:r>
              <a:rPr lang="en-US" sz="2600">
                <a:solidFill>
                  <a:schemeClr val="dk1"/>
                </a:solidFill>
              </a:rPr>
              <a:t> into an electrical signal.</a:t>
            </a:r>
            <a:endParaRPr sz="2600">
              <a:solidFill>
                <a:schemeClr val="dk1"/>
              </a:solidFill>
            </a:endParaRPr>
          </a:p>
          <a:p>
            <a:pPr indent="0" lvl="0" marL="0" rtl="0" algn="l">
              <a:spcBef>
                <a:spcPts val="592"/>
              </a:spcBef>
              <a:spcAft>
                <a:spcPts val="0"/>
              </a:spcAft>
              <a:buClr>
                <a:srgbClr val="888888"/>
              </a:buClr>
              <a:buSzPts val="3200"/>
              <a:buNone/>
            </a:pPr>
            <a:br>
              <a:rPr lang="en-US"/>
            </a:br>
            <a:endParaRPr/>
          </a:p>
        </p:txBody>
      </p:sp>
      <p:sp>
        <p:nvSpPr>
          <p:cNvPr id="129" name="Google Shape;129;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0" name="Google Shape;130;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1" name="Google Shape;131;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ctrTitle"/>
          </p:nvPr>
        </p:nvSpPr>
        <p:spPr>
          <a:xfrm>
            <a:off x="762000" y="1219201"/>
            <a:ext cx="77724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a:t>Components required  </a:t>
            </a:r>
            <a:endParaRPr/>
          </a:p>
        </p:txBody>
      </p:sp>
      <p:sp>
        <p:nvSpPr>
          <p:cNvPr id="137" name="Google Shape;137;p5"/>
          <p:cNvSpPr txBox="1"/>
          <p:nvPr>
            <p:ph idx="1" type="subTitle"/>
          </p:nvPr>
        </p:nvSpPr>
        <p:spPr>
          <a:xfrm>
            <a:off x="762000" y="2209800"/>
            <a:ext cx="7772400" cy="40386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400"/>
              <a:buFont typeface="Arial"/>
              <a:buChar char="•"/>
            </a:pPr>
            <a:r>
              <a:rPr lang="en-US" sz="2400">
                <a:solidFill>
                  <a:schemeClr val="dk1"/>
                </a:solidFill>
              </a:rPr>
              <a:t>Arduino Mega</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Sound sensor module</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LED </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USB cable</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Breadboard</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Jumper wires(male to male)</a:t>
            </a:r>
            <a:endParaRPr/>
          </a:p>
        </p:txBody>
      </p:sp>
      <p:sp>
        <p:nvSpPr>
          <p:cNvPr id="138" name="Google Shape;138;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9" name="Google Shape;139;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0" name="Google Shape;140;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533400" y="10668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sp>
        <p:nvSpPr>
          <p:cNvPr id="146" name="Google Shape;146;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7" name="Google Shape;147;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49" name="Google Shape;149;p6"/>
          <p:cNvPicPr preferRelativeResize="0"/>
          <p:nvPr/>
        </p:nvPicPr>
        <p:blipFill rotWithShape="1">
          <a:blip r:embed="rId3">
            <a:alphaModFix/>
          </a:blip>
          <a:srcRect b="0" l="0" r="0" t="0"/>
          <a:stretch/>
        </p:blipFill>
        <p:spPr>
          <a:xfrm>
            <a:off x="1066800" y="2057400"/>
            <a:ext cx="7219950" cy="36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ctrTitle"/>
          </p:nvPr>
        </p:nvSpPr>
        <p:spPr>
          <a:xfrm>
            <a:off x="609600" y="1219201"/>
            <a:ext cx="77724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a:t>  Connections </a:t>
            </a:r>
            <a:endParaRPr/>
          </a:p>
        </p:txBody>
      </p:sp>
      <p:sp>
        <p:nvSpPr>
          <p:cNvPr id="155" name="Google Shape;155;p7"/>
          <p:cNvSpPr txBox="1"/>
          <p:nvPr>
            <p:ph idx="1" type="subTitle"/>
          </p:nvPr>
        </p:nvSpPr>
        <p:spPr>
          <a:xfrm>
            <a:off x="762000" y="2209800"/>
            <a:ext cx="7772400" cy="40386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400"/>
              <a:buFont typeface="Calibri"/>
              <a:buAutoNum type="arabicPeriod"/>
            </a:pPr>
            <a:r>
              <a:rPr lang="en-US" sz="2400">
                <a:solidFill>
                  <a:schemeClr val="dk1"/>
                </a:solidFill>
              </a:rPr>
              <a:t>Connect A0 pin of sound sensor with A0 pin of Arduino Mega.</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Vcc and GND(ground)  pin of sound sensor with Arduino  5V and GND respectively.</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LED  Positive pin to 22 (digital pin )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LED’s  ground pin with Arduino GND pin.</a:t>
            </a:r>
            <a:endParaRPr/>
          </a:p>
        </p:txBody>
      </p:sp>
      <p:sp>
        <p:nvSpPr>
          <p:cNvPr id="156" name="Google Shape;156;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7" name="Google Shape;157;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8" name="Google Shape;158;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idx="1" type="subTitle"/>
          </p:nvPr>
        </p:nvSpPr>
        <p:spPr>
          <a:xfrm>
            <a:off x="762000" y="2819400"/>
            <a:ext cx="7772400" cy="4038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https://youtu.be/VCNgzr_5y_g</a:t>
            </a:r>
            <a:endParaRPr sz="2400">
              <a:solidFill>
                <a:schemeClr val="dk1"/>
              </a:solidFill>
            </a:endParaRPr>
          </a:p>
        </p:txBody>
      </p:sp>
      <p:sp>
        <p:nvSpPr>
          <p:cNvPr id="164" name="Google Shape;164;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5" name="Google Shape;165;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6" name="Google Shape;166;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2020-01-08T06:10:47Z</dcterms:created>
  <dc:creator>rahul</dc:creator>
</cp:coreProperties>
</file>