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embeddedFontLst>
    <p:embeddedFont>
      <p:font typeface="Corbel"/>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0" roundtripDataSignature="AMtx7miA0lXAhCI08iOiSSiJg8n/yKaG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orbel-bold.fntdata"/><Relationship Id="rId16" Type="http://schemas.openxmlformats.org/officeDocument/2006/relationships/font" Target="fonts/Corbel-regular.fntdata"/><Relationship Id="rId5" Type="http://schemas.openxmlformats.org/officeDocument/2006/relationships/notesMaster" Target="notesMasters/notesMaster1.xml"/><Relationship Id="rId19" Type="http://schemas.openxmlformats.org/officeDocument/2006/relationships/font" Target="fonts/Corbel-boldItalic.fntdata"/><Relationship Id="rId6" Type="http://schemas.openxmlformats.org/officeDocument/2006/relationships/slide" Target="slides/slide1.xml"/><Relationship Id="rId18" Type="http://schemas.openxmlformats.org/officeDocument/2006/relationships/font" Target="fonts/Corbel-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 name="Shape 12"/>
        <p:cNvGrpSpPr/>
        <p:nvPr/>
      </p:nvGrpSpPr>
      <p:grpSpPr>
        <a:xfrm>
          <a:off x="0" y="0"/>
          <a:ext cx="0" cy="0"/>
          <a:chOff x="0" y="0"/>
          <a:chExt cx="0" cy="0"/>
        </a:xfrm>
      </p:grpSpPr>
      <p:sp>
        <p:nvSpPr>
          <p:cNvPr id="13" name="Google Shape;13;g27acaf04243_0_7"/>
          <p:cNvSpPr txBox="1"/>
          <p:nvPr>
            <p:ph type="ctrTitle"/>
          </p:nvPr>
        </p:nvSpPr>
        <p:spPr>
          <a:xfrm>
            <a:off x="1143000" y="1122363"/>
            <a:ext cx="6858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orbel"/>
              <a:buNone/>
              <a:defRPr sz="6000">
                <a:latin typeface="Corbel"/>
                <a:ea typeface="Corbel"/>
                <a:cs typeface="Corbel"/>
                <a:sym typeface="Corbe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 name="Google Shape;14;g27acaf04243_0_7"/>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5" name="Google Shape;15;g27acaf04243_0_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 name="Google Shape;16;g27acaf04243_0_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g27acaf04243_0_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g27acaf04243_0_64"/>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g27acaf04243_0_64"/>
          <p:cNvSpPr txBox="1"/>
          <p:nvPr>
            <p:ph idx="1" type="body"/>
          </p:nvPr>
        </p:nvSpPr>
        <p:spPr>
          <a:xfrm rot="5400000">
            <a:off x="2396400" y="558498"/>
            <a:ext cx="4351200" cy="78867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2" name="Google Shape;72;g27acaf04243_0_64"/>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g27acaf04243_0_64"/>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g27acaf04243_0_64"/>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g27acaf04243_0_70"/>
          <p:cNvSpPr txBox="1"/>
          <p:nvPr>
            <p:ph type="title"/>
          </p:nvPr>
        </p:nvSpPr>
        <p:spPr>
          <a:xfrm rot="5400000">
            <a:off x="4623600" y="2285275"/>
            <a:ext cx="5811900" cy="1971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g27acaf04243_0_70"/>
          <p:cNvSpPr txBox="1"/>
          <p:nvPr>
            <p:ph idx="1" type="body"/>
          </p:nvPr>
        </p:nvSpPr>
        <p:spPr>
          <a:xfrm rot="5400000">
            <a:off x="623025" y="370675"/>
            <a:ext cx="5811900" cy="58008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8" name="Google Shape;78;g27acaf04243_0_7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g27acaf04243_0_7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g27acaf04243_0_7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81" name="Shape 81"/>
        <p:cNvGrpSpPr/>
        <p:nvPr/>
      </p:nvGrpSpPr>
      <p:grpSpPr>
        <a:xfrm>
          <a:off x="0" y="0"/>
          <a:ext cx="0" cy="0"/>
          <a:chOff x="0" y="0"/>
          <a:chExt cx="0" cy="0"/>
        </a:xfrm>
      </p:grpSpPr>
      <p:sp>
        <p:nvSpPr>
          <p:cNvPr id="82" name="Google Shape;82;g27acaf04243_0_76"/>
          <p:cNvSpPr txBox="1"/>
          <p:nvPr>
            <p:ph type="ctrTitle"/>
          </p:nvPr>
        </p:nvSpPr>
        <p:spPr>
          <a:xfrm>
            <a:off x="1143000" y="1122363"/>
            <a:ext cx="6858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orbel"/>
              <a:buNone/>
              <a:defRPr b="1" sz="6000">
                <a:latin typeface="Corbel"/>
                <a:ea typeface="Corbel"/>
                <a:cs typeface="Corbel"/>
                <a:sym typeface="Corbe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g27acaf04243_0_76"/>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84" name="Google Shape;84;g27acaf04243_0_76"/>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g27acaf04243_0_76"/>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g27acaf04243_0_76"/>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spTree>
      <p:nvGrpSpPr>
        <p:cNvPr id="87" name="Shape 87"/>
        <p:cNvGrpSpPr/>
        <p:nvPr/>
      </p:nvGrpSpPr>
      <p:grpSpPr>
        <a:xfrm>
          <a:off x="0" y="0"/>
          <a:ext cx="0" cy="0"/>
          <a:chOff x="0" y="0"/>
          <a:chExt cx="0" cy="0"/>
        </a:xfrm>
      </p:grpSpPr>
      <p:sp>
        <p:nvSpPr>
          <p:cNvPr id="88" name="Google Shape;88;g27acaf04243_0_82"/>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9" name="Google Shape;89;g27acaf04243_0_8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90" name="Google Shape;90;g27acaf04243_0_8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g27acaf04243_0_8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g27acaf04243_0_8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g27acaf04243_0_13"/>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 name="Google Shape;20;g27acaf04243_0_13"/>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 name="Google Shape;21;g27acaf04243_0_13"/>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g27acaf04243_0_17"/>
          <p:cNvSpPr txBox="1"/>
          <p:nvPr>
            <p:ph type="title"/>
          </p:nvPr>
        </p:nvSpPr>
        <p:spPr>
          <a:xfrm>
            <a:off x="623888" y="1709738"/>
            <a:ext cx="78867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orbel"/>
              <a:buNone/>
              <a:defRPr b="1"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 name="Google Shape;24;g27acaf04243_0_17"/>
          <p:cNvSpPr txBox="1"/>
          <p:nvPr>
            <p:ph idx="1" type="body"/>
          </p:nvPr>
        </p:nvSpPr>
        <p:spPr>
          <a:xfrm>
            <a:off x="623888" y="4589463"/>
            <a:ext cx="78867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25" name="Google Shape;25;g27acaf04243_0_1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 name="Google Shape;26;g27acaf04243_0_1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 name="Google Shape;27;g27acaf04243_0_1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g27acaf04243_0_23"/>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 name="Google Shape;30;g27acaf04243_0_23"/>
          <p:cNvSpPr txBox="1"/>
          <p:nvPr>
            <p:ph idx="1" type="body"/>
          </p:nvPr>
        </p:nvSpPr>
        <p:spPr>
          <a:xfrm>
            <a:off x="628650" y="2326248"/>
            <a:ext cx="78867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1" name="Google Shape;31;g27acaf04243_0_23"/>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 name="Google Shape;32;g27acaf04243_0_23"/>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3" name="Google Shape;33;g27acaf04243_0_23"/>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g27acaf04243_0_29"/>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6" name="Google Shape;36;g27acaf04243_0_29"/>
          <p:cNvSpPr txBox="1"/>
          <p:nvPr>
            <p:ph idx="1" type="body"/>
          </p:nvPr>
        </p:nvSpPr>
        <p:spPr>
          <a:xfrm>
            <a:off x="628650" y="2160000"/>
            <a:ext cx="38862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7" name="Google Shape;37;g27acaf04243_0_29"/>
          <p:cNvSpPr txBox="1"/>
          <p:nvPr>
            <p:ph idx="2" type="body"/>
          </p:nvPr>
        </p:nvSpPr>
        <p:spPr>
          <a:xfrm>
            <a:off x="4629150" y="2160000"/>
            <a:ext cx="38862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8" name="Google Shape;38;g27acaf04243_0_29"/>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 name="Google Shape;39;g27acaf04243_0_29"/>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g27acaf04243_0_29"/>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g27acaf04243_0_36"/>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 name="Google Shape;43;g27acaf04243_0_36"/>
          <p:cNvSpPr txBox="1"/>
          <p:nvPr>
            <p:ph idx="1" type="body"/>
          </p:nvPr>
        </p:nvSpPr>
        <p:spPr>
          <a:xfrm>
            <a:off x="629841" y="2021671"/>
            <a:ext cx="38682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4" name="Google Shape;44;g27acaf04243_0_36"/>
          <p:cNvSpPr txBox="1"/>
          <p:nvPr>
            <p:ph idx="2" type="body"/>
          </p:nvPr>
        </p:nvSpPr>
        <p:spPr>
          <a:xfrm>
            <a:off x="629841" y="2921671"/>
            <a:ext cx="38682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5" name="Google Shape;45;g27acaf04243_0_36"/>
          <p:cNvSpPr txBox="1"/>
          <p:nvPr>
            <p:ph idx="3" type="body"/>
          </p:nvPr>
        </p:nvSpPr>
        <p:spPr>
          <a:xfrm>
            <a:off x="4629150" y="2021671"/>
            <a:ext cx="38874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6" name="Google Shape;46;g27acaf04243_0_36"/>
          <p:cNvSpPr txBox="1"/>
          <p:nvPr>
            <p:ph idx="4" type="body"/>
          </p:nvPr>
        </p:nvSpPr>
        <p:spPr>
          <a:xfrm>
            <a:off x="4629150" y="2921671"/>
            <a:ext cx="38874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7" name="Google Shape;47;g27acaf04243_0_36"/>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g27acaf04243_0_36"/>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9" name="Google Shape;49;g27acaf04243_0_36"/>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g27acaf04243_0_45"/>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2" name="Google Shape;52;g27acaf04243_0_45"/>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3" name="Google Shape;53;g27acaf04243_0_45"/>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4" name="Google Shape;54;g27acaf04243_0_45"/>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g27acaf04243_0_50"/>
          <p:cNvSpPr txBox="1"/>
          <p:nvPr>
            <p:ph type="title"/>
          </p:nvPr>
        </p:nvSpPr>
        <p:spPr>
          <a:xfrm>
            <a:off x="629841" y="900000"/>
            <a:ext cx="29493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orbel"/>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g27acaf04243_0_50"/>
          <p:cNvSpPr txBox="1"/>
          <p:nvPr>
            <p:ph idx="1" type="body"/>
          </p:nvPr>
        </p:nvSpPr>
        <p:spPr>
          <a:xfrm>
            <a:off x="3887391" y="987425"/>
            <a:ext cx="46293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58" name="Google Shape;58;g27acaf04243_0_50"/>
          <p:cNvSpPr txBox="1"/>
          <p:nvPr>
            <p:ph idx="2" type="body"/>
          </p:nvPr>
        </p:nvSpPr>
        <p:spPr>
          <a:xfrm>
            <a:off x="629841" y="2520000"/>
            <a:ext cx="29493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59" name="Google Shape;59;g27acaf04243_0_5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g27acaf04243_0_5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g27acaf04243_0_5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g27acaf04243_0_57"/>
          <p:cNvSpPr txBox="1"/>
          <p:nvPr>
            <p:ph type="title"/>
          </p:nvPr>
        </p:nvSpPr>
        <p:spPr>
          <a:xfrm>
            <a:off x="629841" y="900000"/>
            <a:ext cx="29493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orbel"/>
              <a:buNone/>
              <a:defRPr b="1"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g27acaf04243_0_57"/>
          <p:cNvSpPr/>
          <p:nvPr>
            <p:ph idx="2" type="pic"/>
          </p:nvPr>
        </p:nvSpPr>
        <p:spPr>
          <a:xfrm>
            <a:off x="3887391" y="987425"/>
            <a:ext cx="4629300" cy="4873500"/>
          </a:xfrm>
          <a:prstGeom prst="rect">
            <a:avLst/>
          </a:prstGeom>
          <a:noFill/>
          <a:ln>
            <a:noFill/>
          </a:ln>
        </p:spPr>
      </p:sp>
      <p:sp>
        <p:nvSpPr>
          <p:cNvPr id="65" name="Google Shape;65;g27acaf04243_0_57"/>
          <p:cNvSpPr txBox="1"/>
          <p:nvPr>
            <p:ph idx="1" type="body"/>
          </p:nvPr>
        </p:nvSpPr>
        <p:spPr>
          <a:xfrm>
            <a:off x="629841" y="2520000"/>
            <a:ext cx="29493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6" name="Google Shape;66;g27acaf04243_0_5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g27acaf04243_0_5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g27acaf04243_0_5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g27acaf04243_0_0"/>
          <p:cNvSpPr txBox="1"/>
          <p:nvPr>
            <p:ph type="title"/>
          </p:nvPr>
        </p:nvSpPr>
        <p:spPr>
          <a:xfrm>
            <a:off x="629100" y="900000"/>
            <a:ext cx="78867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orbel"/>
              <a:buNone/>
              <a:defRPr b="1"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g27acaf04243_0_0"/>
          <p:cNvSpPr txBox="1"/>
          <p:nvPr>
            <p:ph idx="1" type="body"/>
          </p:nvPr>
        </p:nvSpPr>
        <p:spPr>
          <a:xfrm>
            <a:off x="628650" y="2326248"/>
            <a:ext cx="78867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orbel"/>
                <a:ea typeface="Corbel"/>
                <a:cs typeface="Corbel"/>
                <a:sym typeface="Corbe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orbel"/>
                <a:ea typeface="Corbel"/>
                <a:cs typeface="Corbel"/>
                <a:sym typeface="Corbe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8" name="Google Shape;8;g27acaf04243_0_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9" name="Google Shape;9;g27acaf04243_0_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0" name="Google Shape;10;g27acaf04243_0_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pic>
        <p:nvPicPr>
          <p:cNvPr id="11" name="Google Shape;11;g27acaf04243_0_0"/>
          <p:cNvPicPr preferRelativeResize="0"/>
          <p:nvPr/>
        </p:nvPicPr>
        <p:blipFill rotWithShape="1">
          <a:blip r:embed="rId2">
            <a:alphaModFix/>
          </a:blip>
          <a:srcRect b="0" l="0" r="0" t="0"/>
          <a:stretch/>
        </p:blipFill>
        <p:spPr>
          <a:xfrm>
            <a:off x="0" y="0"/>
            <a:ext cx="3219815" cy="137871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hyperlink" Target="https://youtu.be/q8mjT8qvMo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txBox="1"/>
          <p:nvPr>
            <p:ph type="ctrTitle"/>
          </p:nvPr>
        </p:nvSpPr>
        <p:spPr>
          <a:xfrm>
            <a:off x="533400" y="1066800"/>
            <a:ext cx="7772400" cy="914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US" sz="4000"/>
              <a:t>Pollution Detector</a:t>
            </a:r>
            <a:endParaRPr/>
          </a:p>
        </p:txBody>
      </p:sp>
      <p:sp>
        <p:nvSpPr>
          <p:cNvPr id="98" name="Google Shape;98;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pic>
        <p:nvPicPr>
          <p:cNvPr id="99" name="Google Shape;99;p1"/>
          <p:cNvPicPr preferRelativeResize="0"/>
          <p:nvPr/>
        </p:nvPicPr>
        <p:blipFill rotWithShape="1">
          <a:blip r:embed="rId3">
            <a:alphaModFix/>
          </a:blip>
          <a:srcRect b="0" l="0" r="0" t="0"/>
          <a:stretch/>
        </p:blipFill>
        <p:spPr>
          <a:xfrm>
            <a:off x="762000" y="2057400"/>
            <a:ext cx="7924800" cy="3857625"/>
          </a:xfrm>
          <a:prstGeom prst="rect">
            <a:avLst/>
          </a:prstGeom>
          <a:noFill/>
          <a:ln>
            <a:noFill/>
          </a:ln>
        </p:spPr>
      </p:pic>
      <p:sp>
        <p:nvSpPr>
          <p:cNvPr id="100" name="Google Shape;100;p1"/>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01" name="Google Shape;101;p1"/>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02" name="Google Shape;102;p1"/>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0"/>
          <p:cNvSpPr txBox="1"/>
          <p:nvPr>
            <p:ph idx="1" type="subTitle"/>
          </p:nvPr>
        </p:nvSpPr>
        <p:spPr>
          <a:xfrm>
            <a:off x="571500" y="2895600"/>
            <a:ext cx="8001000" cy="5257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400"/>
              <a:buNone/>
            </a:pPr>
            <a:r>
              <a:rPr b="1" lang="en-US" sz="2400">
                <a:solidFill>
                  <a:schemeClr val="dk1"/>
                </a:solidFill>
              </a:rPr>
              <a:t>Project  Link : </a:t>
            </a:r>
            <a:r>
              <a:rPr lang="en-US" sz="2400">
                <a:solidFill>
                  <a:schemeClr val="dk1"/>
                </a:solidFill>
              </a:rPr>
              <a:t> </a:t>
            </a:r>
            <a:r>
              <a:rPr lang="en-US" sz="2400" u="sng">
                <a:solidFill>
                  <a:schemeClr val="dk1"/>
                </a:solidFill>
                <a:hlinkClick r:id="rId3">
                  <a:extLst>
                    <a:ext uri="{A12FA001-AC4F-418D-AE19-62706E023703}">
                      <ahyp:hlinkClr val="tx"/>
                    </a:ext>
                  </a:extLst>
                </a:hlinkClick>
              </a:rPr>
              <a:t>https://youtu.be/q8mjT8qvMos</a:t>
            </a:r>
            <a:endParaRPr sz="2400">
              <a:solidFill>
                <a:schemeClr val="dk1"/>
              </a:solidFill>
            </a:endParaRPr>
          </a:p>
        </p:txBody>
      </p:sp>
      <p:sp>
        <p:nvSpPr>
          <p:cNvPr id="179" name="Google Shape;179;p10"/>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80" name="Google Shape;180;p10"/>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81" name="Google Shape;181;p10"/>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txBox="1"/>
          <p:nvPr>
            <p:ph type="ctrTitle"/>
          </p:nvPr>
        </p:nvSpPr>
        <p:spPr>
          <a:xfrm>
            <a:off x="533400" y="914400"/>
            <a:ext cx="7772400" cy="914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US" sz="4000"/>
              <a:t>Air Quality Sensor(MQ-135)</a:t>
            </a:r>
            <a:endParaRPr/>
          </a:p>
        </p:txBody>
      </p:sp>
      <p:sp>
        <p:nvSpPr>
          <p:cNvPr id="108" name="Google Shape;108;p2"/>
          <p:cNvSpPr txBox="1"/>
          <p:nvPr>
            <p:ph idx="1" type="subTitle"/>
          </p:nvPr>
        </p:nvSpPr>
        <p:spPr>
          <a:xfrm>
            <a:off x="533400" y="1828800"/>
            <a:ext cx="7772400" cy="3962400"/>
          </a:xfrm>
          <a:prstGeom prst="rect">
            <a:avLst/>
          </a:prstGeom>
          <a:noFill/>
          <a:ln>
            <a:noFill/>
          </a:ln>
        </p:spPr>
        <p:txBody>
          <a:bodyPr anchorCtr="0" anchor="t" bIns="45700" lIns="91425" spcFirstLastPara="1" rIns="91425" wrap="square" tIns="45700">
            <a:normAutofit fontScale="32500"/>
          </a:bodyPr>
          <a:lstStyle/>
          <a:p>
            <a:pPr indent="0" lvl="0" marL="0" rtl="0" algn="just">
              <a:spcBef>
                <a:spcPts val="0"/>
              </a:spcBef>
              <a:spcAft>
                <a:spcPts val="0"/>
              </a:spcAft>
              <a:buClr>
                <a:schemeClr val="dk1"/>
              </a:buClr>
              <a:buSzPct val="100000"/>
              <a:buNone/>
            </a:pPr>
            <a:r>
              <a:rPr lang="en-US" sz="7400">
                <a:solidFill>
                  <a:schemeClr val="dk1"/>
                </a:solidFill>
              </a:rPr>
              <a:t>MQ135 Gas Sensor module for Air Quality having Digital as well as Analog output. Sensitive material of MQ135 gas sensor is SnO2, which with lower conductivity in clean air. When the target combustible gas exist, The sensors conductivity is more higher along with the gas concentration rising. MQ135 gas sensor has high sensitivity to Ammonia, Sulphide and Benze steam, also sensitive to smoke and other harmful gases. It is with low cost and suitable for different application.</a:t>
            </a:r>
            <a:endParaRPr/>
          </a:p>
          <a:p>
            <a:pPr indent="0" lvl="0" marL="0" rtl="0" algn="just">
              <a:spcBef>
                <a:spcPts val="325"/>
              </a:spcBef>
              <a:spcAft>
                <a:spcPts val="0"/>
              </a:spcAft>
              <a:buClr>
                <a:schemeClr val="dk1"/>
              </a:buClr>
              <a:buSzPct val="100000"/>
              <a:buNone/>
            </a:pPr>
            <a:r>
              <a:rPr lang="en-US" sz="5000">
                <a:solidFill>
                  <a:schemeClr val="dk1"/>
                </a:solidFill>
              </a:rPr>
              <a:t>.</a:t>
            </a:r>
            <a:endParaRPr/>
          </a:p>
          <a:p>
            <a:pPr indent="0" lvl="0" marL="0" rtl="0" algn="l">
              <a:spcBef>
                <a:spcPts val="325"/>
              </a:spcBef>
              <a:spcAft>
                <a:spcPts val="0"/>
              </a:spcAft>
              <a:buClr>
                <a:schemeClr val="dk1"/>
              </a:buClr>
              <a:buSzPct val="100000"/>
              <a:buNone/>
            </a:pPr>
            <a:r>
              <a:rPr lang="en-US" sz="5000">
                <a:solidFill>
                  <a:schemeClr val="dk1"/>
                </a:solidFill>
              </a:rPr>
              <a:t> </a:t>
            </a:r>
            <a:endParaRPr/>
          </a:p>
          <a:p>
            <a:pPr indent="0" lvl="0" marL="0" rtl="0" algn="ctr">
              <a:spcBef>
                <a:spcPts val="208"/>
              </a:spcBef>
              <a:spcAft>
                <a:spcPts val="0"/>
              </a:spcAft>
              <a:buClr>
                <a:srgbClr val="888888"/>
              </a:buClr>
              <a:buSzPct val="114285"/>
              <a:buNone/>
            </a:pPr>
            <a:r>
              <a:t/>
            </a:r>
            <a:endParaRPr/>
          </a:p>
        </p:txBody>
      </p:sp>
      <p:pic>
        <p:nvPicPr>
          <p:cNvPr descr="https://www.electronicscomp.com/image/cache/catalog/mq135-gas-sensor-module-500x500.jpg" id="109" name="Google Shape;109;p2"/>
          <p:cNvPicPr preferRelativeResize="0"/>
          <p:nvPr/>
        </p:nvPicPr>
        <p:blipFill rotWithShape="1">
          <a:blip r:embed="rId3">
            <a:alphaModFix/>
          </a:blip>
          <a:srcRect b="0" l="0" r="0" t="0"/>
          <a:stretch/>
        </p:blipFill>
        <p:spPr>
          <a:xfrm>
            <a:off x="4267200" y="4267200"/>
            <a:ext cx="3810000" cy="2590800"/>
          </a:xfrm>
          <a:prstGeom prst="rect">
            <a:avLst/>
          </a:prstGeom>
          <a:noFill/>
          <a:ln>
            <a:noFill/>
          </a:ln>
        </p:spPr>
      </p:pic>
      <p:sp>
        <p:nvSpPr>
          <p:cNvPr id="110" name="Google Shape;110;p2"/>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11" name="Google Shape;111;p2"/>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12" name="Google Shape;112;p2"/>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txBox="1"/>
          <p:nvPr>
            <p:ph type="ctrTitle"/>
          </p:nvPr>
        </p:nvSpPr>
        <p:spPr>
          <a:xfrm>
            <a:off x="533400" y="914400"/>
            <a:ext cx="7848600" cy="8382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r>
              <a:rPr b="1" lang="en-US" sz="4000"/>
              <a:t>Working of MQ135 (Air Quality Sensor)</a:t>
            </a:r>
            <a:endParaRPr b="1" sz="4000"/>
          </a:p>
        </p:txBody>
      </p:sp>
      <p:sp>
        <p:nvSpPr>
          <p:cNvPr id="118" name="Google Shape;118;p3"/>
          <p:cNvSpPr txBox="1"/>
          <p:nvPr>
            <p:ph idx="1" type="subTitle"/>
          </p:nvPr>
        </p:nvSpPr>
        <p:spPr>
          <a:xfrm>
            <a:off x="381000" y="1752600"/>
            <a:ext cx="8229600" cy="4267200"/>
          </a:xfrm>
          <a:prstGeom prst="rect">
            <a:avLst/>
          </a:prstGeom>
          <a:noFill/>
          <a:ln>
            <a:noFill/>
          </a:ln>
        </p:spPr>
        <p:txBody>
          <a:bodyPr anchorCtr="0" anchor="t" bIns="45700" lIns="91425" spcFirstLastPara="1" rIns="91425" wrap="square" tIns="45700">
            <a:noAutofit/>
          </a:bodyPr>
          <a:lstStyle/>
          <a:p>
            <a:pPr indent="-152400" lvl="0" marL="0" rtl="0" algn="just">
              <a:spcBef>
                <a:spcPts val="0"/>
              </a:spcBef>
              <a:spcAft>
                <a:spcPts val="0"/>
              </a:spcAft>
              <a:buClr>
                <a:schemeClr val="dk1"/>
              </a:buClr>
              <a:buSzPts val="2400"/>
              <a:buFont typeface="Arial"/>
              <a:buChar char="•"/>
            </a:pPr>
            <a:r>
              <a:rPr lang="en-US" sz="2400">
                <a:solidFill>
                  <a:schemeClr val="dk1"/>
                </a:solidFill>
              </a:rPr>
              <a:t> The MQ-135 gas sensor senses the gases like ammonia nitrogen, oxygen, alcohols, aromatic compounds, sulfide and smoke.</a:t>
            </a:r>
            <a:endParaRPr/>
          </a:p>
          <a:p>
            <a:pPr indent="-152400" lvl="0" marL="0" rtl="0" algn="just">
              <a:spcBef>
                <a:spcPts val="480"/>
              </a:spcBef>
              <a:spcAft>
                <a:spcPts val="0"/>
              </a:spcAft>
              <a:buClr>
                <a:schemeClr val="dk1"/>
              </a:buClr>
              <a:buSzPts val="2400"/>
              <a:buFont typeface="Arial"/>
              <a:buChar char="•"/>
            </a:pPr>
            <a:r>
              <a:rPr lang="en-US" sz="2400">
                <a:solidFill>
                  <a:schemeClr val="dk1"/>
                </a:solidFill>
              </a:rPr>
              <a:t> MQ-135 gas sensor can be implementation to detect the smoke, benzene, steam and other harmful gases. It has potential to detect different harmful gases. </a:t>
            </a:r>
            <a:endParaRPr/>
          </a:p>
          <a:p>
            <a:pPr indent="-152400" lvl="0" marL="0" rtl="0" algn="just">
              <a:spcBef>
                <a:spcPts val="480"/>
              </a:spcBef>
              <a:spcAft>
                <a:spcPts val="0"/>
              </a:spcAft>
              <a:buClr>
                <a:schemeClr val="dk1"/>
              </a:buClr>
              <a:buSzPts val="2400"/>
              <a:buFont typeface="Arial"/>
              <a:buChar char="•"/>
            </a:pPr>
            <a:r>
              <a:rPr lang="en-US" sz="2400">
                <a:solidFill>
                  <a:schemeClr val="dk1"/>
                </a:solidFill>
              </a:rPr>
              <a:t> The MQ-135 Gas sensor consists of a tin dioxide (SnO2), a perspective layer inside aluminium oxide micro tubes (measuring electrodes) and a heating element inside a tubular casing. </a:t>
            </a:r>
            <a:endParaRPr/>
          </a:p>
          <a:p>
            <a:pPr indent="-152400" lvl="0" marL="0" rtl="0" algn="just">
              <a:spcBef>
                <a:spcPts val="480"/>
              </a:spcBef>
              <a:spcAft>
                <a:spcPts val="0"/>
              </a:spcAft>
              <a:buClr>
                <a:schemeClr val="dk1"/>
              </a:buClr>
              <a:buSzPts val="2400"/>
              <a:buFont typeface="Arial"/>
              <a:buChar char="•"/>
            </a:pPr>
            <a:r>
              <a:rPr lang="en-US" sz="2400">
                <a:solidFill>
                  <a:schemeClr val="dk1"/>
                </a:solidFill>
              </a:rPr>
              <a:t> The end face of the sensor is enclosed by a stainless steel net and the back side holds the connection terminals. </a:t>
            </a:r>
            <a:endParaRPr sz="2400">
              <a:solidFill>
                <a:schemeClr val="dk1"/>
              </a:solidFill>
            </a:endParaRPr>
          </a:p>
          <a:p>
            <a:pPr indent="0" lvl="0" marL="0" rtl="0" algn="just">
              <a:spcBef>
                <a:spcPts val="480"/>
              </a:spcBef>
              <a:spcAft>
                <a:spcPts val="0"/>
              </a:spcAft>
              <a:buClr>
                <a:srgbClr val="888888"/>
              </a:buClr>
              <a:buSzPts val="2400"/>
              <a:buNone/>
            </a:pPr>
            <a:r>
              <a:t/>
            </a:r>
            <a:endParaRPr sz="2400">
              <a:solidFill>
                <a:schemeClr val="dk1"/>
              </a:solidFill>
            </a:endParaRPr>
          </a:p>
        </p:txBody>
      </p:sp>
      <p:sp>
        <p:nvSpPr>
          <p:cNvPr id="119" name="Google Shape;119;p3"/>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20" name="Google Shape;120;p3"/>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21" name="Google Shape;121;p3"/>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txBox="1"/>
          <p:nvPr>
            <p:ph type="ctrTitle"/>
          </p:nvPr>
        </p:nvSpPr>
        <p:spPr>
          <a:xfrm>
            <a:off x="533400" y="1066800"/>
            <a:ext cx="7848600" cy="8382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r>
              <a:rPr b="1" lang="en-US" sz="4000"/>
              <a:t>Working of MQ135 (Air Quality Sensor)</a:t>
            </a:r>
            <a:endParaRPr b="1" sz="4000"/>
          </a:p>
        </p:txBody>
      </p:sp>
      <p:sp>
        <p:nvSpPr>
          <p:cNvPr id="127" name="Google Shape;127;p4"/>
          <p:cNvSpPr txBox="1"/>
          <p:nvPr>
            <p:ph idx="1" type="subTitle"/>
          </p:nvPr>
        </p:nvSpPr>
        <p:spPr>
          <a:xfrm>
            <a:off x="457200" y="1981200"/>
            <a:ext cx="8229600" cy="4267200"/>
          </a:xfrm>
          <a:prstGeom prst="rect">
            <a:avLst/>
          </a:prstGeom>
          <a:noFill/>
          <a:ln>
            <a:noFill/>
          </a:ln>
        </p:spPr>
        <p:txBody>
          <a:bodyPr anchorCtr="0" anchor="t" bIns="45700" lIns="91425" spcFirstLastPara="1" rIns="91425" wrap="square" tIns="45700">
            <a:noAutofit/>
          </a:bodyPr>
          <a:lstStyle/>
          <a:p>
            <a:pPr indent="-152400" lvl="0" marL="0" rtl="0" algn="just">
              <a:spcBef>
                <a:spcPts val="0"/>
              </a:spcBef>
              <a:spcAft>
                <a:spcPts val="0"/>
              </a:spcAft>
              <a:buClr>
                <a:schemeClr val="dk1"/>
              </a:buClr>
              <a:buSzPts val="2400"/>
              <a:buFont typeface="Arial"/>
              <a:buChar char="•"/>
            </a:pPr>
            <a:r>
              <a:rPr lang="en-US" sz="2400">
                <a:solidFill>
                  <a:schemeClr val="dk1"/>
                </a:solidFill>
              </a:rPr>
              <a:t> Ethyl alcohol present in the  breath is oxidized into acetic acid passing through the heat element. With the ethyl alcohol cascade on the tin dioxide sensing layer, the resistance decreases. </a:t>
            </a:r>
            <a:endParaRPr/>
          </a:p>
          <a:p>
            <a:pPr indent="-152400" lvl="0" marL="0" rtl="0" algn="just">
              <a:spcBef>
                <a:spcPts val="480"/>
              </a:spcBef>
              <a:spcAft>
                <a:spcPts val="0"/>
              </a:spcAft>
              <a:buClr>
                <a:schemeClr val="dk1"/>
              </a:buClr>
              <a:buSzPts val="2400"/>
              <a:buFont typeface="Arial"/>
              <a:buChar char="•"/>
            </a:pPr>
            <a:r>
              <a:rPr lang="en-US" sz="2400">
                <a:solidFill>
                  <a:schemeClr val="dk1"/>
                </a:solidFill>
              </a:rPr>
              <a:t> By using the external load resistance the resistance variation is converted into a suitable voltage variation.</a:t>
            </a:r>
            <a:endParaRPr/>
          </a:p>
        </p:txBody>
      </p:sp>
      <p:sp>
        <p:nvSpPr>
          <p:cNvPr id="128" name="Google Shape;128;p4"/>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29" name="Google Shape;129;p4"/>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30" name="Google Shape;130;p4"/>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5"/>
          <p:cNvSpPr txBox="1"/>
          <p:nvPr>
            <p:ph type="ctrTitle"/>
          </p:nvPr>
        </p:nvSpPr>
        <p:spPr>
          <a:xfrm>
            <a:off x="609600" y="1066800"/>
            <a:ext cx="7696200" cy="914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US" sz="4000"/>
              <a:t>Working of project</a:t>
            </a:r>
            <a:endParaRPr/>
          </a:p>
        </p:txBody>
      </p:sp>
      <p:sp>
        <p:nvSpPr>
          <p:cNvPr id="136" name="Google Shape;136;p5"/>
          <p:cNvSpPr txBox="1"/>
          <p:nvPr>
            <p:ph idx="1" type="subTitle"/>
          </p:nvPr>
        </p:nvSpPr>
        <p:spPr>
          <a:xfrm>
            <a:off x="609600" y="2057400"/>
            <a:ext cx="7924800" cy="42672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400"/>
              <a:buNone/>
            </a:pPr>
            <a:r>
              <a:rPr lang="en-US" sz="2400">
                <a:solidFill>
                  <a:schemeClr val="dk1"/>
                </a:solidFill>
              </a:rPr>
              <a:t>Basically in this project we have interfaced Air quality sensor with Arduino Mega to check the level of smoke(impurities) in the environment which has been shown on 16x2 LCD display. At normal level, green led will glow and as the smoke level increases, red led will glow and alert will create through buzzer. </a:t>
            </a:r>
            <a:endParaRPr/>
          </a:p>
        </p:txBody>
      </p:sp>
      <p:sp>
        <p:nvSpPr>
          <p:cNvPr id="137" name="Google Shape;137;p5"/>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38" name="Google Shape;138;p5"/>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39" name="Google Shape;139;p5"/>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6"/>
          <p:cNvSpPr txBox="1"/>
          <p:nvPr>
            <p:ph type="ctrTitle"/>
          </p:nvPr>
        </p:nvSpPr>
        <p:spPr>
          <a:xfrm>
            <a:off x="457200" y="990600"/>
            <a:ext cx="77724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Components required</a:t>
            </a:r>
            <a:endParaRPr/>
          </a:p>
        </p:txBody>
      </p:sp>
      <p:sp>
        <p:nvSpPr>
          <p:cNvPr id="145" name="Google Shape;145;p6"/>
          <p:cNvSpPr txBox="1"/>
          <p:nvPr>
            <p:ph idx="1" type="subTitle"/>
          </p:nvPr>
        </p:nvSpPr>
        <p:spPr>
          <a:xfrm>
            <a:off x="685800" y="1676400"/>
            <a:ext cx="7848600" cy="4114800"/>
          </a:xfrm>
          <a:prstGeom prst="rect">
            <a:avLst/>
          </a:prstGeom>
          <a:noFill/>
          <a:ln>
            <a:noFill/>
          </a:ln>
        </p:spPr>
        <p:txBody>
          <a:bodyPr anchorCtr="0" anchor="t" bIns="45700" lIns="91425" spcFirstLastPara="1" rIns="91425" wrap="square" tIns="45700">
            <a:normAutofit lnSpcReduction="10000"/>
          </a:bodyPr>
          <a:lstStyle/>
          <a:p>
            <a:pPr indent="-152400" lvl="0" marL="0" rtl="0" algn="l">
              <a:spcBef>
                <a:spcPts val="0"/>
              </a:spcBef>
              <a:spcAft>
                <a:spcPts val="0"/>
              </a:spcAft>
              <a:buClr>
                <a:schemeClr val="dk1"/>
              </a:buClr>
              <a:buSzPts val="2400"/>
              <a:buFont typeface="Arial"/>
              <a:buChar char="•"/>
            </a:pPr>
            <a:r>
              <a:rPr lang="en-US" sz="2400">
                <a:solidFill>
                  <a:schemeClr val="dk1"/>
                </a:solidFill>
              </a:rPr>
              <a:t> Arduino Mega</a:t>
            </a:r>
            <a:endParaRPr/>
          </a:p>
          <a:p>
            <a:pPr indent="-152400" lvl="0" marL="0" rtl="0" algn="l">
              <a:spcBef>
                <a:spcPts val="480"/>
              </a:spcBef>
              <a:spcAft>
                <a:spcPts val="0"/>
              </a:spcAft>
              <a:buClr>
                <a:schemeClr val="dk1"/>
              </a:buClr>
              <a:buSzPts val="2400"/>
              <a:buFont typeface="Arial"/>
              <a:buChar char="•"/>
            </a:pPr>
            <a:r>
              <a:rPr lang="en-US" sz="2400">
                <a:solidFill>
                  <a:schemeClr val="dk1"/>
                </a:solidFill>
              </a:rPr>
              <a:t> MQ-135</a:t>
            </a:r>
            <a:endParaRPr sz="2400">
              <a:solidFill>
                <a:schemeClr val="dk1"/>
              </a:solidFill>
            </a:endParaRPr>
          </a:p>
          <a:p>
            <a:pPr indent="-152400" lvl="0" marL="0" rtl="0" algn="l">
              <a:spcBef>
                <a:spcPts val="480"/>
              </a:spcBef>
              <a:spcAft>
                <a:spcPts val="0"/>
              </a:spcAft>
              <a:buClr>
                <a:schemeClr val="dk1"/>
              </a:buClr>
              <a:buSzPts val="2400"/>
              <a:buFont typeface="Arial"/>
              <a:buChar char="•"/>
            </a:pPr>
            <a:r>
              <a:rPr lang="en-US" sz="2400">
                <a:solidFill>
                  <a:schemeClr val="dk1"/>
                </a:solidFill>
              </a:rPr>
              <a:t> Big buzzer</a:t>
            </a:r>
            <a:endParaRPr sz="2400">
              <a:solidFill>
                <a:schemeClr val="dk1"/>
              </a:solidFill>
            </a:endParaRPr>
          </a:p>
          <a:p>
            <a:pPr indent="-152400" lvl="0" marL="0" rtl="0" algn="l">
              <a:spcBef>
                <a:spcPts val="480"/>
              </a:spcBef>
              <a:spcAft>
                <a:spcPts val="0"/>
              </a:spcAft>
              <a:buClr>
                <a:schemeClr val="dk1"/>
              </a:buClr>
              <a:buSzPts val="2400"/>
              <a:buFont typeface="Arial"/>
              <a:buChar char="•"/>
            </a:pPr>
            <a:r>
              <a:rPr lang="en-US" sz="2400">
                <a:solidFill>
                  <a:schemeClr val="dk1"/>
                </a:solidFill>
              </a:rPr>
              <a:t> LEDs</a:t>
            </a:r>
            <a:endParaRPr sz="2400">
              <a:solidFill>
                <a:schemeClr val="dk1"/>
              </a:solidFill>
            </a:endParaRPr>
          </a:p>
          <a:p>
            <a:pPr indent="-152400" lvl="0" marL="0" rtl="0" algn="l">
              <a:spcBef>
                <a:spcPts val="480"/>
              </a:spcBef>
              <a:spcAft>
                <a:spcPts val="0"/>
              </a:spcAft>
              <a:buClr>
                <a:schemeClr val="dk1"/>
              </a:buClr>
              <a:buSzPts val="2400"/>
              <a:buFont typeface="Arial"/>
              <a:buChar char="•"/>
            </a:pPr>
            <a:r>
              <a:rPr lang="en-US" sz="2400">
                <a:solidFill>
                  <a:schemeClr val="dk1"/>
                </a:solidFill>
              </a:rPr>
              <a:t> Resistors(220ohm)</a:t>
            </a:r>
            <a:endParaRPr/>
          </a:p>
          <a:p>
            <a:pPr indent="-152400" lvl="0" marL="0" rtl="0" algn="l">
              <a:spcBef>
                <a:spcPts val="480"/>
              </a:spcBef>
              <a:spcAft>
                <a:spcPts val="0"/>
              </a:spcAft>
              <a:buClr>
                <a:schemeClr val="dk1"/>
              </a:buClr>
              <a:buSzPts val="2400"/>
              <a:buFont typeface="Arial"/>
              <a:buChar char="•"/>
            </a:pPr>
            <a:r>
              <a:rPr lang="en-US" sz="2400">
                <a:solidFill>
                  <a:schemeClr val="dk1"/>
                </a:solidFill>
              </a:rPr>
              <a:t> Breadboard</a:t>
            </a:r>
            <a:endParaRPr sz="2400">
              <a:solidFill>
                <a:schemeClr val="dk1"/>
              </a:solidFill>
            </a:endParaRPr>
          </a:p>
          <a:p>
            <a:pPr indent="-152400" lvl="0" marL="0" rtl="0" algn="l">
              <a:spcBef>
                <a:spcPts val="480"/>
              </a:spcBef>
              <a:spcAft>
                <a:spcPts val="0"/>
              </a:spcAft>
              <a:buClr>
                <a:schemeClr val="dk1"/>
              </a:buClr>
              <a:buSzPts val="2400"/>
              <a:buFont typeface="Arial"/>
              <a:buChar char="•"/>
            </a:pPr>
            <a:r>
              <a:rPr lang="en-US" sz="2400">
                <a:solidFill>
                  <a:schemeClr val="dk1"/>
                </a:solidFill>
              </a:rPr>
              <a:t> Jumper wires</a:t>
            </a:r>
            <a:endParaRPr/>
          </a:p>
          <a:p>
            <a:pPr indent="-152400" lvl="0" marL="0" rtl="0" algn="l">
              <a:spcBef>
                <a:spcPts val="480"/>
              </a:spcBef>
              <a:spcAft>
                <a:spcPts val="0"/>
              </a:spcAft>
              <a:buClr>
                <a:schemeClr val="dk1"/>
              </a:buClr>
              <a:buSzPts val="2400"/>
              <a:buFont typeface="Arial"/>
              <a:buChar char="•"/>
            </a:pPr>
            <a:r>
              <a:rPr lang="en-US" sz="2400">
                <a:solidFill>
                  <a:schemeClr val="dk1"/>
                </a:solidFill>
              </a:rPr>
              <a:t> 16x2 LCD</a:t>
            </a:r>
            <a:endParaRPr/>
          </a:p>
          <a:p>
            <a:pPr indent="-152400" lvl="0" marL="0" rtl="0" algn="l">
              <a:spcBef>
                <a:spcPts val="480"/>
              </a:spcBef>
              <a:spcAft>
                <a:spcPts val="0"/>
              </a:spcAft>
              <a:buClr>
                <a:schemeClr val="dk1"/>
              </a:buClr>
              <a:buSzPts val="2400"/>
              <a:buFont typeface="Arial"/>
              <a:buChar char="•"/>
            </a:pPr>
            <a:r>
              <a:rPr lang="en-US" sz="2400">
                <a:solidFill>
                  <a:schemeClr val="dk1"/>
                </a:solidFill>
              </a:rPr>
              <a:t> Potentiometer</a:t>
            </a:r>
            <a:endParaRPr sz="2400">
              <a:solidFill>
                <a:schemeClr val="dk1"/>
              </a:solidFill>
            </a:endParaRPr>
          </a:p>
          <a:p>
            <a:pPr indent="0" lvl="0" marL="0" rtl="0" algn="l">
              <a:spcBef>
                <a:spcPts val="640"/>
              </a:spcBef>
              <a:spcAft>
                <a:spcPts val="0"/>
              </a:spcAft>
              <a:buClr>
                <a:srgbClr val="888888"/>
              </a:buClr>
              <a:buSzPts val="3200"/>
              <a:buFont typeface="Arial"/>
              <a:buNone/>
            </a:pPr>
            <a:r>
              <a:t/>
            </a:r>
            <a:endParaRPr/>
          </a:p>
        </p:txBody>
      </p:sp>
      <p:sp>
        <p:nvSpPr>
          <p:cNvPr id="146" name="Google Shape;146;p6"/>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47" name="Google Shape;147;p6"/>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48" name="Google Shape;148;p6"/>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7"/>
          <p:cNvSpPr txBox="1"/>
          <p:nvPr>
            <p:ph type="ctrTitle"/>
          </p:nvPr>
        </p:nvSpPr>
        <p:spPr>
          <a:xfrm>
            <a:off x="533400" y="838200"/>
            <a:ext cx="7772400" cy="914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US" sz="4000"/>
              <a:t>Connection Diagram</a:t>
            </a:r>
            <a:endParaRPr/>
          </a:p>
        </p:txBody>
      </p:sp>
      <p:sp>
        <p:nvSpPr>
          <p:cNvPr id="154" name="Google Shape;154;p7"/>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55" name="Google Shape;155;p7"/>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56" name="Google Shape;156;p7"/>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pic>
        <p:nvPicPr>
          <p:cNvPr id="157" name="Google Shape;157;p7"/>
          <p:cNvPicPr preferRelativeResize="0"/>
          <p:nvPr/>
        </p:nvPicPr>
        <p:blipFill rotWithShape="1">
          <a:blip r:embed="rId3">
            <a:alphaModFix/>
          </a:blip>
          <a:srcRect b="0" l="0" r="0" t="0"/>
          <a:stretch/>
        </p:blipFill>
        <p:spPr>
          <a:xfrm>
            <a:off x="1066800" y="1600200"/>
            <a:ext cx="7048500" cy="4562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8"/>
          <p:cNvSpPr txBox="1"/>
          <p:nvPr>
            <p:ph idx="1" type="subTitle"/>
          </p:nvPr>
        </p:nvSpPr>
        <p:spPr>
          <a:xfrm>
            <a:off x="533400" y="1066800"/>
            <a:ext cx="8229600" cy="5257800"/>
          </a:xfrm>
          <a:prstGeom prst="rect">
            <a:avLst/>
          </a:prstGeom>
          <a:noFill/>
          <a:ln>
            <a:noFill/>
          </a:ln>
        </p:spPr>
        <p:txBody>
          <a:bodyPr anchorCtr="0" anchor="t" bIns="45700" lIns="91425" spcFirstLastPara="1" rIns="91425" wrap="square" tIns="45700">
            <a:normAutofit lnSpcReduction="20000"/>
          </a:bodyPr>
          <a:lstStyle/>
          <a:p>
            <a:pPr indent="-514350" lvl="0" marL="514350" rtl="0" algn="just">
              <a:spcBef>
                <a:spcPts val="0"/>
              </a:spcBef>
              <a:spcAft>
                <a:spcPts val="0"/>
              </a:spcAft>
              <a:buClr>
                <a:schemeClr val="dk1"/>
              </a:buClr>
              <a:buSzPts val="4000"/>
              <a:buNone/>
            </a:pPr>
            <a:r>
              <a:rPr b="1" lang="en-US" sz="4000">
                <a:solidFill>
                  <a:schemeClr val="dk1"/>
                </a:solidFill>
              </a:rPr>
              <a:t>MQ135 sensor  and other connections :</a:t>
            </a:r>
            <a:endParaRPr/>
          </a:p>
          <a:p>
            <a:pPr indent="-526288" lvl="0" marL="514350" rtl="0" algn="just">
              <a:spcBef>
                <a:spcPts val="462"/>
              </a:spcBef>
              <a:spcAft>
                <a:spcPts val="0"/>
              </a:spcAft>
              <a:buClr>
                <a:schemeClr val="dk1"/>
              </a:buClr>
              <a:buSzPts val="2500"/>
              <a:buFont typeface="Arial"/>
              <a:buChar char="•"/>
            </a:pPr>
            <a:r>
              <a:rPr lang="en-US" sz="2500">
                <a:solidFill>
                  <a:schemeClr val="dk1"/>
                </a:solidFill>
              </a:rPr>
              <a:t>Connect A0 pin of  MQ135 sensor with A0 pin of Arduino Mega.</a:t>
            </a:r>
            <a:endParaRPr/>
          </a:p>
          <a:p>
            <a:pPr indent="-526288" lvl="0" marL="514350" rtl="0" algn="just">
              <a:spcBef>
                <a:spcPts val="462"/>
              </a:spcBef>
              <a:spcAft>
                <a:spcPts val="0"/>
              </a:spcAft>
              <a:buClr>
                <a:schemeClr val="dk1"/>
              </a:buClr>
              <a:buSzPts val="2500"/>
              <a:buFont typeface="Arial"/>
              <a:buChar char="•"/>
            </a:pPr>
            <a:r>
              <a:rPr lang="en-US" sz="2500">
                <a:solidFill>
                  <a:schemeClr val="dk1"/>
                </a:solidFill>
              </a:rPr>
              <a:t>Connect Vcc and GND(ground)  pin of MQ135 sensor with Arduino’s 5V and GND respectively.</a:t>
            </a:r>
            <a:endParaRPr/>
          </a:p>
          <a:p>
            <a:pPr indent="-526288" lvl="0" marL="514350" rtl="0" algn="just">
              <a:spcBef>
                <a:spcPts val="462"/>
              </a:spcBef>
              <a:spcAft>
                <a:spcPts val="0"/>
              </a:spcAft>
              <a:buClr>
                <a:schemeClr val="dk1"/>
              </a:buClr>
              <a:buSzPts val="2500"/>
              <a:buFont typeface="Arial"/>
              <a:buChar char="•"/>
            </a:pPr>
            <a:r>
              <a:rPr lang="en-US" sz="2500">
                <a:solidFill>
                  <a:schemeClr val="dk1"/>
                </a:solidFill>
              </a:rPr>
              <a:t>Connect LED 1  positive with 32 pin of Arduino and LED’s  negative with GND of Arduino.(Connect resistor of 220 ohms)as shown in interfacing circuit.</a:t>
            </a:r>
            <a:endParaRPr/>
          </a:p>
          <a:p>
            <a:pPr indent="-526288" lvl="0" marL="514350" rtl="0" algn="just">
              <a:spcBef>
                <a:spcPts val="462"/>
              </a:spcBef>
              <a:spcAft>
                <a:spcPts val="0"/>
              </a:spcAft>
              <a:buClr>
                <a:schemeClr val="dk1"/>
              </a:buClr>
              <a:buSzPts val="2500"/>
              <a:buFont typeface="Arial"/>
              <a:buChar char="•"/>
            </a:pPr>
            <a:r>
              <a:rPr lang="en-US" sz="2500">
                <a:solidFill>
                  <a:schemeClr val="dk1"/>
                </a:solidFill>
              </a:rPr>
              <a:t>Connect LED 2  positive with 34 pin of Arduino and LED’s  negative with GND of Arduino .(Connect resistor of 220 ohms)as shown in interfacing circuit.</a:t>
            </a:r>
            <a:endParaRPr/>
          </a:p>
          <a:p>
            <a:pPr indent="-526288" lvl="0" marL="514350" rtl="0" algn="just">
              <a:spcBef>
                <a:spcPts val="462"/>
              </a:spcBef>
              <a:spcAft>
                <a:spcPts val="0"/>
              </a:spcAft>
              <a:buClr>
                <a:schemeClr val="dk1"/>
              </a:buClr>
              <a:buSzPts val="2500"/>
              <a:buFont typeface="Arial"/>
              <a:buChar char="•"/>
            </a:pPr>
            <a:r>
              <a:rPr lang="en-US" sz="2500">
                <a:solidFill>
                  <a:schemeClr val="dk1"/>
                </a:solidFill>
              </a:rPr>
              <a:t>Connect buzzer’s  positive with 36 pin of Arduino and buzzer’s  negative with GND of Arduino.</a:t>
            </a:r>
            <a:endParaRPr/>
          </a:p>
          <a:p>
            <a:pPr indent="-373380" lvl="0" marL="514350" rtl="0" algn="just">
              <a:spcBef>
                <a:spcPts val="444"/>
              </a:spcBef>
              <a:spcAft>
                <a:spcPts val="0"/>
              </a:spcAft>
              <a:buClr>
                <a:srgbClr val="888888"/>
              </a:buClr>
              <a:buSzPts val="2400"/>
              <a:buFont typeface="Arial"/>
              <a:buNone/>
            </a:pPr>
            <a:r>
              <a:t/>
            </a:r>
            <a:endParaRPr sz="2400">
              <a:solidFill>
                <a:schemeClr val="dk1"/>
              </a:solidFill>
            </a:endParaRPr>
          </a:p>
        </p:txBody>
      </p:sp>
      <p:sp>
        <p:nvSpPr>
          <p:cNvPr id="163" name="Google Shape;163;p8"/>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64" name="Google Shape;164;p8"/>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65" name="Google Shape;165;p8"/>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9"/>
          <p:cNvSpPr txBox="1"/>
          <p:nvPr>
            <p:ph idx="1" type="subTitle"/>
          </p:nvPr>
        </p:nvSpPr>
        <p:spPr>
          <a:xfrm>
            <a:off x="533400" y="1143000"/>
            <a:ext cx="8001000" cy="52578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Clr>
                <a:schemeClr val="dk1"/>
              </a:buClr>
              <a:buSzPct val="100000"/>
              <a:buNone/>
            </a:pPr>
            <a:r>
              <a:rPr b="1" lang="en-US" sz="5700">
                <a:solidFill>
                  <a:schemeClr val="dk1"/>
                </a:solidFill>
              </a:rPr>
              <a:t>Connections  for LCD :</a:t>
            </a:r>
            <a:endParaRPr/>
          </a:p>
          <a:p>
            <a:pPr indent="-472440" lvl="0" marL="457200" rtl="0" algn="l">
              <a:spcBef>
                <a:spcPts val="448"/>
              </a:spcBef>
              <a:spcAft>
                <a:spcPts val="0"/>
              </a:spcAft>
              <a:buClr>
                <a:schemeClr val="dk1"/>
              </a:buClr>
              <a:buSzPct val="114285"/>
              <a:buFont typeface="Arial"/>
              <a:buChar char="•"/>
            </a:pPr>
            <a:r>
              <a:rPr lang="en-US">
                <a:solidFill>
                  <a:schemeClr val="dk1"/>
                </a:solidFill>
              </a:rPr>
              <a:t>PIN1 or VSS to ground</a:t>
            </a:r>
            <a:endParaRPr/>
          </a:p>
          <a:p>
            <a:pPr indent="-472440" lvl="0" marL="457200" rtl="0" algn="l">
              <a:spcBef>
                <a:spcPts val="448"/>
              </a:spcBef>
              <a:spcAft>
                <a:spcPts val="0"/>
              </a:spcAft>
              <a:buClr>
                <a:schemeClr val="dk1"/>
              </a:buClr>
              <a:buSzPct val="114285"/>
              <a:buFont typeface="Arial"/>
              <a:buChar char="•"/>
            </a:pPr>
            <a:r>
              <a:rPr lang="en-US">
                <a:solidFill>
                  <a:schemeClr val="dk1"/>
                </a:solidFill>
              </a:rPr>
              <a:t>PIN2 or VDD or VCC to +5v power</a:t>
            </a:r>
            <a:endParaRPr/>
          </a:p>
          <a:p>
            <a:pPr indent="-472440" lvl="0" marL="457200" rtl="0" algn="l">
              <a:spcBef>
                <a:spcPts val="448"/>
              </a:spcBef>
              <a:spcAft>
                <a:spcPts val="0"/>
              </a:spcAft>
              <a:buClr>
                <a:schemeClr val="dk1"/>
              </a:buClr>
              <a:buSzPct val="114285"/>
              <a:buFont typeface="Arial"/>
              <a:buChar char="•"/>
            </a:pPr>
            <a:r>
              <a:rPr lang="en-US">
                <a:solidFill>
                  <a:schemeClr val="dk1"/>
                </a:solidFill>
              </a:rPr>
              <a:t>PIN3 or VEE to potentiometer (gives maximum contrast best for a beginner)</a:t>
            </a:r>
            <a:endParaRPr/>
          </a:p>
          <a:p>
            <a:pPr indent="-472440" lvl="0" marL="457200" rtl="0" algn="l">
              <a:spcBef>
                <a:spcPts val="448"/>
              </a:spcBef>
              <a:spcAft>
                <a:spcPts val="0"/>
              </a:spcAft>
              <a:buClr>
                <a:schemeClr val="dk1"/>
              </a:buClr>
              <a:buSzPct val="114285"/>
              <a:buFont typeface="Arial"/>
              <a:buChar char="•"/>
            </a:pPr>
            <a:r>
              <a:rPr lang="en-US">
                <a:solidFill>
                  <a:schemeClr val="dk1"/>
                </a:solidFill>
              </a:rPr>
              <a:t>PIN4 or RS (Register Selection) to PIN22 of ARDUINO       </a:t>
            </a:r>
            <a:endParaRPr/>
          </a:p>
          <a:p>
            <a:pPr indent="-472440" lvl="0" marL="457200" rtl="0" algn="l">
              <a:spcBef>
                <a:spcPts val="448"/>
              </a:spcBef>
              <a:spcAft>
                <a:spcPts val="0"/>
              </a:spcAft>
              <a:buClr>
                <a:schemeClr val="dk1"/>
              </a:buClr>
              <a:buSzPct val="114285"/>
              <a:buFont typeface="Arial"/>
              <a:buChar char="•"/>
            </a:pPr>
            <a:r>
              <a:rPr lang="en-US">
                <a:solidFill>
                  <a:schemeClr val="dk1"/>
                </a:solidFill>
              </a:rPr>
              <a:t>PIN5 or RW (Read/Write) to ground </a:t>
            </a:r>
            <a:endParaRPr/>
          </a:p>
          <a:p>
            <a:pPr indent="-472440" lvl="0" marL="457200" rtl="0" algn="l">
              <a:spcBef>
                <a:spcPts val="448"/>
              </a:spcBef>
              <a:spcAft>
                <a:spcPts val="0"/>
              </a:spcAft>
              <a:buClr>
                <a:schemeClr val="dk1"/>
              </a:buClr>
              <a:buSzPct val="114285"/>
              <a:buFont typeface="Arial"/>
              <a:buChar char="•"/>
            </a:pPr>
            <a:r>
              <a:rPr lang="en-US">
                <a:solidFill>
                  <a:schemeClr val="dk1"/>
                </a:solidFill>
              </a:rPr>
              <a:t>PIN6 or E (Enable) to PIN24 of ARDUINO       </a:t>
            </a:r>
            <a:endParaRPr/>
          </a:p>
          <a:p>
            <a:pPr indent="-472440" lvl="0" marL="457200" rtl="0" algn="l">
              <a:spcBef>
                <a:spcPts val="448"/>
              </a:spcBef>
              <a:spcAft>
                <a:spcPts val="0"/>
              </a:spcAft>
              <a:buClr>
                <a:schemeClr val="dk1"/>
              </a:buClr>
              <a:buSzPct val="114285"/>
              <a:buFont typeface="Arial"/>
              <a:buChar char="•"/>
            </a:pPr>
            <a:r>
              <a:rPr lang="en-US">
                <a:solidFill>
                  <a:schemeClr val="dk1"/>
                </a:solidFill>
              </a:rPr>
              <a:t>PIN11 or D4 to PIN2 of ARDUINO       </a:t>
            </a:r>
            <a:endParaRPr/>
          </a:p>
          <a:p>
            <a:pPr indent="-472440" lvl="0" marL="457200" rtl="0" algn="l">
              <a:spcBef>
                <a:spcPts val="448"/>
              </a:spcBef>
              <a:spcAft>
                <a:spcPts val="0"/>
              </a:spcAft>
              <a:buClr>
                <a:schemeClr val="dk1"/>
              </a:buClr>
              <a:buSzPct val="114285"/>
              <a:buFont typeface="Arial"/>
              <a:buChar char="•"/>
            </a:pPr>
            <a:r>
              <a:rPr lang="en-US">
                <a:solidFill>
                  <a:schemeClr val="dk1"/>
                </a:solidFill>
              </a:rPr>
              <a:t>PIN12 or D5 to PIN3 of ARDUINO       </a:t>
            </a:r>
            <a:endParaRPr/>
          </a:p>
          <a:p>
            <a:pPr indent="-472440" lvl="0" marL="457200" rtl="0" algn="l">
              <a:spcBef>
                <a:spcPts val="448"/>
              </a:spcBef>
              <a:spcAft>
                <a:spcPts val="0"/>
              </a:spcAft>
              <a:buClr>
                <a:schemeClr val="dk1"/>
              </a:buClr>
              <a:buSzPct val="114285"/>
              <a:buFont typeface="Arial"/>
              <a:buChar char="•"/>
            </a:pPr>
            <a:r>
              <a:rPr lang="en-US">
                <a:solidFill>
                  <a:schemeClr val="dk1"/>
                </a:solidFill>
              </a:rPr>
              <a:t>PIN13 or D6 to PIN28 of ARDUINO       </a:t>
            </a:r>
            <a:endParaRPr/>
          </a:p>
          <a:p>
            <a:pPr indent="-472440" lvl="0" marL="457200" rtl="0" algn="l">
              <a:spcBef>
                <a:spcPts val="448"/>
              </a:spcBef>
              <a:spcAft>
                <a:spcPts val="0"/>
              </a:spcAft>
              <a:buClr>
                <a:schemeClr val="dk1"/>
              </a:buClr>
              <a:buSzPct val="114285"/>
              <a:buFont typeface="Arial"/>
              <a:buChar char="•"/>
            </a:pPr>
            <a:r>
              <a:rPr lang="en-US">
                <a:solidFill>
                  <a:schemeClr val="dk1"/>
                </a:solidFill>
              </a:rPr>
              <a:t>PIN14 or D7 to PIN30 of ARDUINO       </a:t>
            </a:r>
            <a:endParaRPr/>
          </a:p>
          <a:p>
            <a:pPr indent="-472440" lvl="0" marL="457200" rtl="0" algn="l">
              <a:spcBef>
                <a:spcPts val="448"/>
              </a:spcBef>
              <a:spcAft>
                <a:spcPts val="0"/>
              </a:spcAft>
              <a:buClr>
                <a:schemeClr val="dk1"/>
              </a:buClr>
              <a:buSzPct val="114285"/>
              <a:buFont typeface="Arial"/>
              <a:buChar char="•"/>
            </a:pPr>
            <a:r>
              <a:rPr lang="en-US">
                <a:solidFill>
                  <a:schemeClr val="dk1"/>
                </a:solidFill>
              </a:rPr>
              <a:t>PIN15 or A to +5V of ARDUINO</a:t>
            </a:r>
            <a:endParaRPr/>
          </a:p>
          <a:p>
            <a:pPr indent="-472440" lvl="0" marL="457200" rtl="0" algn="l">
              <a:spcBef>
                <a:spcPts val="448"/>
              </a:spcBef>
              <a:spcAft>
                <a:spcPts val="0"/>
              </a:spcAft>
              <a:buClr>
                <a:schemeClr val="dk1"/>
              </a:buClr>
              <a:buSzPct val="114285"/>
              <a:buFont typeface="Arial"/>
              <a:buChar char="•"/>
            </a:pPr>
            <a:r>
              <a:rPr lang="en-US">
                <a:solidFill>
                  <a:schemeClr val="dk1"/>
                </a:solidFill>
              </a:rPr>
              <a:t>PIN16 or K to  GND of ARDUINO</a:t>
            </a:r>
            <a:endParaRPr/>
          </a:p>
          <a:p>
            <a:pPr indent="0" lvl="0" marL="0" rtl="0" algn="l">
              <a:spcBef>
                <a:spcPts val="448"/>
              </a:spcBef>
              <a:spcAft>
                <a:spcPts val="0"/>
              </a:spcAft>
              <a:buClr>
                <a:srgbClr val="888888"/>
              </a:buClr>
              <a:buSzPct val="114285"/>
              <a:buNone/>
            </a:pPr>
            <a:r>
              <a:t/>
            </a:r>
            <a:endParaRPr/>
          </a:p>
          <a:p>
            <a:pPr indent="0" lvl="0" marL="0" rtl="0" algn="l">
              <a:spcBef>
                <a:spcPts val="448"/>
              </a:spcBef>
              <a:spcAft>
                <a:spcPts val="0"/>
              </a:spcAft>
              <a:buClr>
                <a:srgbClr val="888888"/>
              </a:buClr>
              <a:buSzPct val="114285"/>
              <a:buNone/>
            </a:pPr>
            <a:r>
              <a:t/>
            </a:r>
            <a:endParaRPr/>
          </a:p>
        </p:txBody>
      </p:sp>
      <p:sp>
        <p:nvSpPr>
          <p:cNvPr id="171" name="Google Shape;171;p9"/>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72" name="Google Shape;172;p9"/>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73" name="Google Shape;173;p9"/>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BL_Education_Template_Left_Logo">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2020-01-08T12:19:20Z</dcterms:created>
  <dc:creator>rahul</dc:creator>
</cp:coreProperties>
</file>