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Corbe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h6HnYZUl9hQugFB0ctatt6S227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regular.fntdata"/><Relationship Id="rId14" Type="http://schemas.openxmlformats.org/officeDocument/2006/relationships/slide" Target="slides/slide9.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d41d8e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d41d8e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d41d8e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d41d8e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d41d8e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d41d8e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d41d8e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d41d8e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d41d8e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d41d8e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d41d8e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d41d8e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d41d8e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d41d8e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d41d8e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d41d8e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d41d8e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d41d8e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d41d8e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d41d8e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d41d8e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d41d8e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d41d8e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d41d8e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d41d8e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d41d8e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d41d8e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d41d8e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d41d8e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d41d8e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d41d8e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d41d8e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d41d8e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d41d8e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d41d8e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d41d8e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d41d8e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d41d8e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d41d8e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d41d8e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d41d8e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d41d8e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d41d8e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d41d8e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d41d8e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d41d8e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d41d8e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d41d8e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d41d8e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d41d8e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d41d8e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d41d8e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d41d8e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d41d8e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d41d8e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d41d8e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d41d8e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d41d8e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d41d8e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d41d8e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d41d8e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d41d8e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d41d8e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d41d8e_0_57"/>
          <p:cNvSpPr/>
          <p:nvPr>
            <p:ph idx="2" type="pic"/>
          </p:nvPr>
        </p:nvSpPr>
        <p:spPr>
          <a:xfrm>
            <a:off x="3887391" y="987425"/>
            <a:ext cx="4629300" cy="4873500"/>
          </a:xfrm>
          <a:prstGeom prst="rect">
            <a:avLst/>
          </a:prstGeom>
          <a:noFill/>
          <a:ln>
            <a:noFill/>
          </a:ln>
        </p:spPr>
      </p:sp>
      <p:sp>
        <p:nvSpPr>
          <p:cNvPr id="65" name="Google Shape;65;g2410cd41d8e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d41d8e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d41d8e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d41d8e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d41d8e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d41d8e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d41d8e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d41d8e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d41d8e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d41d8e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youtu.be/kbKnLTPTNb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533400" y="11430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Water flow rate and Volume measurement</a:t>
            </a:r>
            <a:endParaRPr/>
          </a:p>
        </p:txBody>
      </p:sp>
      <p:sp>
        <p:nvSpPr>
          <p:cNvPr id="98" name="Google Shape;98;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id="99" name="Google Shape;99;p1"/>
          <p:cNvPicPr preferRelativeResize="0"/>
          <p:nvPr/>
        </p:nvPicPr>
        <p:blipFill rotWithShape="1">
          <a:blip r:embed="rId3">
            <a:alphaModFix/>
          </a:blip>
          <a:srcRect b="0" l="0" r="0" t="0"/>
          <a:stretch/>
        </p:blipFill>
        <p:spPr>
          <a:xfrm>
            <a:off x="685800" y="2743200"/>
            <a:ext cx="7829550" cy="3457575"/>
          </a:xfrm>
          <a:prstGeom prst="rect">
            <a:avLst/>
          </a:prstGeom>
          <a:noFill/>
          <a:ln>
            <a:noFill/>
          </a:ln>
        </p:spPr>
      </p:pic>
      <p:sp>
        <p:nvSpPr>
          <p:cNvPr id="100" name="Google Shape;100;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1" name="Google Shape;101;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2" name="Google Shape;102;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ctrTitle"/>
          </p:nvPr>
        </p:nvSpPr>
        <p:spPr>
          <a:xfrm>
            <a:off x="381000" y="1066801"/>
            <a:ext cx="8305800" cy="7619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Water Flow sensor</a:t>
            </a:r>
            <a:endParaRPr/>
          </a:p>
        </p:txBody>
      </p:sp>
      <p:sp>
        <p:nvSpPr>
          <p:cNvPr id="108" name="Google Shape;108;p2"/>
          <p:cNvSpPr txBox="1"/>
          <p:nvPr>
            <p:ph idx="1" type="subTitle"/>
          </p:nvPr>
        </p:nvSpPr>
        <p:spPr>
          <a:xfrm>
            <a:off x="381000" y="1828800"/>
            <a:ext cx="6858000" cy="4191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US" sz="2800">
                <a:solidFill>
                  <a:schemeClr val="dk1"/>
                </a:solidFill>
              </a:rPr>
              <a:t>Water Flow sensors are installed at the water source or pipes to measure the rate of flow of water and calculate the amount of water flowed through the pipe. Rate of flow of water is measured as liters per hour or cubic meters. Water flow sensor consists of a plastic valve from which water can pass. A water rotor along with a hall effect sensor is present the sense and measure the water flow.</a:t>
            </a:r>
            <a:endParaRPr/>
          </a:p>
          <a:p>
            <a:pPr indent="0" lvl="0" marL="0" rtl="0" algn="just">
              <a:spcBef>
                <a:spcPts val="476"/>
              </a:spcBef>
              <a:spcAft>
                <a:spcPts val="0"/>
              </a:spcAft>
              <a:buClr>
                <a:schemeClr val="dk1"/>
              </a:buClr>
              <a:buSzPct val="100000"/>
              <a:buNone/>
            </a:pPr>
            <a:r>
              <a:rPr lang="en-US" sz="2800">
                <a:solidFill>
                  <a:schemeClr val="dk1"/>
                </a:solidFill>
              </a:rPr>
              <a:t>When water flows through the valve it rotates the rotor. By this, the change can be observed in the speed of the motor. This change is calculated as output as a pulse signal by the hall effect sensor. Thus, the rate of flow of water can be measured.</a:t>
            </a:r>
            <a:endParaRPr/>
          </a:p>
          <a:p>
            <a:pPr indent="0" lvl="0" marL="0" rtl="0" algn="just">
              <a:spcBef>
                <a:spcPts val="408"/>
              </a:spcBef>
              <a:spcAft>
                <a:spcPts val="0"/>
              </a:spcAft>
              <a:buClr>
                <a:srgbClr val="888888"/>
              </a:buClr>
              <a:buSzPct val="100000"/>
              <a:buNone/>
            </a:pPr>
            <a:r>
              <a:t/>
            </a:r>
            <a:endParaRPr sz="2400">
              <a:solidFill>
                <a:schemeClr val="dk1"/>
              </a:solidFill>
            </a:endParaRPr>
          </a:p>
        </p:txBody>
      </p:sp>
      <p:sp>
        <p:nvSpPr>
          <p:cNvPr id="109" name="Google Shape;109;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0" name="Google Shape;110;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1" name="Google Shape;111;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id="112" name="Google Shape;112;p2"/>
          <p:cNvPicPr preferRelativeResize="0"/>
          <p:nvPr/>
        </p:nvPicPr>
        <p:blipFill rotWithShape="1">
          <a:blip r:embed="rId3">
            <a:alphaModFix/>
          </a:blip>
          <a:srcRect b="0" l="0" r="0" t="0"/>
          <a:stretch/>
        </p:blipFill>
        <p:spPr>
          <a:xfrm>
            <a:off x="7162800" y="2743200"/>
            <a:ext cx="1981200" cy="220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609600" y="990600"/>
            <a:ext cx="77724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Working</a:t>
            </a:r>
            <a:r>
              <a:rPr lang="en-US" sz="4000"/>
              <a:t> </a:t>
            </a:r>
            <a:r>
              <a:rPr b="1" lang="en-US" sz="4000"/>
              <a:t>principle</a:t>
            </a:r>
            <a:endParaRPr/>
          </a:p>
        </p:txBody>
      </p:sp>
      <p:sp>
        <p:nvSpPr>
          <p:cNvPr id="118" name="Google Shape;118;p3"/>
          <p:cNvSpPr txBox="1"/>
          <p:nvPr>
            <p:ph idx="1" type="subTitle"/>
          </p:nvPr>
        </p:nvSpPr>
        <p:spPr>
          <a:xfrm>
            <a:off x="533400" y="1676400"/>
            <a:ext cx="7848600" cy="4572000"/>
          </a:xfrm>
          <a:prstGeom prst="rect">
            <a:avLst/>
          </a:prstGeom>
          <a:noFill/>
          <a:ln>
            <a:noFill/>
          </a:ln>
        </p:spPr>
        <p:txBody>
          <a:bodyPr anchorCtr="0" anchor="t" bIns="45700" lIns="91425" spcFirstLastPara="1" rIns="91425" wrap="square" tIns="45700">
            <a:normAutofit fontScale="85000" lnSpcReduction="10000"/>
          </a:bodyPr>
          <a:lstStyle/>
          <a:p>
            <a:pPr indent="-140335" lvl="0" marL="0" rtl="0" algn="just">
              <a:spcBef>
                <a:spcPts val="0"/>
              </a:spcBef>
              <a:spcAft>
                <a:spcPts val="0"/>
              </a:spcAft>
              <a:buClr>
                <a:schemeClr val="dk1"/>
              </a:buClr>
              <a:buSzPct val="100000"/>
              <a:buFont typeface="Arial"/>
              <a:buChar char="•"/>
            </a:pPr>
            <a:r>
              <a:rPr lang="en-US" sz="2600">
                <a:solidFill>
                  <a:schemeClr val="dk1"/>
                </a:solidFill>
              </a:rPr>
              <a:t>The main working principle behind the working of this sensor is the Hall effect. </a:t>
            </a:r>
            <a:endParaRPr/>
          </a:p>
          <a:p>
            <a:pPr indent="0" lvl="0" marL="0" rtl="0" algn="just">
              <a:spcBef>
                <a:spcPts val="481"/>
              </a:spcBef>
              <a:spcAft>
                <a:spcPts val="0"/>
              </a:spcAft>
              <a:buClr>
                <a:srgbClr val="888888"/>
              </a:buClr>
              <a:buSzPct val="100000"/>
              <a:buNone/>
            </a:pPr>
            <a:r>
              <a:t/>
            </a:r>
            <a:endParaRPr sz="2600">
              <a:solidFill>
                <a:schemeClr val="dk1"/>
              </a:solidFill>
            </a:endParaRPr>
          </a:p>
          <a:p>
            <a:pPr indent="0" lvl="0" marL="0" rtl="0" algn="just">
              <a:spcBef>
                <a:spcPts val="481"/>
              </a:spcBef>
              <a:spcAft>
                <a:spcPts val="0"/>
              </a:spcAft>
              <a:buClr>
                <a:srgbClr val="888888"/>
              </a:buClr>
              <a:buSzPct val="100000"/>
              <a:buNone/>
            </a:pPr>
            <a:r>
              <a:t/>
            </a:r>
            <a:endParaRPr sz="2600">
              <a:solidFill>
                <a:schemeClr val="dk1"/>
              </a:solidFill>
            </a:endParaRPr>
          </a:p>
          <a:p>
            <a:pPr indent="0" lvl="0" marL="0" rtl="0" algn="just">
              <a:spcBef>
                <a:spcPts val="481"/>
              </a:spcBef>
              <a:spcAft>
                <a:spcPts val="0"/>
              </a:spcAft>
              <a:buClr>
                <a:srgbClr val="888888"/>
              </a:buClr>
              <a:buSzPct val="100000"/>
              <a:buNone/>
            </a:pPr>
            <a:r>
              <a:t/>
            </a:r>
            <a:endParaRPr sz="2600">
              <a:solidFill>
                <a:schemeClr val="dk1"/>
              </a:solidFill>
            </a:endParaRPr>
          </a:p>
          <a:p>
            <a:pPr indent="0" lvl="0" marL="0" rtl="0" algn="just">
              <a:spcBef>
                <a:spcPts val="481"/>
              </a:spcBef>
              <a:spcAft>
                <a:spcPts val="0"/>
              </a:spcAft>
              <a:buClr>
                <a:srgbClr val="888888"/>
              </a:buClr>
              <a:buSzPct val="100000"/>
              <a:buNone/>
            </a:pPr>
            <a:r>
              <a:t/>
            </a:r>
            <a:endParaRPr sz="2600">
              <a:solidFill>
                <a:schemeClr val="dk1"/>
              </a:solidFill>
            </a:endParaRPr>
          </a:p>
          <a:p>
            <a:pPr indent="0" lvl="0" marL="0" rtl="0" algn="just">
              <a:spcBef>
                <a:spcPts val="481"/>
              </a:spcBef>
              <a:spcAft>
                <a:spcPts val="0"/>
              </a:spcAft>
              <a:buClr>
                <a:srgbClr val="888888"/>
              </a:buClr>
              <a:buSzPct val="100000"/>
              <a:buNone/>
            </a:pPr>
            <a:r>
              <a:t/>
            </a:r>
            <a:endParaRPr sz="2600">
              <a:solidFill>
                <a:schemeClr val="dk1"/>
              </a:solidFill>
            </a:endParaRPr>
          </a:p>
          <a:p>
            <a:pPr indent="0" lvl="0" marL="0" rtl="0" algn="just">
              <a:spcBef>
                <a:spcPts val="481"/>
              </a:spcBef>
              <a:spcAft>
                <a:spcPts val="0"/>
              </a:spcAft>
              <a:buClr>
                <a:srgbClr val="888888"/>
              </a:buClr>
              <a:buSzPct val="100000"/>
              <a:buNone/>
            </a:pPr>
            <a:r>
              <a:t/>
            </a:r>
            <a:endParaRPr sz="2600">
              <a:solidFill>
                <a:schemeClr val="dk1"/>
              </a:solidFill>
            </a:endParaRPr>
          </a:p>
          <a:p>
            <a:pPr indent="-140335" lvl="0" marL="0" rtl="0" algn="just">
              <a:spcBef>
                <a:spcPts val="481"/>
              </a:spcBef>
              <a:spcAft>
                <a:spcPts val="0"/>
              </a:spcAft>
              <a:buClr>
                <a:schemeClr val="dk1"/>
              </a:buClr>
              <a:buSzPct val="100000"/>
              <a:buFont typeface="Arial"/>
              <a:buChar char="•"/>
            </a:pPr>
            <a:r>
              <a:rPr lang="en-US" sz="2600">
                <a:solidFill>
                  <a:schemeClr val="dk1"/>
                </a:solidFill>
              </a:rPr>
              <a:t>According to this principle, in this sensor, a voltage difference is induced in the conductor due to the rotation of the rotor. </a:t>
            </a:r>
            <a:endParaRPr/>
          </a:p>
          <a:p>
            <a:pPr indent="0" lvl="0" marL="0" rtl="0" algn="just">
              <a:spcBef>
                <a:spcPts val="481"/>
              </a:spcBef>
              <a:spcAft>
                <a:spcPts val="0"/>
              </a:spcAft>
              <a:buClr>
                <a:srgbClr val="888888"/>
              </a:buClr>
              <a:buSzPct val="100000"/>
              <a:buNone/>
            </a:pPr>
            <a:r>
              <a:t/>
            </a:r>
            <a:endParaRPr sz="2600">
              <a:solidFill>
                <a:schemeClr val="dk1"/>
              </a:solidFill>
            </a:endParaRPr>
          </a:p>
          <a:p>
            <a:pPr indent="-140335" lvl="0" marL="0" rtl="0" algn="just">
              <a:spcBef>
                <a:spcPts val="481"/>
              </a:spcBef>
              <a:spcAft>
                <a:spcPts val="0"/>
              </a:spcAft>
              <a:buClr>
                <a:schemeClr val="dk1"/>
              </a:buClr>
              <a:buSzPct val="100000"/>
              <a:buFont typeface="Arial"/>
              <a:buChar char="•"/>
            </a:pPr>
            <a:r>
              <a:rPr lang="en-US" sz="2600">
                <a:solidFill>
                  <a:schemeClr val="dk1"/>
                </a:solidFill>
              </a:rPr>
              <a:t>This induced voltage difference is transverse to the electric current. </a:t>
            </a:r>
            <a:endParaRPr/>
          </a:p>
          <a:p>
            <a:pPr indent="0" lvl="0" marL="0" rtl="0" algn="ctr">
              <a:spcBef>
                <a:spcPts val="592"/>
              </a:spcBef>
              <a:spcAft>
                <a:spcPts val="0"/>
              </a:spcAft>
              <a:buClr>
                <a:srgbClr val="888888"/>
              </a:buClr>
              <a:buSzPct val="114285"/>
              <a:buNone/>
            </a:pPr>
            <a:r>
              <a:t/>
            </a:r>
            <a:endParaRPr/>
          </a:p>
        </p:txBody>
      </p:sp>
      <p:pic>
        <p:nvPicPr>
          <p:cNvPr id="119" name="Google Shape;119;p3"/>
          <p:cNvPicPr preferRelativeResize="0"/>
          <p:nvPr/>
        </p:nvPicPr>
        <p:blipFill rotWithShape="1">
          <a:blip r:embed="rId3">
            <a:alphaModFix/>
          </a:blip>
          <a:srcRect b="0" l="0" r="0" t="0"/>
          <a:stretch/>
        </p:blipFill>
        <p:spPr>
          <a:xfrm>
            <a:off x="914400" y="2286000"/>
            <a:ext cx="7543800" cy="2209800"/>
          </a:xfrm>
          <a:prstGeom prst="rect">
            <a:avLst/>
          </a:prstGeom>
          <a:noFill/>
          <a:ln>
            <a:noFill/>
          </a:ln>
        </p:spPr>
      </p:pic>
      <p:sp>
        <p:nvSpPr>
          <p:cNvPr id="120" name="Google Shape;120;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1" name="Google Shape;121;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2" name="Google Shape;122;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idx="1" type="subTitle"/>
          </p:nvPr>
        </p:nvSpPr>
        <p:spPr>
          <a:xfrm>
            <a:off x="609600" y="1219200"/>
            <a:ext cx="8077200" cy="48006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Water flow sensors can measure the rate of flow of water either by measuring velocity or displacement.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These sensors can also measure the flow of water like fluids such as measuring milk in a dairy industry etc..</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These sensors can be easily interfaced with microcontrollers like Arduino. For this, an Arduino microcontroller board for processing, a Hall effect water flow sensor, a 16×2 LCD display, and Breadboard connecting wires are required. The sensor is placed at the water source inlet or at the opening of the pipe</a:t>
            </a:r>
            <a:r>
              <a:rPr lang="en-US" sz="2400"/>
              <a:t>.</a:t>
            </a:r>
            <a:endParaRPr/>
          </a:p>
        </p:txBody>
      </p:sp>
      <p:sp>
        <p:nvSpPr>
          <p:cNvPr id="128" name="Google Shape;128;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9" name="Google Shape;129;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0" name="Google Shape;130;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ctrTitle"/>
          </p:nvPr>
        </p:nvSpPr>
        <p:spPr>
          <a:xfrm>
            <a:off x="609600" y="1066801"/>
            <a:ext cx="77724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36" name="Google Shape;136;p5"/>
          <p:cNvSpPr txBox="1"/>
          <p:nvPr>
            <p:ph idx="1" type="subTitle"/>
          </p:nvPr>
        </p:nvSpPr>
        <p:spPr>
          <a:xfrm>
            <a:off x="685800" y="2057400"/>
            <a:ext cx="7772400" cy="419100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Water flow sensor</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16x2 LCD</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Potentiometer(10k)</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a:p>
        </p:txBody>
      </p:sp>
      <p:sp>
        <p:nvSpPr>
          <p:cNvPr id="137" name="Google Shape;137;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8" name="Google Shape;138;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9" name="Google Shape;139;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type="ctrTitle"/>
          </p:nvPr>
        </p:nvSpPr>
        <p:spPr>
          <a:xfrm>
            <a:off x="533400" y="914400"/>
            <a:ext cx="77724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Connection Diagram</a:t>
            </a:r>
            <a:endParaRPr/>
          </a:p>
        </p:txBody>
      </p:sp>
      <p:sp>
        <p:nvSpPr>
          <p:cNvPr id="145" name="Google Shape;145;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pic>
        <p:nvPicPr>
          <p:cNvPr id="149" name="Google Shape;149;p6"/>
          <p:cNvPicPr preferRelativeResize="0"/>
          <p:nvPr/>
        </p:nvPicPr>
        <p:blipFill rotWithShape="1">
          <a:blip r:embed="rId3">
            <a:alphaModFix/>
          </a:blip>
          <a:srcRect b="0" l="0" r="0" t="0"/>
          <a:stretch/>
        </p:blipFill>
        <p:spPr>
          <a:xfrm>
            <a:off x="762000" y="1676400"/>
            <a:ext cx="7696200"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ctrTitle"/>
          </p:nvPr>
        </p:nvSpPr>
        <p:spPr>
          <a:xfrm>
            <a:off x="0" y="1371600"/>
            <a:ext cx="7772400" cy="7651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      Water flow sensor connections </a:t>
            </a:r>
            <a:br>
              <a:rPr b="1" lang="en-US"/>
            </a:br>
            <a:endParaRPr/>
          </a:p>
        </p:txBody>
      </p:sp>
      <p:sp>
        <p:nvSpPr>
          <p:cNvPr id="155" name="Google Shape;155;p7"/>
          <p:cNvSpPr txBox="1"/>
          <p:nvPr>
            <p:ph idx="1" type="subTitle"/>
          </p:nvPr>
        </p:nvSpPr>
        <p:spPr>
          <a:xfrm>
            <a:off x="533400" y="1905000"/>
            <a:ext cx="8001000" cy="1752600"/>
          </a:xfrm>
          <a:prstGeom prst="rect">
            <a:avLst/>
          </a:prstGeom>
          <a:noFill/>
          <a:ln>
            <a:noFill/>
          </a:ln>
        </p:spPr>
        <p:txBody>
          <a:bodyPr anchorCtr="0" anchor="t" bIns="45700" lIns="91425" spcFirstLastPara="1" rIns="91425" wrap="square" tIns="45700">
            <a:normAutofit fontScale="47500" lnSpcReduction="20000"/>
          </a:bodyPr>
          <a:lstStyle/>
          <a:p>
            <a:pPr indent="-514350" lvl="0" marL="514350" rtl="0" algn="just">
              <a:spcBef>
                <a:spcPts val="0"/>
              </a:spcBef>
              <a:spcAft>
                <a:spcPts val="0"/>
              </a:spcAft>
              <a:buClr>
                <a:srgbClr val="888888"/>
              </a:buClr>
              <a:buSzPct val="100000"/>
              <a:buNone/>
            </a:pPr>
            <a:r>
              <a:t/>
            </a:r>
            <a:endParaRPr b="1" sz="4400">
              <a:solidFill>
                <a:schemeClr val="dk1"/>
              </a:solidFill>
            </a:endParaRPr>
          </a:p>
          <a:p>
            <a:pPr indent="-493394" lvl="0" marL="514350" rtl="0" algn="just">
              <a:spcBef>
                <a:spcPts val="484"/>
              </a:spcBef>
              <a:spcAft>
                <a:spcPts val="0"/>
              </a:spcAft>
              <a:buClr>
                <a:schemeClr val="dk1"/>
              </a:buClr>
              <a:buSzPct val="100000"/>
              <a:buFont typeface="Arial"/>
              <a:buChar char="•"/>
            </a:pPr>
            <a:r>
              <a:rPr lang="en-US" sz="4400">
                <a:solidFill>
                  <a:schemeClr val="dk1"/>
                </a:solidFill>
              </a:rPr>
              <a:t>Connect A0 pin of water flow sensor with A0 pin of Arduino Mega.</a:t>
            </a:r>
            <a:endParaRPr/>
          </a:p>
          <a:p>
            <a:pPr indent="-493394" lvl="0" marL="514350" rtl="0" algn="just">
              <a:spcBef>
                <a:spcPts val="484"/>
              </a:spcBef>
              <a:spcAft>
                <a:spcPts val="0"/>
              </a:spcAft>
              <a:buClr>
                <a:schemeClr val="dk1"/>
              </a:buClr>
              <a:buSzPct val="100000"/>
              <a:buFont typeface="Arial"/>
              <a:buChar char="•"/>
            </a:pPr>
            <a:r>
              <a:rPr lang="en-US" sz="4400">
                <a:solidFill>
                  <a:schemeClr val="dk1"/>
                </a:solidFill>
              </a:rPr>
              <a:t>Connect Vcc and GND(ground)  pin of water flow sensor with  Arduino  5V and GND respectively.</a:t>
            </a:r>
            <a:endParaRPr/>
          </a:p>
          <a:p>
            <a:pPr indent="-360680" lvl="0" marL="514350" rtl="0" algn="just">
              <a:spcBef>
                <a:spcPts val="484"/>
              </a:spcBef>
              <a:spcAft>
                <a:spcPts val="0"/>
              </a:spcAft>
              <a:buClr>
                <a:srgbClr val="888888"/>
              </a:buClr>
              <a:buSzPct val="100000"/>
              <a:buFont typeface="Arial"/>
              <a:buNone/>
            </a:pPr>
            <a:r>
              <a:t/>
            </a:r>
            <a:endParaRPr sz="4400">
              <a:solidFill>
                <a:schemeClr val="dk1"/>
              </a:solidFill>
            </a:endParaRPr>
          </a:p>
          <a:p>
            <a:pPr indent="0" lvl="0" marL="0" rtl="0" algn="l">
              <a:spcBef>
                <a:spcPts val="352"/>
              </a:spcBef>
              <a:spcAft>
                <a:spcPts val="0"/>
              </a:spcAft>
              <a:buClr>
                <a:srgbClr val="888888"/>
              </a:buClr>
              <a:buSzPct val="114285"/>
              <a:buNone/>
            </a:pPr>
            <a:r>
              <a:t/>
            </a:r>
            <a:endParaRPr/>
          </a:p>
        </p:txBody>
      </p:sp>
      <p:cxnSp>
        <p:nvCxnSpPr>
          <p:cNvPr id="156" name="Google Shape;156;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7" name="Google Shape;157;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58" name="Google Shape;158;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 type="subTitle"/>
          </p:nvPr>
        </p:nvSpPr>
        <p:spPr>
          <a:xfrm>
            <a:off x="381000" y="1219200"/>
            <a:ext cx="8382000" cy="4800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dk1"/>
              </a:buClr>
              <a:buSzPct val="100000"/>
              <a:buNone/>
            </a:pPr>
            <a:r>
              <a:rPr b="1" lang="en-US" sz="16000">
                <a:solidFill>
                  <a:schemeClr val="dk1"/>
                </a:solidFill>
              </a:rPr>
              <a:t>Connections  for LCD :</a:t>
            </a:r>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 or Vss to ground</a:t>
            </a:r>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PIN2 or Vdd or Vcc to +5V power</a:t>
            </a:r>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PIN3 or Vee to potentiometer (gives maximum contrast best for a beginner)</a:t>
            </a:r>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PIN4 or RS (Register Selection) to PIN22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PIN5 or RW (Read/Write) to ground </a:t>
            </a:r>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PIN6 or E (Enable) to PIN24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PIN11 or D4 to PIN2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PIN12 or D5 to PIN3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PIN13 or D6 to PIN28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PIN14 or D7 to PIN30 of Arduino       </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PIN15 or A to +5V of Arduino</a:t>
            </a:r>
            <a:endParaRPr sz="9200">
              <a:solidFill>
                <a:schemeClr val="dk1"/>
              </a:solidFill>
            </a:endParaRPr>
          </a:p>
          <a:p>
            <a:pPr indent="-457200" lvl="0" marL="457200" rtl="0" algn="l">
              <a:spcBef>
                <a:spcPts val="460"/>
              </a:spcBef>
              <a:spcAft>
                <a:spcPts val="0"/>
              </a:spcAft>
              <a:buClr>
                <a:schemeClr val="dk1"/>
              </a:buClr>
              <a:buSzPct val="100000"/>
              <a:buFont typeface="Arial"/>
              <a:buChar char="•"/>
            </a:pPr>
            <a:r>
              <a:rPr lang="en-US" sz="9200">
                <a:solidFill>
                  <a:schemeClr val="dk1"/>
                </a:solidFill>
              </a:rPr>
              <a:t>PIN16 or K to  GND of Arduino</a:t>
            </a:r>
            <a:endParaRPr sz="9200">
              <a:solidFill>
                <a:schemeClr val="dk1"/>
              </a:solidFill>
            </a:endParaRPr>
          </a:p>
          <a:p>
            <a:pPr indent="-444500" lvl="0" marL="514350" rtl="0" algn="just">
              <a:spcBef>
                <a:spcPts val="220"/>
              </a:spcBef>
              <a:spcAft>
                <a:spcPts val="0"/>
              </a:spcAft>
              <a:buClr>
                <a:srgbClr val="888888"/>
              </a:buClr>
              <a:buSzPct val="100000"/>
              <a:buFont typeface="Arial"/>
              <a:buNone/>
            </a:pPr>
            <a:r>
              <a:t/>
            </a:r>
            <a:endParaRPr sz="4400">
              <a:solidFill>
                <a:schemeClr val="dk1"/>
              </a:solidFill>
            </a:endParaRPr>
          </a:p>
          <a:p>
            <a:pPr indent="0" lvl="0" marL="0" rtl="0" algn="l">
              <a:spcBef>
                <a:spcPts val="160"/>
              </a:spcBef>
              <a:spcAft>
                <a:spcPts val="0"/>
              </a:spcAft>
              <a:buClr>
                <a:srgbClr val="888888"/>
              </a:buClr>
              <a:buSzPct val="114285"/>
              <a:buNone/>
            </a:pPr>
            <a:r>
              <a:t/>
            </a:r>
            <a:endParaRPr/>
          </a:p>
        </p:txBody>
      </p:sp>
      <p:cxnSp>
        <p:nvCxnSpPr>
          <p:cNvPr id="164" name="Google Shape;164;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66" name="Google Shape;166;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9"/>
          <p:cNvSpPr txBox="1"/>
          <p:nvPr>
            <p:ph idx="1" type="subTitle"/>
          </p:nvPr>
        </p:nvSpPr>
        <p:spPr>
          <a:xfrm>
            <a:off x="381000" y="2667000"/>
            <a:ext cx="8382000" cy="4800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https://youtu.be/kbKnLTPTNbg</a:t>
            </a:r>
            <a:endParaRPr sz="2400">
              <a:solidFill>
                <a:schemeClr val="dk1"/>
              </a:solidFill>
            </a:endParaRPr>
          </a:p>
        </p:txBody>
      </p:sp>
      <p:cxnSp>
        <p:nvCxnSpPr>
          <p:cNvPr id="172" name="Google Shape;172;p9"/>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73" name="Google Shape;173;p9"/>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
        <p:nvSpPr>
          <p:cNvPr id="174" name="Google Shape;174;p9"/>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2020-01-08T11:51:39Z</dcterms:created>
  <dc:creator>rahul</dc:creator>
</cp:coreProperties>
</file>