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h6OFGLSzADLHG/eVKk/PmMI/Ys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a9fcbb1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a9fcbb1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a9fcbb1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a9fcbb1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a9fcbb1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a9fcbb1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a9fcbb1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a9fcbb1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a9fcbb1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a9fcbb1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a9fcbb1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a9fcbb1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a9fcbb1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a9fcbb1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a9fcbb1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a9fcbb1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a9fcbb1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a9fcbb1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a9fcbb1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a9fcbb1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a9fcbb1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a9fcbb1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a9fcbb1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a9fcbb1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a9fcbb1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a9fcbb1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a9fcbb1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a9fcbb1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a9fcbb1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a9fcbb1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a9fcbb1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a9fcbb1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a9fcbb1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a9fcbb1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a9fcbb1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a9fcbb1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a9fcbb1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a9fcbb1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a9fcbb1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a9fcbb1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a9fcbb1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a9fcbb1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a9fcbb1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a9fcbb1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a9fcbb1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a9fcbb1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a9fcbb1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a9fcbb1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a9fcbb1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a9fcbb1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a9fcbb1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a9fcbb1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a9fcbb1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a9fcbb1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a9fcbb1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a9fcbb1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a9fcbb1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a9fcbb1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a9fcbb1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a9fcbb1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a9fcbb1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a9fcbb1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a9fcbb1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a9fcbb1_0_57"/>
          <p:cNvSpPr/>
          <p:nvPr>
            <p:ph idx="2" type="pic"/>
          </p:nvPr>
        </p:nvSpPr>
        <p:spPr>
          <a:xfrm>
            <a:off x="3887391" y="987425"/>
            <a:ext cx="4629300" cy="4873500"/>
          </a:xfrm>
          <a:prstGeom prst="rect">
            <a:avLst/>
          </a:prstGeom>
          <a:noFill/>
          <a:ln>
            <a:noFill/>
          </a:ln>
        </p:spPr>
      </p:sp>
      <p:sp>
        <p:nvSpPr>
          <p:cNvPr id="65" name="Google Shape;65;g2410a9fcbb1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a9fcbb1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a9fcbb1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a9fcbb1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a9fcbb1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a9fcbb1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a9fcbb1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a9fcbb1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a9fcbb1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pic>
        <p:nvPicPr>
          <p:cNvPr id="11" name="Google Shape;11;g2410a9fcbb1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youtu.be/SP9iHq79Fc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683568" y="908720"/>
            <a:ext cx="7772400" cy="8640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Interfacing of Pulse rate sensor</a:t>
            </a:r>
            <a:endParaRPr b="1" sz="4000"/>
          </a:p>
        </p:txBody>
      </p:sp>
      <p:pic>
        <p:nvPicPr>
          <p:cNvPr descr="Pulse Sensor" id="98" name="Google Shape;98;p1"/>
          <p:cNvPicPr preferRelativeResize="0"/>
          <p:nvPr/>
        </p:nvPicPr>
        <p:blipFill rotWithShape="1">
          <a:blip r:embed="rId3">
            <a:alphaModFix/>
          </a:blip>
          <a:srcRect b="0" l="0" r="0" t="0"/>
          <a:stretch/>
        </p:blipFill>
        <p:spPr>
          <a:xfrm>
            <a:off x="611560" y="1916832"/>
            <a:ext cx="3971925" cy="3562351"/>
          </a:xfrm>
          <a:prstGeom prst="rect">
            <a:avLst/>
          </a:prstGeom>
          <a:noFill/>
          <a:ln>
            <a:noFill/>
          </a:ln>
        </p:spPr>
      </p:pic>
      <p:pic>
        <p:nvPicPr>
          <p:cNvPr descr="https://components101.com/sites/default/files/component_pin/Pulse-Sensor-Pinout.png" id="99" name="Google Shape;99;p1"/>
          <p:cNvPicPr preferRelativeResize="0"/>
          <p:nvPr/>
        </p:nvPicPr>
        <p:blipFill rotWithShape="1">
          <a:blip r:embed="rId4">
            <a:alphaModFix/>
          </a:blip>
          <a:srcRect b="0" l="0" r="0" t="0"/>
          <a:stretch/>
        </p:blipFill>
        <p:spPr>
          <a:xfrm>
            <a:off x="4860032" y="1916832"/>
            <a:ext cx="3971925" cy="3562351"/>
          </a:xfrm>
          <a:prstGeom prst="rect">
            <a:avLst/>
          </a:prstGeom>
          <a:noFill/>
          <a:ln>
            <a:noFill/>
          </a:ln>
        </p:spPr>
      </p:pic>
      <p:sp>
        <p:nvSpPr>
          <p:cNvPr id="100" name="Google Shape;100;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01" name="Google Shape;101;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2" name="Google Shape;102;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ctrTitle"/>
          </p:nvPr>
        </p:nvSpPr>
        <p:spPr>
          <a:xfrm>
            <a:off x="539552" y="642918"/>
            <a:ext cx="7875758" cy="14700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IN" sz="4000"/>
              <a:t>Pulse rate sensor</a:t>
            </a:r>
            <a:endParaRPr b="1" sz="4000"/>
          </a:p>
        </p:txBody>
      </p:sp>
      <p:sp>
        <p:nvSpPr>
          <p:cNvPr id="108" name="Google Shape;108;p2"/>
          <p:cNvSpPr txBox="1"/>
          <p:nvPr>
            <p:ph idx="1" type="subTitle"/>
          </p:nvPr>
        </p:nvSpPr>
        <p:spPr>
          <a:xfrm>
            <a:off x="539552" y="1988840"/>
            <a:ext cx="5688632" cy="439248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b="1" lang="en-IN" sz="2400">
                <a:solidFill>
                  <a:schemeClr val="dk1"/>
                </a:solidFill>
              </a:rPr>
              <a:t>Pulse rate sensor</a:t>
            </a:r>
            <a:r>
              <a:rPr lang="en-IN" sz="2400">
                <a:solidFill>
                  <a:schemeClr val="dk1"/>
                </a:solidFill>
              </a:rPr>
              <a:t> is a well-designed plug-and-play </a:t>
            </a:r>
            <a:r>
              <a:rPr b="1" lang="en-IN" sz="2400">
                <a:solidFill>
                  <a:schemeClr val="dk1"/>
                </a:solidFill>
              </a:rPr>
              <a:t>heart-rate sensor</a:t>
            </a:r>
            <a:r>
              <a:rPr lang="en-IN" sz="2400">
                <a:solidFill>
                  <a:schemeClr val="dk1"/>
                </a:solidFill>
              </a:rPr>
              <a:t> for Arduino. The </a:t>
            </a:r>
            <a:r>
              <a:rPr b="1" lang="en-IN" sz="2400">
                <a:solidFill>
                  <a:schemeClr val="dk1"/>
                </a:solidFill>
              </a:rPr>
              <a:t>sensor</a:t>
            </a:r>
            <a:r>
              <a:rPr lang="en-IN" sz="2400">
                <a:solidFill>
                  <a:schemeClr val="dk1"/>
                </a:solidFill>
              </a:rPr>
              <a:t> clips onto a fingertip or earlobe and plugs right into Arduino with some jumper cables. It also includes an open-source monitoring app that graphs your </a:t>
            </a:r>
            <a:r>
              <a:rPr b="1" lang="en-IN" sz="2400">
                <a:solidFill>
                  <a:schemeClr val="dk1"/>
                </a:solidFill>
              </a:rPr>
              <a:t>pulse</a:t>
            </a:r>
            <a:r>
              <a:rPr lang="en-IN" sz="2400">
                <a:solidFill>
                  <a:schemeClr val="dk1"/>
                </a:solidFill>
              </a:rPr>
              <a:t> in real time</a:t>
            </a:r>
            <a:r>
              <a:rPr lang="en-IN" sz="2000"/>
              <a:t>. </a:t>
            </a:r>
            <a:r>
              <a:rPr lang="en-IN" sz="2400">
                <a:solidFill>
                  <a:schemeClr val="dk1"/>
                </a:solidFill>
              </a:rPr>
              <a:t>It can be used by students, artists, athletes, makers, and game &amp; mobile developers who want to easily incorporate live heartrate data into their projects. </a:t>
            </a:r>
            <a:endParaRPr/>
          </a:p>
        </p:txBody>
      </p:sp>
      <p:pic>
        <p:nvPicPr>
          <p:cNvPr descr="https://components101.com/sites/default/files/component_pin/Pulse-Sensor-Pinout.png" id="109" name="Google Shape;109;p2"/>
          <p:cNvPicPr preferRelativeResize="0"/>
          <p:nvPr/>
        </p:nvPicPr>
        <p:blipFill rotWithShape="1">
          <a:blip r:embed="rId3">
            <a:alphaModFix/>
          </a:blip>
          <a:srcRect b="0" l="0" r="0" t="0"/>
          <a:stretch/>
        </p:blipFill>
        <p:spPr>
          <a:xfrm>
            <a:off x="6215075" y="2060848"/>
            <a:ext cx="2928926" cy="3418335"/>
          </a:xfrm>
          <a:prstGeom prst="rect">
            <a:avLst/>
          </a:prstGeom>
          <a:noFill/>
          <a:ln>
            <a:noFill/>
          </a:ln>
        </p:spPr>
      </p:pic>
      <p:sp>
        <p:nvSpPr>
          <p:cNvPr id="110" name="Google Shape;110;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11" name="Google Shape;111;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2" name="Google Shape;112;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ctrTitle"/>
          </p:nvPr>
        </p:nvSpPr>
        <p:spPr>
          <a:xfrm>
            <a:off x="611560" y="980728"/>
            <a:ext cx="7772400" cy="9361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IN" sz="4000"/>
              <a:t>Working of Pulse rate sensor</a:t>
            </a:r>
            <a:endParaRPr/>
          </a:p>
        </p:txBody>
      </p:sp>
      <p:sp>
        <p:nvSpPr>
          <p:cNvPr id="118" name="Google Shape;118;p3"/>
          <p:cNvSpPr txBox="1"/>
          <p:nvPr>
            <p:ph idx="1" type="subTitle"/>
          </p:nvPr>
        </p:nvSpPr>
        <p:spPr>
          <a:xfrm>
            <a:off x="539552" y="1844824"/>
            <a:ext cx="7992888" cy="4176464"/>
          </a:xfrm>
          <a:prstGeom prst="rect">
            <a:avLst/>
          </a:prstGeom>
          <a:noFill/>
          <a:ln>
            <a:noFill/>
          </a:ln>
        </p:spPr>
        <p:txBody>
          <a:bodyPr anchorCtr="0" anchor="t" bIns="45700" lIns="91425" spcFirstLastPara="1" rIns="91425" wrap="square" tIns="45700">
            <a:normAutofit/>
          </a:bodyPr>
          <a:lstStyle/>
          <a:p>
            <a:pPr indent="-127000" lvl="0" marL="0" rtl="0" algn="just">
              <a:spcBef>
                <a:spcPts val="0"/>
              </a:spcBef>
              <a:spcAft>
                <a:spcPts val="0"/>
              </a:spcAft>
              <a:buClr>
                <a:schemeClr val="dk1"/>
              </a:buClr>
              <a:buSzPts val="2000"/>
              <a:buFont typeface="Arial"/>
              <a:buChar char="•"/>
            </a:pPr>
            <a:r>
              <a:rPr lang="en-IN" sz="2000">
                <a:solidFill>
                  <a:schemeClr val="dk1"/>
                </a:solidFill>
              </a:rPr>
              <a:t> The working of the </a:t>
            </a:r>
            <a:r>
              <a:rPr b="1" lang="en-IN" sz="2000">
                <a:solidFill>
                  <a:schemeClr val="dk1"/>
                </a:solidFill>
              </a:rPr>
              <a:t>Pulse/Heart beat sensor</a:t>
            </a:r>
            <a:r>
              <a:rPr lang="en-IN" sz="2000">
                <a:solidFill>
                  <a:schemeClr val="dk1"/>
                </a:solidFill>
              </a:rPr>
              <a:t> is very simple. The sensor has two sides, on one side the LED is placed along with an ambient light sensor and on the other side we have some circuitry. This circuitry is responsible for the amplification and noise cancellation work. The LED on the front side of the sensor is placed over a vein in our human body. This can either be your Finger tip or you ear tips, but it should be placed directly on top of a vein.</a:t>
            </a:r>
            <a:endParaRPr/>
          </a:p>
          <a:p>
            <a:pPr indent="-127000" lvl="0" marL="0" rtl="0" algn="just">
              <a:spcBef>
                <a:spcPts val="400"/>
              </a:spcBef>
              <a:spcAft>
                <a:spcPts val="0"/>
              </a:spcAft>
              <a:buClr>
                <a:schemeClr val="dk1"/>
              </a:buClr>
              <a:buSzPts val="2000"/>
              <a:buFont typeface="Arial"/>
              <a:buChar char="•"/>
            </a:pPr>
            <a:r>
              <a:rPr lang="en-IN" sz="2000">
                <a:solidFill>
                  <a:schemeClr val="dk1"/>
                </a:solidFill>
              </a:rPr>
              <a:t> Now the LED emits light which will fall on the vein directly. The veins will have blood flow inside them only when the heart is pumping, so if we monitor the flow of blood we can monitor the heart beats as well.  If the flow of blood is detected then the ambient light sensor will pick up more light since they will be reflect ted by the blood, this minor change in received light is analysed over time to determine our heart beats.</a:t>
            </a:r>
            <a:endParaRPr/>
          </a:p>
        </p:txBody>
      </p:sp>
      <p:sp>
        <p:nvSpPr>
          <p:cNvPr id="119" name="Google Shape;119;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20" name="Google Shape;120;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1" name="Google Shape;121;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683568" y="980728"/>
            <a:ext cx="8229600" cy="796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IN" sz="4000"/>
              <a:t>How to use Pulse rate sensor</a:t>
            </a:r>
            <a:endParaRPr b="1" sz="4000"/>
          </a:p>
        </p:txBody>
      </p:sp>
      <p:sp>
        <p:nvSpPr>
          <p:cNvPr id="127" name="Google Shape;127;p4"/>
          <p:cNvSpPr txBox="1"/>
          <p:nvPr>
            <p:ph idx="1" type="body"/>
          </p:nvPr>
        </p:nvSpPr>
        <p:spPr>
          <a:xfrm>
            <a:off x="395536" y="1772816"/>
            <a:ext cx="8291264" cy="4205064"/>
          </a:xfrm>
          <a:prstGeom prst="rect">
            <a:avLst/>
          </a:prstGeom>
          <a:noFill/>
          <a:ln>
            <a:noFill/>
          </a:ln>
        </p:spPr>
        <p:txBody>
          <a:bodyPr anchorCtr="0" anchor="t" bIns="45700" lIns="91425" spcFirstLastPara="1" rIns="91425" wrap="square" tIns="45700">
            <a:normAutofit fontScale="92500" lnSpcReduction="20000"/>
          </a:bodyPr>
          <a:lstStyle/>
          <a:p>
            <a:pPr indent="-356235" lvl="0" marL="342900" rtl="0" algn="just">
              <a:spcBef>
                <a:spcPts val="0"/>
              </a:spcBef>
              <a:spcAft>
                <a:spcPts val="0"/>
              </a:spcAft>
              <a:buClr>
                <a:schemeClr val="dk1"/>
              </a:buClr>
              <a:buSzPct val="100000"/>
              <a:buChar char="•"/>
            </a:pPr>
            <a:r>
              <a:rPr b="1" lang="en-IN" sz="2800"/>
              <a:t>Using the Pulse sensor</a:t>
            </a:r>
            <a:r>
              <a:rPr lang="en-IN" sz="2800"/>
              <a:t> is straight forward, but positioning it in the right way matters. Since all the electronics on the sensor are directly exposed it is also recommended to cover the sensor with hot glue, vinyl tape or other non conductive materials. Also it is not recommended to handle these sensors with wet hands. The flat side of the sensor should be placed on top of the vein and a slightly press should be applied on top of it, normally clips or Velcro tapes are used to attain this pressure.</a:t>
            </a:r>
            <a:endParaRPr/>
          </a:p>
          <a:p>
            <a:pPr indent="-356235" lvl="0" marL="342900" rtl="0" algn="just">
              <a:spcBef>
                <a:spcPts val="476"/>
              </a:spcBef>
              <a:spcAft>
                <a:spcPts val="0"/>
              </a:spcAft>
              <a:buClr>
                <a:schemeClr val="dk1"/>
              </a:buClr>
              <a:buSzPct val="100000"/>
              <a:buChar char="•"/>
            </a:pPr>
            <a:r>
              <a:rPr lang="en-IN" sz="2800"/>
              <a:t>To use the sensor simply power it using the Vcc and ground pins, the sensor can operate both at +5V or 3.3V system.</a:t>
            </a:r>
            <a:endParaRPr/>
          </a:p>
          <a:p>
            <a:pPr indent="-170180" lvl="0" marL="342900" rtl="0" algn="l">
              <a:spcBef>
                <a:spcPts val="544"/>
              </a:spcBef>
              <a:spcAft>
                <a:spcPts val="0"/>
              </a:spcAft>
              <a:buClr>
                <a:schemeClr val="dk1"/>
              </a:buClr>
              <a:buSzPct val="114285"/>
              <a:buNone/>
            </a:pPr>
            <a:r>
              <a:t/>
            </a:r>
            <a:endParaRPr/>
          </a:p>
        </p:txBody>
      </p:sp>
      <p:sp>
        <p:nvSpPr>
          <p:cNvPr id="128" name="Google Shape;128;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29" name="Google Shape;129;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0" name="Google Shape;130;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ctrTitle"/>
          </p:nvPr>
        </p:nvSpPr>
        <p:spPr>
          <a:xfrm>
            <a:off x="611560" y="980728"/>
            <a:ext cx="77724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Components required</a:t>
            </a:r>
            <a:endParaRPr/>
          </a:p>
        </p:txBody>
      </p:sp>
      <p:sp>
        <p:nvSpPr>
          <p:cNvPr id="136" name="Google Shape;136;p5"/>
          <p:cNvSpPr txBox="1"/>
          <p:nvPr>
            <p:ph idx="1" type="subTitle"/>
          </p:nvPr>
        </p:nvSpPr>
        <p:spPr>
          <a:xfrm>
            <a:off x="683568" y="1772816"/>
            <a:ext cx="7704856" cy="4176464"/>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IN" sz="2400">
                <a:solidFill>
                  <a:schemeClr val="dk1"/>
                </a:solidFill>
              </a:rPr>
              <a:t> Arduino Mega</a:t>
            </a:r>
            <a:endParaRPr/>
          </a:p>
          <a:p>
            <a:pPr indent="-152400" lvl="0" marL="0" rtl="0" algn="just">
              <a:spcBef>
                <a:spcPts val="480"/>
              </a:spcBef>
              <a:spcAft>
                <a:spcPts val="0"/>
              </a:spcAft>
              <a:buClr>
                <a:schemeClr val="dk1"/>
              </a:buClr>
              <a:buSzPts val="2400"/>
              <a:buFont typeface="Arial"/>
              <a:buChar char="•"/>
            </a:pPr>
            <a:r>
              <a:rPr lang="en-IN" sz="2400">
                <a:solidFill>
                  <a:schemeClr val="dk1"/>
                </a:solidFill>
              </a:rPr>
              <a:t> Pulse  sensor</a:t>
            </a:r>
            <a:endParaRPr sz="2400">
              <a:solidFill>
                <a:schemeClr val="dk1"/>
              </a:solidFill>
            </a:endParaRPr>
          </a:p>
          <a:p>
            <a:pPr indent="-152400" lvl="0" marL="0" rtl="0" algn="just">
              <a:spcBef>
                <a:spcPts val="480"/>
              </a:spcBef>
              <a:spcAft>
                <a:spcPts val="0"/>
              </a:spcAft>
              <a:buClr>
                <a:schemeClr val="dk1"/>
              </a:buClr>
              <a:buSzPts val="2400"/>
              <a:buFont typeface="Arial"/>
              <a:buChar char="•"/>
            </a:pPr>
            <a:r>
              <a:rPr lang="en-IN" sz="2400">
                <a:solidFill>
                  <a:schemeClr val="dk1"/>
                </a:solidFill>
              </a:rPr>
              <a:t> LEDs </a:t>
            </a:r>
            <a:endParaRPr sz="2400">
              <a:solidFill>
                <a:schemeClr val="dk1"/>
              </a:solidFill>
            </a:endParaRPr>
          </a:p>
          <a:p>
            <a:pPr indent="-152400" lvl="0" marL="0" rtl="0" algn="just">
              <a:spcBef>
                <a:spcPts val="480"/>
              </a:spcBef>
              <a:spcAft>
                <a:spcPts val="0"/>
              </a:spcAft>
              <a:buClr>
                <a:schemeClr val="dk1"/>
              </a:buClr>
              <a:buSzPts val="2400"/>
              <a:buFont typeface="Arial"/>
              <a:buChar char="•"/>
            </a:pPr>
            <a:r>
              <a:rPr lang="en-IN" sz="2400">
                <a:solidFill>
                  <a:schemeClr val="dk1"/>
                </a:solidFill>
              </a:rPr>
              <a:t> Breadboard</a:t>
            </a:r>
            <a:endParaRPr sz="2400">
              <a:solidFill>
                <a:schemeClr val="dk1"/>
              </a:solidFill>
            </a:endParaRPr>
          </a:p>
          <a:p>
            <a:pPr indent="-152400" lvl="0" marL="0" rtl="0" algn="just">
              <a:spcBef>
                <a:spcPts val="480"/>
              </a:spcBef>
              <a:spcAft>
                <a:spcPts val="0"/>
              </a:spcAft>
              <a:buClr>
                <a:schemeClr val="dk1"/>
              </a:buClr>
              <a:buSzPts val="2400"/>
              <a:buFont typeface="Arial"/>
              <a:buChar char="•"/>
            </a:pPr>
            <a:r>
              <a:rPr lang="en-IN" sz="2400">
                <a:solidFill>
                  <a:schemeClr val="dk1"/>
                </a:solidFill>
              </a:rPr>
              <a:t> Jumper wires</a:t>
            </a:r>
            <a:endParaRPr/>
          </a:p>
          <a:p>
            <a:pPr indent="0" lvl="0" marL="0" rtl="0" algn="l">
              <a:spcBef>
                <a:spcPts val="640"/>
              </a:spcBef>
              <a:spcAft>
                <a:spcPts val="0"/>
              </a:spcAft>
              <a:buClr>
                <a:srgbClr val="888888"/>
              </a:buClr>
              <a:buSzPts val="3200"/>
              <a:buNone/>
            </a:pPr>
            <a:r>
              <a:t/>
            </a:r>
            <a:endParaRPr/>
          </a:p>
        </p:txBody>
      </p:sp>
      <p:sp>
        <p:nvSpPr>
          <p:cNvPr id="137" name="Google Shape;137;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38" name="Google Shape;138;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9" name="Google Shape;139;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ctrTitle"/>
          </p:nvPr>
        </p:nvSpPr>
        <p:spPr>
          <a:xfrm>
            <a:off x="571472" y="928670"/>
            <a:ext cx="7772400" cy="8640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Connection Diagram</a:t>
            </a:r>
            <a:endParaRPr/>
          </a:p>
        </p:txBody>
      </p:sp>
      <p:sp>
        <p:nvSpPr>
          <p:cNvPr id="145" name="Google Shape;145;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46" name="Google Shape;146;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7" name="Google Shape;147;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pic>
        <p:nvPicPr>
          <p:cNvPr id="148" name="Google Shape;148;p6"/>
          <p:cNvPicPr preferRelativeResize="0"/>
          <p:nvPr/>
        </p:nvPicPr>
        <p:blipFill rotWithShape="1">
          <a:blip r:embed="rId3">
            <a:alphaModFix/>
          </a:blip>
          <a:srcRect b="0" l="0" r="0" t="0"/>
          <a:stretch/>
        </p:blipFill>
        <p:spPr>
          <a:xfrm>
            <a:off x="1331640" y="1772816"/>
            <a:ext cx="6696075" cy="442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ctrTitle"/>
          </p:nvPr>
        </p:nvSpPr>
        <p:spPr>
          <a:xfrm>
            <a:off x="899592" y="908720"/>
            <a:ext cx="7772400" cy="86409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IN" sz="4000"/>
              <a:t>  Connections</a:t>
            </a:r>
            <a:endParaRPr/>
          </a:p>
        </p:txBody>
      </p:sp>
      <p:sp>
        <p:nvSpPr>
          <p:cNvPr id="154" name="Google Shape;154;p7"/>
          <p:cNvSpPr txBox="1"/>
          <p:nvPr>
            <p:ph idx="1" type="subTitle"/>
          </p:nvPr>
        </p:nvSpPr>
        <p:spPr>
          <a:xfrm>
            <a:off x="683568" y="1700808"/>
            <a:ext cx="7704856" cy="4392488"/>
          </a:xfrm>
          <a:prstGeom prst="rect">
            <a:avLst/>
          </a:prstGeom>
          <a:noFill/>
          <a:ln>
            <a:noFill/>
          </a:ln>
        </p:spPr>
        <p:txBody>
          <a:bodyPr anchorCtr="0" anchor="t" bIns="45700" lIns="91425" spcFirstLastPara="1" rIns="91425" wrap="square" tIns="45700">
            <a:normAutofit lnSpcReduction="10000"/>
          </a:bodyPr>
          <a:lstStyle/>
          <a:p>
            <a:pPr indent="-514350" lvl="0" marL="514350" rtl="0" algn="just">
              <a:spcBef>
                <a:spcPts val="0"/>
              </a:spcBef>
              <a:spcAft>
                <a:spcPts val="0"/>
              </a:spcAft>
              <a:buClr>
                <a:schemeClr val="dk1"/>
              </a:buClr>
              <a:buSzPts val="2400"/>
              <a:buFont typeface="Calibri"/>
              <a:buAutoNum type="arabicPeriod"/>
            </a:pPr>
            <a:r>
              <a:rPr lang="en-IN" sz="2400">
                <a:solidFill>
                  <a:schemeClr val="dk1"/>
                </a:solidFill>
              </a:rPr>
              <a:t>Connect S(signal) pin of pulse  sensor with A0 pin of Arduino.</a:t>
            </a:r>
            <a:endParaRPr/>
          </a:p>
          <a:p>
            <a:pPr indent="-514350" lvl="0" marL="514350" rtl="0" algn="just">
              <a:spcBef>
                <a:spcPts val="480"/>
              </a:spcBef>
              <a:spcAft>
                <a:spcPts val="0"/>
              </a:spcAft>
              <a:buClr>
                <a:schemeClr val="dk1"/>
              </a:buClr>
              <a:buSzPts val="2400"/>
              <a:buFont typeface="Calibri"/>
              <a:buAutoNum type="arabicPeriod"/>
            </a:pPr>
            <a:r>
              <a:rPr lang="en-IN" sz="2400">
                <a:solidFill>
                  <a:schemeClr val="dk1"/>
                </a:solidFill>
              </a:rPr>
              <a:t>Connect Vcc pin of pulse sensor with (+5V) of Arduino.</a:t>
            </a:r>
            <a:endParaRPr/>
          </a:p>
          <a:p>
            <a:pPr indent="-514350" lvl="0" marL="514350" rtl="0" algn="just">
              <a:spcBef>
                <a:spcPts val="480"/>
              </a:spcBef>
              <a:spcAft>
                <a:spcPts val="0"/>
              </a:spcAft>
              <a:buClr>
                <a:schemeClr val="dk1"/>
              </a:buClr>
              <a:buSzPts val="2400"/>
              <a:buFont typeface="Calibri"/>
              <a:buAutoNum type="arabicPeriod"/>
            </a:pPr>
            <a:r>
              <a:rPr lang="en-IN" sz="2400">
                <a:solidFill>
                  <a:schemeClr val="dk1"/>
                </a:solidFill>
              </a:rPr>
              <a:t>Connect GND pin of pulse sensor with GND of Arduino.</a:t>
            </a:r>
            <a:endParaRPr/>
          </a:p>
          <a:p>
            <a:pPr indent="-514350" lvl="0" marL="514350" rtl="0" algn="just">
              <a:spcBef>
                <a:spcPts val="480"/>
              </a:spcBef>
              <a:spcAft>
                <a:spcPts val="0"/>
              </a:spcAft>
              <a:buClr>
                <a:schemeClr val="dk1"/>
              </a:buClr>
              <a:buSzPts val="2400"/>
              <a:buFont typeface="Calibri"/>
              <a:buAutoNum type="arabicPeriod"/>
            </a:pPr>
            <a:r>
              <a:rPr lang="en-IN" sz="2400">
                <a:solidFill>
                  <a:schemeClr val="dk1"/>
                </a:solidFill>
              </a:rPr>
              <a:t>Connect LED’s positive to 22 pin of Arduino and LED’s negative with GND of Arduino. </a:t>
            </a:r>
            <a:endParaRPr/>
          </a:p>
          <a:p>
            <a:pPr indent="-514350" lvl="0" marL="514350" rtl="0" algn="just">
              <a:spcBef>
                <a:spcPts val="480"/>
              </a:spcBef>
              <a:spcAft>
                <a:spcPts val="0"/>
              </a:spcAft>
              <a:buClr>
                <a:schemeClr val="dk1"/>
              </a:buClr>
              <a:buSzPts val="2400"/>
              <a:buFont typeface="Calibri"/>
              <a:buAutoNum type="arabicPeriod"/>
            </a:pPr>
            <a:r>
              <a:rPr lang="en-IN" sz="2400">
                <a:solidFill>
                  <a:schemeClr val="dk1"/>
                </a:solidFill>
              </a:rPr>
              <a:t>Connect  another LED’s positive to 24 pin of Arduino and LED’s negative with GND of Arduino. </a:t>
            </a:r>
            <a:endParaRPr/>
          </a:p>
          <a:p>
            <a:pPr indent="-514350" lvl="0" marL="514350" rtl="0" algn="just">
              <a:spcBef>
                <a:spcPts val="480"/>
              </a:spcBef>
              <a:spcAft>
                <a:spcPts val="0"/>
              </a:spcAft>
              <a:buClr>
                <a:schemeClr val="dk1"/>
              </a:buClr>
              <a:buSzPts val="2400"/>
              <a:buFont typeface="Calibri"/>
              <a:buAutoNum type="arabicPeriod"/>
            </a:pPr>
            <a:r>
              <a:rPr lang="en-IN" sz="2400">
                <a:solidFill>
                  <a:schemeClr val="dk1"/>
                </a:solidFill>
              </a:rPr>
              <a:t>Connect third LED’s positive to 26 pin of Arduino and LED’s negative with GND of Arduino. </a:t>
            </a:r>
            <a:endParaRPr/>
          </a:p>
          <a:p>
            <a:pPr indent="-361950" lvl="0" marL="514350" rtl="0" algn="just">
              <a:spcBef>
                <a:spcPts val="480"/>
              </a:spcBef>
              <a:spcAft>
                <a:spcPts val="0"/>
              </a:spcAft>
              <a:buClr>
                <a:srgbClr val="888888"/>
              </a:buClr>
              <a:buSzPts val="2400"/>
              <a:buFont typeface="Calibri"/>
              <a:buNone/>
            </a:pPr>
            <a:r>
              <a:t/>
            </a:r>
            <a:endParaRPr sz="2400">
              <a:solidFill>
                <a:schemeClr val="dk1"/>
              </a:solidFill>
            </a:endParaRPr>
          </a:p>
        </p:txBody>
      </p:sp>
      <p:sp>
        <p:nvSpPr>
          <p:cNvPr id="155" name="Google Shape;155;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56" name="Google Shape;156;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7" name="Google Shape;157;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idx="1" type="subTitle"/>
          </p:nvPr>
        </p:nvSpPr>
        <p:spPr>
          <a:xfrm>
            <a:off x="719572" y="2800446"/>
            <a:ext cx="7704856" cy="220245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IN" sz="2400">
                <a:solidFill>
                  <a:schemeClr val="dk1"/>
                </a:solidFill>
              </a:rPr>
              <a:t>Project Link :  </a:t>
            </a:r>
            <a:r>
              <a:rPr lang="en-IN" sz="2400" u="sng">
                <a:solidFill>
                  <a:schemeClr val="dk1"/>
                </a:solidFill>
                <a:hlinkClick r:id="rId3">
                  <a:extLst>
                    <a:ext uri="{A12FA001-AC4F-418D-AE19-62706E023703}">
                      <ahyp:hlinkClr val="tx"/>
                    </a:ext>
                  </a:extLst>
                </a:hlinkClick>
              </a:rPr>
              <a:t>https://youtu.be/SP9iHq79FcA</a:t>
            </a:r>
            <a:endParaRPr sz="2400">
              <a:solidFill>
                <a:schemeClr val="dk1"/>
              </a:solidFill>
            </a:endParaRPr>
          </a:p>
        </p:txBody>
      </p:sp>
      <p:sp>
        <p:nvSpPr>
          <p:cNvPr id="163" name="Google Shape;163;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www.ableducation.com</a:t>
            </a:r>
            <a:endParaRPr/>
          </a:p>
        </p:txBody>
      </p:sp>
      <p:cxnSp>
        <p:nvCxnSpPr>
          <p:cNvPr id="164" name="Google Shape;164;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5" name="Google Shape;165;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2020-01-08T15:25:41Z</dcterms:created>
  <dc:creator>anil</dc:creator>
</cp:coreProperties>
</file>