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Corbel"/>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2" roundtripDataSignature="AMtx7mg4fhv/RIkgRrVlhmidSUszBHAU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rbel-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Corbel-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rbel-bold.fntdata"/><Relationship Id="rId6" Type="http://schemas.openxmlformats.org/officeDocument/2006/relationships/slide" Target="slides/slide1.xml"/><Relationship Id="rId18" Type="http://schemas.openxmlformats.org/officeDocument/2006/relationships/font" Target="fonts/Corbel-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g27adb9fceda_0_7"/>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g27adb9fceda_0_7"/>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5" name="Google Shape;15;g27adb9fceda_0_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 name="Google Shape;16;g27adb9fceda_0_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g27adb9fceda_0_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g27adb9fceda_0_64"/>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g27adb9fceda_0_64"/>
          <p:cNvSpPr txBox="1"/>
          <p:nvPr>
            <p:ph idx="1" type="body"/>
          </p:nvPr>
        </p:nvSpPr>
        <p:spPr>
          <a:xfrm rot="5400000">
            <a:off x="2396400" y="558498"/>
            <a:ext cx="4351200" cy="7886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 name="Google Shape;72;g27adb9fceda_0_64"/>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g27adb9fceda_0_64"/>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g27adb9fceda_0_64"/>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g27adb9fceda_0_70"/>
          <p:cNvSpPr txBox="1"/>
          <p:nvPr>
            <p:ph type="title"/>
          </p:nvPr>
        </p:nvSpPr>
        <p:spPr>
          <a:xfrm rot="5400000">
            <a:off x="4623600" y="2285275"/>
            <a:ext cx="5811900" cy="19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g27adb9fceda_0_70"/>
          <p:cNvSpPr txBox="1"/>
          <p:nvPr>
            <p:ph idx="1" type="body"/>
          </p:nvPr>
        </p:nvSpPr>
        <p:spPr>
          <a:xfrm rot="5400000">
            <a:off x="623025" y="370675"/>
            <a:ext cx="5811900" cy="58008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8" name="Google Shape;78;g27adb9fceda_0_7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g27adb9fceda_0_7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g27adb9fceda_0_7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81" name="Shape 81"/>
        <p:cNvGrpSpPr/>
        <p:nvPr/>
      </p:nvGrpSpPr>
      <p:grpSpPr>
        <a:xfrm>
          <a:off x="0" y="0"/>
          <a:ext cx="0" cy="0"/>
          <a:chOff x="0" y="0"/>
          <a:chExt cx="0" cy="0"/>
        </a:xfrm>
      </p:grpSpPr>
      <p:sp>
        <p:nvSpPr>
          <p:cNvPr id="82" name="Google Shape;82;g27adb9fceda_0_76"/>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b="1"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g27adb9fceda_0_76"/>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4" name="Google Shape;84;g27adb9fceda_0_7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g27adb9fceda_0_7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g27adb9fceda_0_7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87" name="Shape 87"/>
        <p:cNvGrpSpPr/>
        <p:nvPr/>
      </p:nvGrpSpPr>
      <p:grpSpPr>
        <a:xfrm>
          <a:off x="0" y="0"/>
          <a:ext cx="0" cy="0"/>
          <a:chOff x="0" y="0"/>
          <a:chExt cx="0" cy="0"/>
        </a:xfrm>
      </p:grpSpPr>
      <p:sp>
        <p:nvSpPr>
          <p:cNvPr id="88" name="Google Shape;88;g27adb9fceda_0_82"/>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 name="Google Shape;89;g27adb9fceda_0_8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0" name="Google Shape;90;g27adb9fceda_0_8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27adb9fceda_0_8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g27adb9fceda_0_8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g27adb9fceda_0_1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 name="Google Shape;20;g27adb9fceda_0_1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g27adb9fceda_0_1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g27adb9fceda_0_17"/>
          <p:cNvSpPr txBox="1"/>
          <p:nvPr>
            <p:ph type="title"/>
          </p:nvPr>
        </p:nvSpPr>
        <p:spPr>
          <a:xfrm>
            <a:off x="623888" y="1709738"/>
            <a:ext cx="78867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orbel"/>
              <a:buNone/>
              <a:defRPr b="1"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 name="Google Shape;24;g27adb9fceda_0_17"/>
          <p:cNvSpPr txBox="1"/>
          <p:nvPr>
            <p:ph idx="1" type="body"/>
          </p:nvPr>
        </p:nvSpPr>
        <p:spPr>
          <a:xfrm>
            <a:off x="623888" y="4589463"/>
            <a:ext cx="78867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g27adb9fceda_0_1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g27adb9fceda_0_1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g27adb9fceda_0_1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g27adb9fceda_0_23"/>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 name="Google Shape;30;g27adb9fceda_0_23"/>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g27adb9fceda_0_2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g27adb9fceda_0_2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g27adb9fceda_0_2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g27adb9fceda_0_29"/>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 name="Google Shape;36;g27adb9fceda_0_29"/>
          <p:cNvSpPr txBox="1"/>
          <p:nvPr>
            <p:ph idx="1" type="body"/>
          </p:nvPr>
        </p:nvSpPr>
        <p:spPr>
          <a:xfrm>
            <a:off x="6286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g27adb9fceda_0_29"/>
          <p:cNvSpPr txBox="1"/>
          <p:nvPr>
            <p:ph idx="2" type="body"/>
          </p:nvPr>
        </p:nvSpPr>
        <p:spPr>
          <a:xfrm>
            <a:off x="46291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8" name="Google Shape;38;g27adb9fceda_0_29"/>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g27adb9fceda_0_29"/>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g27adb9fceda_0_29"/>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g27adb9fceda_0_36"/>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g27adb9fceda_0_36"/>
          <p:cNvSpPr txBox="1"/>
          <p:nvPr>
            <p:ph idx="1" type="body"/>
          </p:nvPr>
        </p:nvSpPr>
        <p:spPr>
          <a:xfrm>
            <a:off x="629841" y="2021671"/>
            <a:ext cx="38682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4" name="Google Shape;44;g27adb9fceda_0_36"/>
          <p:cNvSpPr txBox="1"/>
          <p:nvPr>
            <p:ph idx="2" type="body"/>
          </p:nvPr>
        </p:nvSpPr>
        <p:spPr>
          <a:xfrm>
            <a:off x="629841" y="2921671"/>
            <a:ext cx="38682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5" name="Google Shape;45;g27adb9fceda_0_36"/>
          <p:cNvSpPr txBox="1"/>
          <p:nvPr>
            <p:ph idx="3" type="body"/>
          </p:nvPr>
        </p:nvSpPr>
        <p:spPr>
          <a:xfrm>
            <a:off x="4629150" y="2021671"/>
            <a:ext cx="38874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6" name="Google Shape;46;g27adb9fceda_0_36"/>
          <p:cNvSpPr txBox="1"/>
          <p:nvPr>
            <p:ph idx="4" type="body"/>
          </p:nvPr>
        </p:nvSpPr>
        <p:spPr>
          <a:xfrm>
            <a:off x="4629150" y="2921671"/>
            <a:ext cx="38874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7" name="Google Shape;47;g27adb9fceda_0_3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g27adb9fceda_0_3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g27adb9fceda_0_3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g27adb9fceda_0_45"/>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g27adb9fceda_0_45"/>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g27adb9fceda_0_45"/>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g27adb9fceda_0_45"/>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g27adb9fceda_0_50"/>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g27adb9fceda_0_50"/>
          <p:cNvSpPr txBox="1"/>
          <p:nvPr>
            <p:ph idx="1" type="body"/>
          </p:nvPr>
        </p:nvSpPr>
        <p:spPr>
          <a:xfrm>
            <a:off x="3887391" y="987425"/>
            <a:ext cx="46293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58" name="Google Shape;58;g27adb9fceda_0_50"/>
          <p:cNvSpPr txBox="1"/>
          <p:nvPr>
            <p:ph idx="2"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9" name="Google Shape;59;g27adb9fceda_0_5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g27adb9fceda_0_5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g27adb9fceda_0_5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g27adb9fceda_0_57"/>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b="1"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g27adb9fceda_0_57"/>
          <p:cNvSpPr/>
          <p:nvPr>
            <p:ph idx="2" type="pic"/>
          </p:nvPr>
        </p:nvSpPr>
        <p:spPr>
          <a:xfrm>
            <a:off x="3887391" y="987425"/>
            <a:ext cx="4629300" cy="4873500"/>
          </a:xfrm>
          <a:prstGeom prst="rect">
            <a:avLst/>
          </a:prstGeom>
          <a:noFill/>
          <a:ln>
            <a:noFill/>
          </a:ln>
        </p:spPr>
      </p:sp>
      <p:sp>
        <p:nvSpPr>
          <p:cNvPr id="65" name="Google Shape;65;g27adb9fceda_0_57"/>
          <p:cNvSpPr txBox="1"/>
          <p:nvPr>
            <p:ph idx="1"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6" name="Google Shape;66;g27adb9fceda_0_5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g27adb9fceda_0_5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g27adb9fceda_0_5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g27adb9fceda_0_0"/>
          <p:cNvSpPr txBox="1"/>
          <p:nvPr>
            <p:ph type="title"/>
          </p:nvPr>
        </p:nvSpPr>
        <p:spPr>
          <a:xfrm>
            <a:off x="629100" y="900000"/>
            <a:ext cx="78867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orbel"/>
              <a:buNone/>
              <a:defRPr b="1"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g27adb9fceda_0_0"/>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orbel"/>
                <a:ea typeface="Corbel"/>
                <a:cs typeface="Corbel"/>
                <a:sym typeface="Corbe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8" name="Google Shape;8;g27adb9fceda_0_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9" name="Google Shape;9;g27adb9fceda_0_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0" name="Google Shape;10;g27adb9fceda_0_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g27adb9fceda_0_0"/>
          <p:cNvPicPr preferRelativeResize="0"/>
          <p:nvPr/>
        </p:nvPicPr>
        <p:blipFill rotWithShape="1">
          <a:blip r:embed="rId2">
            <a:alphaModFix/>
          </a:blip>
          <a:srcRect b="0" l="0" r="0" t="0"/>
          <a:stretch/>
        </p:blipFill>
        <p:spPr>
          <a:xfrm>
            <a:off x="0" y="0"/>
            <a:ext cx="3219815" cy="137871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youtu.be/jJYIu5onO8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electronicshub.org/wp-content/uploads/2015/09/Common-Cathode.jp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title"/>
          </p:nvPr>
        </p:nvSpPr>
        <p:spPr>
          <a:xfrm>
            <a:off x="533400" y="106680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Display Scrolling text on 8x8 LED matrix project</a:t>
            </a:r>
            <a:endParaRPr/>
          </a:p>
        </p:txBody>
      </p:sp>
      <p:pic>
        <p:nvPicPr>
          <p:cNvPr descr="8x8-LED-Matrix-Module.jpg" id="98" name="Google Shape;98;p1"/>
          <p:cNvPicPr preferRelativeResize="0"/>
          <p:nvPr>
            <p:ph idx="1" type="body"/>
          </p:nvPr>
        </p:nvPicPr>
        <p:blipFill rotWithShape="1">
          <a:blip r:embed="rId3">
            <a:alphaModFix/>
          </a:blip>
          <a:srcRect b="0" l="0" r="0" t="0"/>
          <a:stretch/>
        </p:blipFill>
        <p:spPr>
          <a:xfrm>
            <a:off x="2438400" y="2438400"/>
            <a:ext cx="4286250" cy="3333750"/>
          </a:xfrm>
          <a:prstGeom prst="rect">
            <a:avLst/>
          </a:prstGeom>
          <a:noFill/>
          <a:ln>
            <a:noFill/>
          </a:ln>
        </p:spPr>
      </p:pic>
      <p:sp>
        <p:nvSpPr>
          <p:cNvPr descr="LED Matrix Module" id="99" name="Google Shape;99;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LED Matrix Module" id="100" name="Google Shape;100;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LED Matrix Module" id="101" name="Google Shape;101;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LED Matrix Module" id="102" name="Google Shape;102;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1"/>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04" name="Google Shape;104;p1"/>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05" name="Google Shape;105;p1"/>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type="title"/>
          </p:nvPr>
        </p:nvSpPr>
        <p:spPr>
          <a:xfrm>
            <a:off x="609600" y="8382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US" sz="4000"/>
              <a:t>Connection Diagram</a:t>
            </a:r>
            <a:endParaRPr/>
          </a:p>
        </p:txBody>
      </p:sp>
      <p:pic>
        <p:nvPicPr>
          <p:cNvPr descr="images.png" id="179" name="Google Shape;179;p10"/>
          <p:cNvPicPr preferRelativeResize="0"/>
          <p:nvPr>
            <p:ph idx="1" type="body"/>
          </p:nvPr>
        </p:nvPicPr>
        <p:blipFill rotWithShape="1">
          <a:blip r:embed="rId3">
            <a:alphaModFix/>
          </a:blip>
          <a:srcRect b="0" l="0" r="0" t="0"/>
          <a:stretch/>
        </p:blipFill>
        <p:spPr>
          <a:xfrm>
            <a:off x="685800" y="1828800"/>
            <a:ext cx="7467599" cy="4297363"/>
          </a:xfrm>
          <a:prstGeom prst="rect">
            <a:avLst/>
          </a:prstGeom>
          <a:noFill/>
          <a:ln>
            <a:noFill/>
          </a:ln>
        </p:spPr>
      </p:pic>
      <p:sp>
        <p:nvSpPr>
          <p:cNvPr id="180" name="Google Shape;180;p10"/>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81" name="Google Shape;181;p10"/>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82" name="Google Shape;182;p10"/>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ph type="ctrTitle"/>
          </p:nvPr>
        </p:nvSpPr>
        <p:spPr>
          <a:xfrm>
            <a:off x="533400" y="914401"/>
            <a:ext cx="7772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Connections </a:t>
            </a:r>
            <a:endParaRPr/>
          </a:p>
        </p:txBody>
      </p:sp>
      <p:sp>
        <p:nvSpPr>
          <p:cNvPr id="188" name="Google Shape;188;p11"/>
          <p:cNvSpPr txBox="1"/>
          <p:nvPr>
            <p:ph idx="1" type="subTitle"/>
          </p:nvPr>
        </p:nvSpPr>
        <p:spPr>
          <a:xfrm>
            <a:off x="533400" y="2057400"/>
            <a:ext cx="7315200" cy="4038600"/>
          </a:xfrm>
          <a:prstGeom prst="rect">
            <a:avLst/>
          </a:prstGeom>
          <a:noFill/>
          <a:ln>
            <a:noFill/>
          </a:ln>
        </p:spPr>
        <p:txBody>
          <a:bodyPr anchorCtr="0" anchor="t" bIns="45700" lIns="91425" spcFirstLastPara="1" rIns="91425" wrap="square" tIns="45700">
            <a:normAutofit/>
          </a:bodyPr>
          <a:lstStyle/>
          <a:p>
            <a:pPr indent="-514350" lvl="0" marL="514350" rtl="0" algn="just">
              <a:spcBef>
                <a:spcPts val="0"/>
              </a:spcBef>
              <a:spcAft>
                <a:spcPts val="0"/>
              </a:spcAft>
              <a:buClr>
                <a:schemeClr val="dk1"/>
              </a:buClr>
              <a:buSzPts val="2400"/>
              <a:buAutoNum type="arabicPeriod"/>
            </a:pPr>
            <a:r>
              <a:rPr lang="en-US" sz="2400">
                <a:solidFill>
                  <a:schemeClr val="dk1"/>
                </a:solidFill>
              </a:rPr>
              <a:t>Connect Vcc to +5V of Arduino.</a:t>
            </a:r>
            <a:endParaRPr/>
          </a:p>
          <a:p>
            <a:pPr indent="-514350" lvl="0" marL="514350" rtl="0" algn="just">
              <a:spcBef>
                <a:spcPts val="480"/>
              </a:spcBef>
              <a:spcAft>
                <a:spcPts val="0"/>
              </a:spcAft>
              <a:buClr>
                <a:schemeClr val="dk1"/>
              </a:buClr>
              <a:buSzPts val="2400"/>
              <a:buAutoNum type="arabicPeriod"/>
            </a:pPr>
            <a:r>
              <a:rPr lang="en-US" sz="2400">
                <a:solidFill>
                  <a:schemeClr val="dk1"/>
                </a:solidFill>
              </a:rPr>
              <a:t>Connect GND with GND pin of Arduino.</a:t>
            </a:r>
            <a:endParaRPr/>
          </a:p>
          <a:p>
            <a:pPr indent="-514350" lvl="0" marL="514350" rtl="0" algn="just">
              <a:spcBef>
                <a:spcPts val="480"/>
              </a:spcBef>
              <a:spcAft>
                <a:spcPts val="0"/>
              </a:spcAft>
              <a:buClr>
                <a:schemeClr val="dk1"/>
              </a:buClr>
              <a:buSzPts val="2400"/>
              <a:buAutoNum type="arabicPeriod"/>
            </a:pPr>
            <a:r>
              <a:rPr lang="en-US" sz="2400">
                <a:solidFill>
                  <a:schemeClr val="dk1"/>
                </a:solidFill>
              </a:rPr>
              <a:t>Connect DIN with 8 pin of Arduino.</a:t>
            </a:r>
            <a:endParaRPr/>
          </a:p>
          <a:p>
            <a:pPr indent="-514350" lvl="0" marL="514350" rtl="0" algn="just">
              <a:spcBef>
                <a:spcPts val="480"/>
              </a:spcBef>
              <a:spcAft>
                <a:spcPts val="0"/>
              </a:spcAft>
              <a:buClr>
                <a:schemeClr val="dk1"/>
              </a:buClr>
              <a:buSzPts val="2400"/>
              <a:buAutoNum type="arabicPeriod"/>
            </a:pPr>
            <a:r>
              <a:rPr lang="en-US" sz="2400">
                <a:solidFill>
                  <a:schemeClr val="dk1"/>
                </a:solidFill>
              </a:rPr>
              <a:t>Connect CLK with 10 pin of Arduino.</a:t>
            </a:r>
            <a:endParaRPr/>
          </a:p>
          <a:p>
            <a:pPr indent="-514350" lvl="0" marL="514350" rtl="0" algn="just">
              <a:spcBef>
                <a:spcPts val="480"/>
              </a:spcBef>
              <a:spcAft>
                <a:spcPts val="0"/>
              </a:spcAft>
              <a:buClr>
                <a:schemeClr val="dk1"/>
              </a:buClr>
              <a:buSzPts val="2400"/>
              <a:buAutoNum type="arabicPeriod"/>
            </a:pPr>
            <a:r>
              <a:rPr lang="en-US" sz="2400">
                <a:solidFill>
                  <a:schemeClr val="dk1"/>
                </a:solidFill>
              </a:rPr>
              <a:t>Connect CS with 9 pin of Arduino.</a:t>
            </a:r>
            <a:endParaRPr/>
          </a:p>
        </p:txBody>
      </p:sp>
      <p:sp>
        <p:nvSpPr>
          <p:cNvPr id="189" name="Google Shape;189;p11"/>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90" name="Google Shape;190;p11"/>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91" name="Google Shape;191;p11"/>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2"/>
          <p:cNvSpPr txBox="1"/>
          <p:nvPr>
            <p:ph idx="1" type="subTitle"/>
          </p:nvPr>
        </p:nvSpPr>
        <p:spPr>
          <a:xfrm>
            <a:off x="982639" y="2544762"/>
            <a:ext cx="7315200" cy="4038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b="1" lang="en-US" sz="2400">
                <a:solidFill>
                  <a:schemeClr val="dk1"/>
                </a:solidFill>
              </a:rPr>
              <a:t>Project Link :  </a:t>
            </a:r>
            <a:r>
              <a:rPr lang="en-US" sz="2400" u="sng">
                <a:solidFill>
                  <a:schemeClr val="dk1"/>
                </a:solidFill>
                <a:hlinkClick r:id="rId3">
                  <a:extLst>
                    <a:ext uri="{A12FA001-AC4F-418D-AE19-62706E023703}">
                      <ahyp:hlinkClr val="tx"/>
                    </a:ext>
                  </a:extLst>
                </a:hlinkClick>
              </a:rPr>
              <a:t>https://youtu.be/jJYIu5onO8w</a:t>
            </a:r>
            <a:endParaRPr sz="2400">
              <a:solidFill>
                <a:schemeClr val="dk1"/>
              </a:solidFill>
            </a:endParaRPr>
          </a:p>
        </p:txBody>
      </p:sp>
      <p:sp>
        <p:nvSpPr>
          <p:cNvPr id="197" name="Google Shape;197;p12"/>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98" name="Google Shape;198;p12"/>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99" name="Google Shape;199;p12"/>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ctrTitle"/>
          </p:nvPr>
        </p:nvSpPr>
        <p:spPr>
          <a:xfrm>
            <a:off x="609600" y="990600"/>
            <a:ext cx="7772400" cy="762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What is 8x8 LED matrix</a:t>
            </a:r>
            <a:endParaRPr/>
          </a:p>
        </p:txBody>
      </p:sp>
      <p:sp>
        <p:nvSpPr>
          <p:cNvPr id="111" name="Google Shape;111;p2"/>
          <p:cNvSpPr txBox="1"/>
          <p:nvPr>
            <p:ph idx="1" type="subTitle"/>
          </p:nvPr>
        </p:nvSpPr>
        <p:spPr>
          <a:xfrm>
            <a:off x="609600" y="1828800"/>
            <a:ext cx="7924800" cy="4191000"/>
          </a:xfrm>
          <a:prstGeom prst="rect">
            <a:avLst/>
          </a:prstGeom>
          <a:noFill/>
          <a:ln>
            <a:noFill/>
          </a:ln>
        </p:spPr>
        <p:txBody>
          <a:bodyPr anchorCtr="0" anchor="t" bIns="45700" lIns="91425" spcFirstLastPara="1" rIns="91425" wrap="square" tIns="45700">
            <a:normAutofit lnSpcReduction="10000"/>
          </a:bodyPr>
          <a:lstStyle/>
          <a:p>
            <a:pPr indent="-152400" lvl="0" marL="0" rtl="0" algn="just">
              <a:spcBef>
                <a:spcPts val="0"/>
              </a:spcBef>
              <a:spcAft>
                <a:spcPts val="0"/>
              </a:spcAft>
              <a:buClr>
                <a:schemeClr val="dk1"/>
              </a:buClr>
              <a:buSzPts val="2400"/>
              <a:buFont typeface="Arial"/>
              <a:buChar char="•"/>
            </a:pPr>
            <a:r>
              <a:rPr lang="en-US" sz="2400">
                <a:solidFill>
                  <a:schemeClr val="dk1"/>
                </a:solidFill>
              </a:rPr>
              <a:t> An 8 x 8 LED matrix display is used in this project to display the information. LED matrices are available in different styles like single color, dual color, multi-color or RGB LED matrix.</a:t>
            </a:r>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 They are also available in different dimensions like 5 x 7, 8 x 8, 16 x 16, 32 x 32 etc. Based on the arrangement of the LEDs in the matrix, an LED matrix can be either common row anode or common row cathode.</a:t>
            </a:r>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 In case of common row anode type LED matrix, the current sources (high or positive voltage) are given to the rows A-D and the current sinks (low or negative voltage or ground) are given to the columns 1-4.</a:t>
            </a:r>
            <a:endParaRPr/>
          </a:p>
          <a:p>
            <a:pPr indent="0" lvl="0" marL="0" rtl="0" algn="ctr">
              <a:spcBef>
                <a:spcPts val="640"/>
              </a:spcBef>
              <a:spcAft>
                <a:spcPts val="0"/>
              </a:spcAft>
              <a:buClr>
                <a:srgbClr val="888888"/>
              </a:buClr>
              <a:buSzPts val="3200"/>
              <a:buNone/>
            </a:pPr>
            <a:r>
              <a:t/>
            </a:r>
            <a:endParaRPr/>
          </a:p>
        </p:txBody>
      </p:sp>
      <p:sp>
        <p:nvSpPr>
          <p:cNvPr id="112" name="Google Shape;112;p2"/>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13" name="Google Shape;113;p2"/>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14" name="Google Shape;114;p2"/>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type="ctrTitle"/>
          </p:nvPr>
        </p:nvSpPr>
        <p:spPr>
          <a:xfrm>
            <a:off x="609600" y="990600"/>
            <a:ext cx="7772400" cy="762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What is 8x8 LED matrix</a:t>
            </a:r>
            <a:endParaRPr/>
          </a:p>
        </p:txBody>
      </p:sp>
      <p:sp>
        <p:nvSpPr>
          <p:cNvPr id="120" name="Google Shape;120;p3"/>
          <p:cNvSpPr txBox="1"/>
          <p:nvPr>
            <p:ph idx="1" type="subTitle"/>
          </p:nvPr>
        </p:nvSpPr>
        <p:spPr>
          <a:xfrm>
            <a:off x="609600" y="1828800"/>
            <a:ext cx="7924800" cy="4191000"/>
          </a:xfrm>
          <a:prstGeom prst="rect">
            <a:avLst/>
          </a:prstGeom>
          <a:noFill/>
          <a:ln>
            <a:noFill/>
          </a:ln>
        </p:spPr>
        <p:txBody>
          <a:bodyPr anchorCtr="0" anchor="t" bIns="45700" lIns="91425" spcFirstLastPara="1" rIns="91425" wrap="square" tIns="45700">
            <a:normAutofit/>
          </a:bodyPr>
          <a:lstStyle/>
          <a:p>
            <a:pPr indent="-152400" lvl="0" marL="0" rtl="0" algn="just">
              <a:spcBef>
                <a:spcPts val="0"/>
              </a:spcBef>
              <a:spcAft>
                <a:spcPts val="0"/>
              </a:spcAft>
              <a:buClr>
                <a:schemeClr val="dk1"/>
              </a:buClr>
              <a:buSzPts val="2400"/>
              <a:buFont typeface="Arial"/>
              <a:buChar char="•"/>
            </a:pPr>
            <a:r>
              <a:rPr lang="en-US" sz="2400">
                <a:solidFill>
                  <a:schemeClr val="dk1"/>
                </a:solidFill>
              </a:rPr>
              <a:t> In case of common row cathode type LED matrix, the current sources (high or positive voltage) are given to the columns 1-4 and the current sinks (low or negative voltage or ground) are given to the rows A-D</a:t>
            </a:r>
            <a:r>
              <a:rPr lang="en-US" sz="2400"/>
              <a:t>.</a:t>
            </a:r>
            <a:endParaRPr/>
          </a:p>
          <a:p>
            <a:pPr indent="0" lvl="0" marL="0" rtl="0" algn="ctr">
              <a:spcBef>
                <a:spcPts val="640"/>
              </a:spcBef>
              <a:spcAft>
                <a:spcPts val="0"/>
              </a:spcAft>
              <a:buClr>
                <a:srgbClr val="888888"/>
              </a:buClr>
              <a:buSzPts val="3200"/>
              <a:buNone/>
            </a:pPr>
            <a:r>
              <a:t/>
            </a:r>
            <a:endParaRPr/>
          </a:p>
        </p:txBody>
      </p:sp>
      <p:sp>
        <p:nvSpPr>
          <p:cNvPr id="121" name="Google Shape;121;p3"/>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22" name="Google Shape;122;p3"/>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23" name="Google Shape;123;p3"/>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idx="1" type="subTitle"/>
          </p:nvPr>
        </p:nvSpPr>
        <p:spPr>
          <a:xfrm>
            <a:off x="304800" y="1143000"/>
            <a:ext cx="8458200" cy="48768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just">
              <a:spcBef>
                <a:spcPts val="0"/>
              </a:spcBef>
              <a:spcAft>
                <a:spcPts val="0"/>
              </a:spcAft>
              <a:buClr>
                <a:schemeClr val="dk1"/>
              </a:buClr>
              <a:buSzPct val="100000"/>
              <a:buNone/>
            </a:pPr>
            <a:r>
              <a:rPr b="1" lang="en-US" sz="16000">
                <a:solidFill>
                  <a:schemeClr val="dk1"/>
                </a:solidFill>
              </a:rPr>
              <a:t>IC MAX 7219</a:t>
            </a:r>
            <a:endParaRPr/>
          </a:p>
          <a:p>
            <a:pPr indent="0" lvl="0" marL="0" rtl="0" algn="just">
              <a:spcBef>
                <a:spcPts val="400"/>
              </a:spcBef>
              <a:spcAft>
                <a:spcPts val="0"/>
              </a:spcAft>
              <a:buClr>
                <a:srgbClr val="888888"/>
              </a:buClr>
              <a:buSzPct val="100000"/>
              <a:buNone/>
            </a:pPr>
            <a:r>
              <a:t/>
            </a:r>
            <a:endParaRPr b="1" sz="8000">
              <a:solidFill>
                <a:schemeClr val="dk1"/>
              </a:solidFill>
            </a:endParaRPr>
          </a:p>
          <a:p>
            <a:pPr indent="-152400" lvl="0" marL="0" rtl="0" algn="just">
              <a:spcBef>
                <a:spcPts val="480"/>
              </a:spcBef>
              <a:spcAft>
                <a:spcPts val="0"/>
              </a:spcAft>
              <a:buClr>
                <a:schemeClr val="dk1"/>
              </a:buClr>
              <a:buSzPct val="100000"/>
              <a:buFont typeface="Arial"/>
              <a:buChar char="•"/>
            </a:pPr>
            <a:r>
              <a:rPr lang="en-US" sz="9600">
                <a:solidFill>
                  <a:schemeClr val="dk1"/>
                </a:solidFill>
              </a:rPr>
              <a:t> </a:t>
            </a:r>
            <a:r>
              <a:rPr lang="en-US" sz="8800">
                <a:solidFill>
                  <a:schemeClr val="dk1"/>
                </a:solidFill>
              </a:rPr>
              <a:t>The LED matrix can be driven in two ways. They are parallel (where each row or column are sent with parallel data) and serial (where the data is sent serially and an IC is used to convert this serial data into parallel data).</a:t>
            </a:r>
            <a:endParaRPr/>
          </a:p>
          <a:p>
            <a:pPr indent="0" lvl="0" marL="0" rtl="0" algn="just">
              <a:spcBef>
                <a:spcPts val="440"/>
              </a:spcBef>
              <a:spcAft>
                <a:spcPts val="0"/>
              </a:spcAft>
              <a:buClr>
                <a:srgbClr val="888888"/>
              </a:buClr>
              <a:buSzPct val="100000"/>
              <a:buNone/>
            </a:pPr>
            <a:r>
              <a:t/>
            </a:r>
            <a:endParaRPr sz="8800">
              <a:solidFill>
                <a:schemeClr val="dk1"/>
              </a:solidFill>
            </a:endParaRPr>
          </a:p>
          <a:p>
            <a:pPr indent="-139700" lvl="0" marL="0" rtl="0" algn="just">
              <a:spcBef>
                <a:spcPts val="440"/>
              </a:spcBef>
              <a:spcAft>
                <a:spcPts val="0"/>
              </a:spcAft>
              <a:buClr>
                <a:schemeClr val="dk1"/>
              </a:buClr>
              <a:buSzPct val="100000"/>
              <a:buFont typeface="Arial"/>
              <a:buChar char="•"/>
            </a:pPr>
            <a:r>
              <a:rPr lang="en-US" sz="8800">
                <a:solidFill>
                  <a:schemeClr val="dk1"/>
                </a:solidFill>
              </a:rPr>
              <a:t> MAX 7219 is a common cathode display driver with serial input and parallel output. It is used to interface microprocessors and microcontrollers with 64 individual LEDs (8 x 8 LED matrix for example has 64 LEDs), seven segment LED displays up to 8 digits or bar graph displays.</a:t>
            </a:r>
            <a:endParaRPr/>
          </a:p>
          <a:p>
            <a:pPr indent="0" lvl="0" marL="0" rtl="0" algn="just">
              <a:spcBef>
                <a:spcPts val="440"/>
              </a:spcBef>
              <a:spcAft>
                <a:spcPts val="0"/>
              </a:spcAft>
              <a:buClr>
                <a:srgbClr val="888888"/>
              </a:buClr>
              <a:buSzPct val="100000"/>
              <a:buNone/>
            </a:pPr>
            <a:r>
              <a:t/>
            </a:r>
            <a:endParaRPr sz="8800">
              <a:solidFill>
                <a:schemeClr val="dk1"/>
              </a:solidFill>
            </a:endParaRPr>
          </a:p>
          <a:p>
            <a:pPr indent="-139700" lvl="0" marL="0" rtl="0" algn="just">
              <a:spcBef>
                <a:spcPts val="440"/>
              </a:spcBef>
              <a:spcAft>
                <a:spcPts val="0"/>
              </a:spcAft>
              <a:buClr>
                <a:schemeClr val="dk1"/>
              </a:buClr>
              <a:buSzPct val="100000"/>
              <a:buFont typeface="Arial"/>
              <a:buChar char="•"/>
            </a:pPr>
            <a:r>
              <a:rPr lang="en-US" sz="8800">
                <a:solidFill>
                  <a:schemeClr val="dk1"/>
                </a:solidFill>
              </a:rPr>
              <a:t> The 8 x 8 LED matrix is connected to the MAX 7219 as shown in the circuit diagram and the data input is received from the Arduino board to the MAX 7219.</a:t>
            </a:r>
            <a:endParaRPr/>
          </a:p>
          <a:p>
            <a:pPr indent="0" lvl="0" marL="0" rtl="0" algn="just">
              <a:spcBef>
                <a:spcPts val="400"/>
              </a:spcBef>
              <a:spcAft>
                <a:spcPts val="0"/>
              </a:spcAft>
              <a:buClr>
                <a:srgbClr val="888888"/>
              </a:buClr>
              <a:buSzPct val="100000"/>
              <a:buFont typeface="Arial"/>
              <a:buNone/>
            </a:pPr>
            <a:r>
              <a:t/>
            </a:r>
            <a:endParaRPr sz="8000"/>
          </a:p>
          <a:p>
            <a:pPr indent="0" lvl="0" marL="0" rtl="0" algn="just">
              <a:spcBef>
                <a:spcPts val="400"/>
              </a:spcBef>
              <a:spcAft>
                <a:spcPts val="0"/>
              </a:spcAft>
              <a:buClr>
                <a:srgbClr val="888888"/>
              </a:buClr>
              <a:buSzPct val="100000"/>
              <a:buNone/>
            </a:pPr>
            <a:br>
              <a:rPr lang="en-US" sz="8000" u="sng">
                <a:solidFill>
                  <a:schemeClr val="hlink"/>
                </a:solidFill>
                <a:hlinkClick r:id="rId3"/>
              </a:rPr>
            </a:br>
            <a:endParaRPr sz="8000"/>
          </a:p>
        </p:txBody>
      </p:sp>
      <p:sp>
        <p:nvSpPr>
          <p:cNvPr id="129" name="Google Shape;129;p4"/>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30" name="Google Shape;130;p4"/>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31" name="Google Shape;131;p4"/>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ph type="ctrTitle"/>
          </p:nvPr>
        </p:nvSpPr>
        <p:spPr>
          <a:xfrm>
            <a:off x="609600" y="914400"/>
            <a:ext cx="7772400" cy="83819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 Working of project</a:t>
            </a:r>
            <a:endParaRPr b="1" sz="4000"/>
          </a:p>
        </p:txBody>
      </p:sp>
      <p:sp>
        <p:nvSpPr>
          <p:cNvPr id="137" name="Google Shape;137;p5"/>
          <p:cNvSpPr txBox="1"/>
          <p:nvPr>
            <p:ph idx="1" type="subTitle"/>
          </p:nvPr>
        </p:nvSpPr>
        <p:spPr>
          <a:xfrm>
            <a:off x="609600" y="1752600"/>
            <a:ext cx="7924800" cy="4038600"/>
          </a:xfrm>
          <a:prstGeom prst="rect">
            <a:avLst/>
          </a:prstGeom>
          <a:noFill/>
          <a:ln>
            <a:noFill/>
          </a:ln>
        </p:spPr>
        <p:txBody>
          <a:bodyPr anchorCtr="0" anchor="t" bIns="45700" lIns="91425" spcFirstLastPara="1" rIns="91425" wrap="square" tIns="45700">
            <a:normAutofit/>
          </a:bodyPr>
          <a:lstStyle/>
          <a:p>
            <a:pPr indent="-196850" lvl="0" marL="0" rtl="0" algn="just">
              <a:spcBef>
                <a:spcPts val="0"/>
              </a:spcBef>
              <a:spcAft>
                <a:spcPts val="0"/>
              </a:spcAft>
              <a:buClr>
                <a:schemeClr val="dk1"/>
              </a:buClr>
              <a:buSzPts val="3100"/>
              <a:buFont typeface="Arial"/>
              <a:buChar char="•"/>
            </a:pPr>
            <a:r>
              <a:rPr lang="en-US" sz="3100">
                <a:solidFill>
                  <a:schemeClr val="dk1"/>
                </a:solidFill>
              </a:rPr>
              <a:t> </a:t>
            </a:r>
            <a:r>
              <a:rPr lang="en-US" sz="2400">
                <a:solidFill>
                  <a:schemeClr val="dk1"/>
                </a:solidFill>
              </a:rPr>
              <a:t>In this project, there will be a simple interface between Arduino and 8X8 LED Matrix to display information (even scrolling information and images can be displayed).</a:t>
            </a:r>
            <a:endParaRPr/>
          </a:p>
          <a:p>
            <a:pPr indent="0" lvl="0" marL="0" rtl="0" algn="just">
              <a:spcBef>
                <a:spcPts val="480"/>
              </a:spcBef>
              <a:spcAft>
                <a:spcPts val="0"/>
              </a:spcAft>
              <a:buClr>
                <a:srgbClr val="888888"/>
              </a:buClr>
              <a:buSzPts val="2400"/>
              <a:buNone/>
            </a:pPr>
            <a:r>
              <a:t/>
            </a:r>
            <a:endParaRPr sz="2400">
              <a:solidFill>
                <a:schemeClr val="dk1"/>
              </a:solidFill>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 Even though a single 8 x 8 LED matrix with corresponding MAX 7219 IC is used in this project, multiple LED matrices can be connected in series for long scrolling display. </a:t>
            </a:r>
            <a:endParaRPr/>
          </a:p>
          <a:p>
            <a:pPr indent="0" lvl="0" marL="0" rtl="0" algn="just">
              <a:spcBef>
                <a:spcPts val="880"/>
              </a:spcBef>
              <a:spcAft>
                <a:spcPts val="0"/>
              </a:spcAft>
              <a:buClr>
                <a:srgbClr val="888888"/>
              </a:buClr>
              <a:buSzPts val="4400"/>
              <a:buFont typeface="Arial"/>
              <a:buNone/>
            </a:pPr>
            <a:r>
              <a:t/>
            </a:r>
            <a:endParaRPr sz="4400">
              <a:solidFill>
                <a:schemeClr val="dk1"/>
              </a:solidFill>
            </a:endParaRPr>
          </a:p>
          <a:p>
            <a:pPr indent="0" lvl="0" marL="0" rtl="0" algn="just">
              <a:spcBef>
                <a:spcPts val="640"/>
              </a:spcBef>
              <a:spcAft>
                <a:spcPts val="0"/>
              </a:spcAft>
              <a:buClr>
                <a:srgbClr val="888888"/>
              </a:buClr>
              <a:buSzPts val="3200"/>
              <a:buFont typeface="Arial"/>
              <a:buNone/>
            </a:pPr>
            <a:r>
              <a:t/>
            </a:r>
            <a:endParaRPr/>
          </a:p>
        </p:txBody>
      </p:sp>
      <p:sp>
        <p:nvSpPr>
          <p:cNvPr id="138" name="Google Shape;138;p5"/>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39" name="Google Shape;139;p5"/>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40" name="Google Shape;140;p5"/>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idx="1" type="subTitle"/>
          </p:nvPr>
        </p:nvSpPr>
        <p:spPr>
          <a:xfrm>
            <a:off x="381000" y="1219200"/>
            <a:ext cx="8229600" cy="46482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spcBef>
                <a:spcPts val="0"/>
              </a:spcBef>
              <a:spcAft>
                <a:spcPts val="0"/>
              </a:spcAft>
              <a:buClr>
                <a:schemeClr val="dk1"/>
              </a:buClr>
              <a:buSzPct val="100000"/>
              <a:buNone/>
            </a:pPr>
            <a:r>
              <a:rPr lang="en-US" sz="2800">
                <a:solidFill>
                  <a:schemeClr val="dk1"/>
                </a:solidFill>
              </a:rPr>
              <a:t>The working of the system is as follows:-</a:t>
            </a:r>
            <a:endParaRPr/>
          </a:p>
          <a:p>
            <a:pPr indent="0" lvl="0" marL="0" rtl="0" algn="just">
              <a:spcBef>
                <a:spcPts val="476"/>
              </a:spcBef>
              <a:spcAft>
                <a:spcPts val="0"/>
              </a:spcAft>
              <a:buClr>
                <a:srgbClr val="888888"/>
              </a:buClr>
              <a:buSzPct val="100000"/>
              <a:buNone/>
            </a:pPr>
            <a:r>
              <a:t/>
            </a:r>
            <a:endParaRPr sz="2800">
              <a:solidFill>
                <a:schemeClr val="dk1"/>
              </a:solidFill>
            </a:endParaRPr>
          </a:p>
          <a:p>
            <a:pPr indent="-151130" lvl="0" marL="0" rtl="0" algn="just">
              <a:spcBef>
                <a:spcPts val="476"/>
              </a:spcBef>
              <a:spcAft>
                <a:spcPts val="0"/>
              </a:spcAft>
              <a:buClr>
                <a:schemeClr val="dk1"/>
              </a:buClr>
              <a:buSzPct val="100000"/>
              <a:buFont typeface="Arial"/>
              <a:buChar char="•"/>
            </a:pPr>
            <a:r>
              <a:rPr lang="en-US" sz="2800">
                <a:solidFill>
                  <a:schemeClr val="dk1"/>
                </a:solidFill>
              </a:rPr>
              <a:t>  3 of the 14 available digital input / output pins are used to control the display driver IC MAX 7219. The 3 pins on the MAX7219 IC are clock, data in and load (or cs in case of MAX 7221 IC). A maximum clock frequency of 10MHz can be applied. DIN (Data in) accepts the serial data from the microcontroller or Arduino board.</a:t>
            </a:r>
            <a:endParaRPr/>
          </a:p>
          <a:p>
            <a:pPr indent="0" lvl="0" marL="0" rtl="0" algn="just">
              <a:spcBef>
                <a:spcPts val="476"/>
              </a:spcBef>
              <a:spcAft>
                <a:spcPts val="0"/>
              </a:spcAft>
              <a:buClr>
                <a:srgbClr val="888888"/>
              </a:buClr>
              <a:buSzPct val="100000"/>
              <a:buFont typeface="Arial"/>
              <a:buNone/>
            </a:pPr>
            <a:r>
              <a:t/>
            </a:r>
            <a:endParaRPr sz="2800">
              <a:solidFill>
                <a:schemeClr val="dk1"/>
              </a:solidFill>
            </a:endParaRPr>
          </a:p>
          <a:p>
            <a:pPr indent="-151130" lvl="0" marL="0" rtl="0" algn="just">
              <a:spcBef>
                <a:spcPts val="476"/>
              </a:spcBef>
              <a:spcAft>
                <a:spcPts val="0"/>
              </a:spcAft>
              <a:buClr>
                <a:schemeClr val="dk1"/>
              </a:buClr>
              <a:buSzPct val="100000"/>
              <a:buFont typeface="Arial"/>
              <a:buChar char="•"/>
            </a:pPr>
            <a:r>
              <a:rPr lang="en-US" sz="2800">
                <a:solidFill>
                  <a:schemeClr val="dk1"/>
                </a:solidFill>
              </a:rPr>
              <a:t>  It is 16 bit long where the first 8 bits (D0 – D7) are for driving the columns (SEG A-G and DP of the MAX 7219 IC) of the LED matrix and the next 8 bits (D8 – D15) are for driving the (DIG 0-7 of the MAX 7219 IC) rows of the LED matrix.</a:t>
            </a:r>
            <a:endParaRPr/>
          </a:p>
          <a:p>
            <a:pPr indent="0" lvl="0" marL="0" rtl="0" algn="just">
              <a:spcBef>
                <a:spcPts val="748"/>
              </a:spcBef>
              <a:spcAft>
                <a:spcPts val="0"/>
              </a:spcAft>
              <a:buClr>
                <a:srgbClr val="888888"/>
              </a:buClr>
              <a:buSzPct val="100000"/>
              <a:buFont typeface="Arial"/>
              <a:buNone/>
            </a:pPr>
            <a:r>
              <a:t/>
            </a:r>
            <a:endParaRPr sz="4400">
              <a:solidFill>
                <a:schemeClr val="dk1"/>
              </a:solidFill>
            </a:endParaRPr>
          </a:p>
          <a:p>
            <a:pPr indent="0" lvl="0" marL="0" rtl="0" algn="just">
              <a:spcBef>
                <a:spcPts val="544"/>
              </a:spcBef>
              <a:spcAft>
                <a:spcPts val="0"/>
              </a:spcAft>
              <a:buClr>
                <a:srgbClr val="888888"/>
              </a:buClr>
              <a:buSzPct val="114285"/>
              <a:buFont typeface="Arial"/>
              <a:buNone/>
            </a:pPr>
            <a:r>
              <a:t/>
            </a:r>
            <a:endParaRPr/>
          </a:p>
        </p:txBody>
      </p:sp>
      <p:sp>
        <p:nvSpPr>
          <p:cNvPr id="146" name="Google Shape;146;p6"/>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47" name="Google Shape;147;p6"/>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48" name="Google Shape;148;p6"/>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idx="1" type="subTitle"/>
          </p:nvPr>
        </p:nvSpPr>
        <p:spPr>
          <a:xfrm>
            <a:off x="457200" y="1219200"/>
            <a:ext cx="8153400" cy="4419600"/>
          </a:xfrm>
          <a:prstGeom prst="rect">
            <a:avLst/>
          </a:prstGeom>
          <a:noFill/>
          <a:ln>
            <a:noFill/>
          </a:ln>
        </p:spPr>
        <p:txBody>
          <a:bodyPr anchorCtr="0" anchor="t" bIns="45700" lIns="91425" spcFirstLastPara="1" rIns="91425" wrap="square" tIns="45700">
            <a:normAutofit fontScale="92500" lnSpcReduction="20000"/>
          </a:bodyPr>
          <a:lstStyle/>
          <a:p>
            <a:pPr indent="-164465" lvl="0" marL="0" rtl="0" algn="just">
              <a:spcBef>
                <a:spcPts val="0"/>
              </a:spcBef>
              <a:spcAft>
                <a:spcPts val="0"/>
              </a:spcAft>
              <a:buClr>
                <a:schemeClr val="dk1"/>
              </a:buClr>
              <a:buSzPct val="100000"/>
              <a:buFont typeface="Arial"/>
              <a:buChar char="•"/>
            </a:pPr>
            <a:r>
              <a:rPr lang="en-US" sz="2800">
                <a:solidFill>
                  <a:schemeClr val="dk1"/>
                </a:solidFill>
              </a:rPr>
              <a:t> The load pin (or CS or chip select pin in case of Max 7221 IC) latches the serial input data on its rising edge.</a:t>
            </a:r>
            <a:endParaRPr/>
          </a:p>
          <a:p>
            <a:pPr indent="0" lvl="0" marL="0" rtl="0" algn="just">
              <a:spcBef>
                <a:spcPts val="476"/>
              </a:spcBef>
              <a:spcAft>
                <a:spcPts val="0"/>
              </a:spcAft>
              <a:buClr>
                <a:srgbClr val="888888"/>
              </a:buClr>
              <a:buSzPct val="100000"/>
              <a:buFont typeface="Arial"/>
              <a:buNone/>
            </a:pPr>
            <a:r>
              <a:t/>
            </a:r>
            <a:endParaRPr sz="2800">
              <a:solidFill>
                <a:schemeClr val="dk1"/>
              </a:solidFill>
            </a:endParaRPr>
          </a:p>
          <a:p>
            <a:pPr indent="-164465" lvl="0" marL="0" rtl="0" algn="just">
              <a:spcBef>
                <a:spcPts val="476"/>
              </a:spcBef>
              <a:spcAft>
                <a:spcPts val="0"/>
              </a:spcAft>
              <a:buClr>
                <a:schemeClr val="dk1"/>
              </a:buClr>
              <a:buSzPct val="100000"/>
              <a:buFont typeface="Arial"/>
              <a:buChar char="•"/>
            </a:pPr>
            <a:r>
              <a:rPr lang="en-US" sz="2800">
                <a:solidFill>
                  <a:schemeClr val="dk1"/>
                </a:solidFill>
              </a:rPr>
              <a:t> Another important pin on MAX 7219 is the ISET, which sets the peak current to the segment to drive all the LEDs. It is connected via a resistor (R1), which is called RSET. The capacitors filters out any noise in the supply.</a:t>
            </a:r>
            <a:endParaRPr/>
          </a:p>
          <a:p>
            <a:pPr indent="0" lvl="0" marL="0" rtl="0" algn="just">
              <a:spcBef>
                <a:spcPts val="476"/>
              </a:spcBef>
              <a:spcAft>
                <a:spcPts val="0"/>
              </a:spcAft>
              <a:buClr>
                <a:srgbClr val="888888"/>
              </a:buClr>
              <a:buSzPct val="100000"/>
              <a:buNone/>
            </a:pPr>
            <a:r>
              <a:t/>
            </a:r>
            <a:endParaRPr sz="2800">
              <a:solidFill>
                <a:schemeClr val="dk1"/>
              </a:solidFill>
            </a:endParaRPr>
          </a:p>
          <a:p>
            <a:pPr indent="-164465" lvl="0" marL="0" rtl="0" algn="just">
              <a:spcBef>
                <a:spcPts val="476"/>
              </a:spcBef>
              <a:spcAft>
                <a:spcPts val="0"/>
              </a:spcAft>
              <a:buClr>
                <a:schemeClr val="dk1"/>
              </a:buClr>
              <a:buSzPct val="100000"/>
              <a:buFont typeface="Arial"/>
              <a:buChar char="•"/>
            </a:pPr>
            <a:r>
              <a:rPr lang="en-US" sz="2800">
                <a:solidFill>
                  <a:schemeClr val="dk1"/>
                </a:solidFill>
              </a:rPr>
              <a:t> When the serial data in is sent using the Arduino (through the program), the serial data is converted into segments and digits to drive columns and rows of the LED matrix. According to the data sent, the corresponding LEDs on the matrix light up and display the message.</a:t>
            </a:r>
            <a:endParaRPr/>
          </a:p>
          <a:p>
            <a:pPr indent="0" lvl="0" marL="0" rtl="0" algn="just">
              <a:spcBef>
                <a:spcPts val="544"/>
              </a:spcBef>
              <a:spcAft>
                <a:spcPts val="0"/>
              </a:spcAft>
              <a:buClr>
                <a:srgbClr val="888888"/>
              </a:buClr>
              <a:buSzPct val="114285"/>
              <a:buFont typeface="Arial"/>
              <a:buNone/>
            </a:pPr>
            <a:r>
              <a:t/>
            </a:r>
            <a:endParaRPr/>
          </a:p>
        </p:txBody>
      </p:sp>
      <p:sp>
        <p:nvSpPr>
          <p:cNvPr id="154" name="Google Shape;154;p7"/>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55" name="Google Shape;155;p7"/>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56" name="Google Shape;156;p7"/>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idx="1" type="subTitle"/>
          </p:nvPr>
        </p:nvSpPr>
        <p:spPr>
          <a:xfrm>
            <a:off x="457200" y="1143000"/>
            <a:ext cx="8153400" cy="4267200"/>
          </a:xfrm>
          <a:prstGeom prst="rect">
            <a:avLst/>
          </a:prstGeom>
          <a:noFill/>
          <a:ln>
            <a:noFill/>
          </a:ln>
        </p:spPr>
        <p:txBody>
          <a:bodyPr anchorCtr="0" anchor="t" bIns="45700" lIns="91425" spcFirstLastPara="1" rIns="91425" wrap="square" tIns="45700">
            <a:normAutofit lnSpcReduction="20000"/>
          </a:bodyPr>
          <a:lstStyle/>
          <a:p>
            <a:pPr indent="-165100" lvl="0" marL="0" rtl="0" algn="just">
              <a:spcBef>
                <a:spcPts val="0"/>
              </a:spcBef>
              <a:spcAft>
                <a:spcPts val="0"/>
              </a:spcAft>
              <a:buClr>
                <a:schemeClr val="dk1"/>
              </a:buClr>
              <a:buSzPts val="2600"/>
              <a:buFont typeface="Arial"/>
              <a:buChar char="•"/>
            </a:pPr>
            <a:r>
              <a:rPr lang="en-US" sz="2600">
                <a:solidFill>
                  <a:schemeClr val="dk1"/>
                </a:solidFill>
              </a:rPr>
              <a:t>  The program written here is for scrolling text display. It might be difficult to view long scrolling data on a single 8 x 8 LED matrix. Hence, multiple LED matrices can be chained to form a long matrix.</a:t>
            </a:r>
            <a:endParaRPr/>
          </a:p>
          <a:p>
            <a:pPr indent="-165100" lvl="0" marL="0" rtl="0" algn="just">
              <a:spcBef>
                <a:spcPts val="481"/>
              </a:spcBef>
              <a:spcAft>
                <a:spcPts val="0"/>
              </a:spcAft>
              <a:buClr>
                <a:schemeClr val="dk1"/>
              </a:buClr>
              <a:buSzPts val="2600"/>
              <a:buFont typeface="Arial"/>
              <a:buChar char="•"/>
            </a:pPr>
            <a:r>
              <a:rPr lang="en-US" sz="2600">
                <a:solidFill>
                  <a:schemeClr val="dk1"/>
                </a:solidFill>
              </a:rPr>
              <a:t>  The no. of MAX 7219 ICs are equal to the no. of 8 x 8 LED matrices. In order to extend the display to multiple LED matrices, the Data OUT (DOUT) pin of the first MAX 7219 must be connected to the Data IN (DIN) pin of the second MAX 7219 IC. This process must be continued for multiple LED matrices.</a:t>
            </a:r>
            <a:endParaRPr/>
          </a:p>
          <a:p>
            <a:pPr indent="-165100" lvl="0" marL="0" rtl="0" algn="just">
              <a:spcBef>
                <a:spcPts val="481"/>
              </a:spcBef>
              <a:spcAft>
                <a:spcPts val="0"/>
              </a:spcAft>
              <a:buClr>
                <a:schemeClr val="dk1"/>
              </a:buClr>
              <a:buSzPts val="2600"/>
              <a:buFont typeface="Arial"/>
              <a:buChar char="•"/>
            </a:pPr>
            <a:r>
              <a:rPr lang="en-US" sz="2600">
                <a:solidFill>
                  <a:schemeClr val="dk1"/>
                </a:solidFill>
              </a:rPr>
              <a:t>  (The positioning of the LED Matrix in the chain is important. The first LED matrix must be placed at the right of the chain.)</a:t>
            </a:r>
            <a:endParaRPr/>
          </a:p>
          <a:p>
            <a:pPr indent="0" lvl="0" marL="0" rtl="0" algn="just">
              <a:spcBef>
                <a:spcPts val="592"/>
              </a:spcBef>
              <a:spcAft>
                <a:spcPts val="0"/>
              </a:spcAft>
              <a:buClr>
                <a:srgbClr val="888888"/>
              </a:buClr>
              <a:buSzPts val="3200"/>
              <a:buFont typeface="Arial"/>
              <a:buNone/>
            </a:pPr>
            <a:r>
              <a:t/>
            </a:r>
            <a:endParaRPr/>
          </a:p>
        </p:txBody>
      </p:sp>
      <p:sp>
        <p:nvSpPr>
          <p:cNvPr id="162" name="Google Shape;162;p8"/>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63" name="Google Shape;163;p8"/>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64" name="Google Shape;164;p8"/>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txBox="1"/>
          <p:nvPr>
            <p:ph type="ctrTitle"/>
          </p:nvPr>
        </p:nvSpPr>
        <p:spPr>
          <a:xfrm>
            <a:off x="685800" y="990600"/>
            <a:ext cx="7848600" cy="9366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Components Required:</a:t>
            </a:r>
            <a:endParaRPr/>
          </a:p>
        </p:txBody>
      </p:sp>
      <p:sp>
        <p:nvSpPr>
          <p:cNvPr id="170" name="Google Shape;170;p9"/>
          <p:cNvSpPr txBox="1"/>
          <p:nvPr>
            <p:ph idx="1" type="subTitle"/>
          </p:nvPr>
        </p:nvSpPr>
        <p:spPr>
          <a:xfrm>
            <a:off x="685800" y="1905000"/>
            <a:ext cx="7467600" cy="4343400"/>
          </a:xfrm>
          <a:prstGeom prst="rect">
            <a:avLst/>
          </a:prstGeom>
          <a:noFill/>
          <a:ln>
            <a:noFill/>
          </a:ln>
        </p:spPr>
        <p:txBody>
          <a:bodyPr anchorCtr="0" anchor="t" bIns="45700" lIns="91425" spcFirstLastPara="1" rIns="91425" wrap="square" tIns="45700">
            <a:normAutofit/>
          </a:bodyPr>
          <a:lstStyle/>
          <a:p>
            <a:pPr indent="-152400" lvl="0" marL="0" rtl="0" algn="l">
              <a:spcBef>
                <a:spcPts val="0"/>
              </a:spcBef>
              <a:spcAft>
                <a:spcPts val="0"/>
              </a:spcAft>
              <a:buClr>
                <a:schemeClr val="dk1"/>
              </a:buClr>
              <a:buSzPts val="2400"/>
              <a:buFont typeface="Arial"/>
              <a:buChar char="•"/>
            </a:pPr>
            <a:r>
              <a:rPr lang="en-US" sz="2400">
                <a:solidFill>
                  <a:schemeClr val="dk1"/>
                </a:solidFill>
              </a:rPr>
              <a:t> Arduino Mega</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8x8 LED Matrix</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USB Cable</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Jumper wires</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BreadBoard</a:t>
            </a:r>
            <a:endParaRPr sz="2400">
              <a:solidFill>
                <a:schemeClr val="dk1"/>
              </a:solidFill>
            </a:endParaRPr>
          </a:p>
        </p:txBody>
      </p:sp>
      <p:sp>
        <p:nvSpPr>
          <p:cNvPr id="171" name="Google Shape;171;p9"/>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72" name="Google Shape;172;p9"/>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73" name="Google Shape;173;p9"/>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BL_Education_Template_Left_Log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2020-01-08T07:56:47Z</dcterms:created>
  <dc:creator>rahul</dc:creator>
</cp:coreProperties>
</file>