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0" roundtripDataSignature="AMtx7mjMAUAewm7T9sSVg1V6LEEwM5R1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notesMaster" Target="notesMasters/notesMaster1.xml"/><Relationship Id="rId19" Type="http://schemas.openxmlformats.org/officeDocument/2006/relationships/font" Target="fonts/Corbel-boldItalic.fntdata"/><Relationship Id="rId6" Type="http://schemas.openxmlformats.org/officeDocument/2006/relationships/slide" Target="slides/slide1.xml"/><Relationship Id="rId18"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410c97e64d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410c97e64d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410c97e64d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410c97e64d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410c97e64d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410c97e64d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410c97e64d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410c97e64d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410c97e64d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410c97e64d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410c97e64d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10c97e64d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410c97e64d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410c97e64d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410c97e64d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410c97e64d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410c97e64d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410c97e64d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10c97e64d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410c97e64d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410c97e64d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410c97e64d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410c97e64d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410c97e64d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410c97e64d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410c97e64d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410c97e64d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410c97e64d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410c97e64d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410c97e64d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410c97e64d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410c97e64d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410c97e64d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410c97e64d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410c97e64d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410c97e64d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410c97e64d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410c97e64d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410c97e64d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410c97e64d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410c97e64d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410c97e64d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410c97e64d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410c97e64d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410c97e64d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410c97e64d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410c97e64d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410c97e64d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410c97e64d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410c97e64d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410c97e64d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410c97e64d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410c97e64d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410c97e64d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410c97e64d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410c97e64d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410c97e64d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410c97e64d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410c97e64d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410c97e64d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410c97e64d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410c97e64d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410c97e64d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410c97e64d_0_57"/>
          <p:cNvSpPr/>
          <p:nvPr>
            <p:ph idx="2" type="pic"/>
          </p:nvPr>
        </p:nvSpPr>
        <p:spPr>
          <a:xfrm>
            <a:off x="3887391" y="987425"/>
            <a:ext cx="4629300" cy="4873500"/>
          </a:xfrm>
          <a:prstGeom prst="rect">
            <a:avLst/>
          </a:prstGeom>
          <a:noFill/>
          <a:ln>
            <a:noFill/>
          </a:ln>
        </p:spPr>
      </p:sp>
      <p:sp>
        <p:nvSpPr>
          <p:cNvPr id="65" name="Google Shape;65;g2410c97e64d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410c97e64d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410c97e64d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410c97e64d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410c97e64d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410c97e64d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410c97e64d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410c97e64d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410c97e64d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410c97e64d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youtu.be/nOqQF9tpz5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electronicshub.org/wp-content/uploads/2015/09/Common-Cathode.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electronicshub.org/wp-content/uploads/2015/09/Common-Cathode.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457200" y="990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Automatic Street Light Control</a:t>
            </a:r>
            <a:endParaRPr b="1" sz="4000"/>
          </a:p>
        </p:txBody>
      </p:sp>
      <p:sp>
        <p:nvSpPr>
          <p:cNvPr descr="LED Matrix Module" id="98" name="Google Shape;98;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99" name="Google Shape;99;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0" name="Google Shape;100;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ED Matrix Module" id="101" name="Google Shape;101;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Related image" id="102" name="Google Shape;102;p1"/>
          <p:cNvPicPr preferRelativeResize="0"/>
          <p:nvPr/>
        </p:nvPicPr>
        <p:blipFill rotWithShape="1">
          <a:blip r:embed="rId3">
            <a:alphaModFix/>
          </a:blip>
          <a:srcRect b="0" l="0" r="0" t="0"/>
          <a:stretch/>
        </p:blipFill>
        <p:spPr>
          <a:xfrm>
            <a:off x="1676400" y="2209800"/>
            <a:ext cx="5943600" cy="3938277"/>
          </a:xfrm>
          <a:prstGeom prst="rect">
            <a:avLst/>
          </a:prstGeom>
          <a:noFill/>
          <a:ln>
            <a:noFill/>
          </a:ln>
        </p:spPr>
      </p:pic>
      <p:cxnSp>
        <p:nvCxnSpPr>
          <p:cNvPr id="103" name="Google Shape;103;p1"/>
          <p:cNvCxnSpPr/>
          <p:nvPr/>
        </p:nvCxnSpPr>
        <p:spPr>
          <a:xfrm>
            <a:off x="0" y="6323013"/>
            <a:ext cx="9745579" cy="1587"/>
          </a:xfrm>
          <a:prstGeom prst="straightConnector1">
            <a:avLst/>
          </a:prstGeom>
          <a:noFill/>
          <a:ln cap="flat" cmpd="sng" w="9525">
            <a:solidFill>
              <a:srgbClr val="4A7DBA"/>
            </a:solidFill>
            <a:prstDash val="solid"/>
            <a:round/>
            <a:headEnd len="sm" w="sm" type="none"/>
            <a:tailEnd len="sm" w="sm" type="none"/>
          </a:ln>
        </p:spPr>
      </p:cxnSp>
      <p:sp>
        <p:nvSpPr>
          <p:cNvPr id="104" name="Google Shape;104;p1"/>
          <p:cNvSpPr txBox="1"/>
          <p:nvPr/>
        </p:nvSpPr>
        <p:spPr>
          <a:xfrm>
            <a:off x="6324600" y="6400800"/>
            <a:ext cx="35433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US" sz="1200" u="none">
                <a:solidFill>
                  <a:srgbClr val="888888"/>
                </a:solidFill>
                <a:latin typeface="Calibri"/>
                <a:ea typeface="Calibri"/>
                <a:cs typeface="Calibri"/>
                <a:sym typeface="Calibri"/>
              </a:rPr>
              <a:t>www.ablkart.com</a:t>
            </a:r>
            <a:endParaRPr/>
          </a:p>
        </p:txBody>
      </p:sp>
      <p:sp>
        <p:nvSpPr>
          <p:cNvPr id="105" name="Google Shape;105;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idx="1" type="subTitle"/>
          </p:nvPr>
        </p:nvSpPr>
        <p:spPr>
          <a:xfrm>
            <a:off x="457200" y="2590800"/>
            <a:ext cx="7696200" cy="5105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US" sz="2400">
                <a:solidFill>
                  <a:schemeClr val="dk1"/>
                </a:solidFill>
              </a:rPr>
              <a:t>Project Link  :  </a:t>
            </a:r>
            <a:r>
              <a:rPr lang="en-US" sz="2400" u="sng">
                <a:solidFill>
                  <a:schemeClr val="dk1"/>
                </a:solidFill>
                <a:hlinkClick r:id="rId3">
                  <a:extLst>
                    <a:ext uri="{A12FA001-AC4F-418D-AE19-62706E023703}">
                      <ahyp:hlinkClr val="tx"/>
                    </a:ext>
                  </a:extLst>
                </a:hlinkClick>
              </a:rPr>
              <a:t>https://youtu.be/nOqQF9tpz5s</a:t>
            </a:r>
            <a:endParaRPr sz="2400">
              <a:solidFill>
                <a:schemeClr val="dk1"/>
              </a:solidFill>
            </a:endParaRPr>
          </a:p>
        </p:txBody>
      </p:sp>
      <p:cxnSp>
        <p:nvCxnSpPr>
          <p:cNvPr id="181" name="Google Shape;181;p10"/>
          <p:cNvCxnSpPr/>
          <p:nvPr/>
        </p:nvCxnSpPr>
        <p:spPr>
          <a:xfrm>
            <a:off x="-26670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82" name="Google Shape;182;p10"/>
          <p:cNvSpPr txBox="1"/>
          <p:nvPr/>
        </p:nvSpPr>
        <p:spPr>
          <a:xfrm>
            <a:off x="65151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83" name="Google Shape;183;p10"/>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ctrTitle"/>
          </p:nvPr>
        </p:nvSpPr>
        <p:spPr>
          <a:xfrm>
            <a:off x="609600" y="1066800"/>
            <a:ext cx="7772400" cy="762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Two Channel relay </a:t>
            </a:r>
            <a:endParaRPr/>
          </a:p>
        </p:txBody>
      </p:sp>
      <p:sp>
        <p:nvSpPr>
          <p:cNvPr id="111" name="Google Shape;111;p2"/>
          <p:cNvSpPr txBox="1"/>
          <p:nvPr>
            <p:ph idx="1" type="subTitle"/>
          </p:nvPr>
        </p:nvSpPr>
        <p:spPr>
          <a:xfrm>
            <a:off x="609600" y="1981200"/>
            <a:ext cx="7924800" cy="4191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solidFill>
                  <a:schemeClr val="dk1"/>
                </a:solidFill>
              </a:rPr>
              <a:t>A </a:t>
            </a:r>
            <a:r>
              <a:rPr b="1" lang="en-US" sz="2400">
                <a:solidFill>
                  <a:schemeClr val="dk1"/>
                </a:solidFill>
              </a:rPr>
              <a:t>relay</a:t>
            </a:r>
            <a:r>
              <a:rPr lang="en-US" sz="2400">
                <a:solidFill>
                  <a:schemeClr val="dk1"/>
                </a:solidFill>
              </a:rPr>
              <a:t> is defined as an electrically operated switch; their main use is controlling circuits by a low-power signal or when several circuits must be controlled by one signal. This module incorporates </a:t>
            </a:r>
            <a:r>
              <a:rPr b="1" lang="en-US" sz="2400">
                <a:solidFill>
                  <a:schemeClr val="dk1"/>
                </a:solidFill>
              </a:rPr>
              <a:t>2 relays</a:t>
            </a:r>
            <a:r>
              <a:rPr lang="en-US" sz="2400">
                <a:solidFill>
                  <a:schemeClr val="dk1"/>
                </a:solidFill>
              </a:rPr>
              <a:t>.</a:t>
            </a:r>
            <a:endParaRPr/>
          </a:p>
        </p:txBody>
      </p:sp>
      <p:cxnSp>
        <p:nvCxnSpPr>
          <p:cNvPr id="112" name="Google Shape;112;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3" name="Google Shape;113;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14" name="Google Shape;114;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idx="1" type="subTitle"/>
          </p:nvPr>
        </p:nvSpPr>
        <p:spPr>
          <a:xfrm>
            <a:off x="533400" y="1143000"/>
            <a:ext cx="8001000" cy="4953000"/>
          </a:xfrm>
          <a:prstGeom prst="rect">
            <a:avLst/>
          </a:prstGeom>
          <a:noFill/>
          <a:ln>
            <a:noFill/>
          </a:ln>
        </p:spPr>
        <p:txBody>
          <a:bodyPr anchorCtr="0" anchor="t" bIns="45700" lIns="91425" spcFirstLastPara="1" rIns="91425" wrap="square" tIns="45700">
            <a:normAutofit fontScale="40000" lnSpcReduction="10000"/>
          </a:bodyPr>
          <a:lstStyle/>
          <a:p>
            <a:pPr indent="0" lvl="0" marL="0" rtl="0" algn="just">
              <a:spcBef>
                <a:spcPts val="0"/>
              </a:spcBef>
              <a:spcAft>
                <a:spcPts val="0"/>
              </a:spcAft>
              <a:buClr>
                <a:schemeClr val="dk1"/>
              </a:buClr>
              <a:buSzPct val="100000"/>
              <a:buNone/>
            </a:pPr>
            <a:r>
              <a:rPr b="1" lang="en-US" sz="10000">
                <a:solidFill>
                  <a:schemeClr val="dk1"/>
                </a:solidFill>
              </a:rPr>
              <a:t>Working of Two Channel relay :</a:t>
            </a:r>
            <a:endParaRPr/>
          </a:p>
          <a:p>
            <a:pPr indent="0" lvl="0" marL="0" rtl="0" algn="just">
              <a:spcBef>
                <a:spcPts val="584"/>
              </a:spcBef>
              <a:spcAft>
                <a:spcPts val="0"/>
              </a:spcAft>
              <a:buClr>
                <a:srgbClr val="888888"/>
              </a:buClr>
              <a:buSzPct val="100000"/>
              <a:buNone/>
            </a:pPr>
            <a:r>
              <a:t/>
            </a:r>
            <a:endParaRPr b="1" sz="7300">
              <a:solidFill>
                <a:schemeClr val="dk1"/>
              </a:solidFill>
            </a:endParaRPr>
          </a:p>
          <a:p>
            <a:pPr indent="-139700" lvl="0" marL="0" rtl="0" algn="just">
              <a:spcBef>
                <a:spcPts val="440"/>
              </a:spcBef>
              <a:spcAft>
                <a:spcPts val="0"/>
              </a:spcAft>
              <a:buClr>
                <a:schemeClr val="dk1"/>
              </a:buClr>
              <a:buSzPct val="100000"/>
              <a:buFont typeface="Arial"/>
              <a:buChar char="•"/>
            </a:pPr>
            <a:r>
              <a:rPr lang="en-US" sz="5500">
                <a:solidFill>
                  <a:schemeClr val="dk1"/>
                </a:solidFill>
              </a:rPr>
              <a:t> The relay has two outputs-normally open and normally closed (NO and NC). When the IN1 or IN2 pin is connected to ground, NO will be open and NC will be closed, and when IN1 or IN2 is not connected to ground the opposite occurs. Connecting a circuit or device between one of these two pins, the common pin on the relay output, and a power source will allow you to toggle power to a circuit or device.</a:t>
            </a:r>
            <a:endParaRPr/>
          </a:p>
          <a:p>
            <a:pPr indent="0" lvl="0" marL="0" rtl="0" algn="just">
              <a:spcBef>
                <a:spcPts val="440"/>
              </a:spcBef>
              <a:spcAft>
                <a:spcPts val="0"/>
              </a:spcAft>
              <a:buClr>
                <a:srgbClr val="888888"/>
              </a:buClr>
              <a:buSzPct val="100000"/>
              <a:buNone/>
            </a:pPr>
            <a:r>
              <a:t/>
            </a:r>
            <a:endParaRPr sz="5500">
              <a:solidFill>
                <a:schemeClr val="dk1"/>
              </a:solidFill>
            </a:endParaRPr>
          </a:p>
          <a:p>
            <a:pPr indent="-139700" lvl="0" marL="0" rtl="0" algn="just">
              <a:spcBef>
                <a:spcPts val="440"/>
              </a:spcBef>
              <a:spcAft>
                <a:spcPts val="0"/>
              </a:spcAft>
              <a:buClr>
                <a:schemeClr val="dk1"/>
              </a:buClr>
              <a:buSzPct val="100000"/>
              <a:buFont typeface="Arial"/>
              <a:buChar char="•"/>
            </a:pPr>
            <a:r>
              <a:rPr lang="en-US" sz="5500">
                <a:solidFill>
                  <a:schemeClr val="dk1"/>
                </a:solidFill>
              </a:rPr>
              <a:t> Connect an LED and 220 ohm resistor in series between the NO pin (the right pin) on the terminal block on one of the relays and ground, then connect a 5V power source to the common pin (the left pin) on one of the relays. Nothing will happen (yet).</a:t>
            </a:r>
            <a:endParaRPr/>
          </a:p>
          <a:p>
            <a:pPr indent="0" lvl="0" marL="0" rtl="0" algn="ctr">
              <a:spcBef>
                <a:spcPts val="400"/>
              </a:spcBef>
              <a:spcAft>
                <a:spcPts val="0"/>
              </a:spcAft>
              <a:buClr>
                <a:srgbClr val="888888"/>
              </a:buClr>
              <a:buSzPct val="100000"/>
              <a:buNone/>
            </a:pPr>
            <a:br>
              <a:rPr lang="en-US" sz="5000" u="sng">
                <a:solidFill>
                  <a:schemeClr val="hlink"/>
                </a:solidFill>
                <a:hlinkClick r:id="rId3"/>
              </a:rPr>
            </a:br>
            <a:endParaRPr sz="5000"/>
          </a:p>
        </p:txBody>
      </p:sp>
      <p:cxnSp>
        <p:nvCxnSpPr>
          <p:cNvPr id="120" name="Google Shape;120;p3"/>
          <p:cNvCxnSpPr/>
          <p:nvPr/>
        </p:nvCxnSpPr>
        <p:spPr>
          <a:xfrm>
            <a:off x="-26670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1" name="Google Shape;121;p3"/>
          <p:cNvSpPr txBox="1"/>
          <p:nvPr/>
        </p:nvSpPr>
        <p:spPr>
          <a:xfrm>
            <a:off x="65151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22" name="Google Shape;122;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idx="1" type="subTitle"/>
          </p:nvPr>
        </p:nvSpPr>
        <p:spPr>
          <a:xfrm>
            <a:off x="533400" y="1143000"/>
            <a:ext cx="8077200" cy="48768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rgbClr val="888888"/>
              </a:buClr>
              <a:buSzPct val="100000"/>
              <a:buNone/>
            </a:pPr>
            <a:r>
              <a:t/>
            </a:r>
            <a:endParaRPr b="1" sz="6400">
              <a:solidFill>
                <a:schemeClr val="dk1"/>
              </a:solidFill>
            </a:endParaRPr>
          </a:p>
          <a:p>
            <a:pPr indent="-172720" lvl="0" marL="0" rtl="0" algn="just">
              <a:spcBef>
                <a:spcPts val="448"/>
              </a:spcBef>
              <a:spcAft>
                <a:spcPts val="0"/>
              </a:spcAft>
              <a:buClr>
                <a:schemeClr val="dk1"/>
              </a:buClr>
              <a:buSzPct val="114285"/>
              <a:buFont typeface="Arial"/>
              <a:buChar char="•"/>
            </a:pPr>
            <a:r>
              <a:rPr lang="en-US">
                <a:solidFill>
                  <a:schemeClr val="dk1"/>
                </a:solidFill>
              </a:rPr>
              <a:t> Next connect a toggle switch or button between ground and one of the middle two pins on the header strip on the relay module. The middle-left one corresponds to the left relay, and the middle-right one corresponds to the right relay. Connect the rightmost pin to 5V and the leftmost pin to ground.</a:t>
            </a:r>
            <a:endParaRPr/>
          </a:p>
          <a:p>
            <a:pPr indent="0" lvl="0" marL="0" rtl="0" algn="just">
              <a:spcBef>
                <a:spcPts val="448"/>
              </a:spcBef>
              <a:spcAft>
                <a:spcPts val="0"/>
              </a:spcAft>
              <a:buClr>
                <a:srgbClr val="888888"/>
              </a:buClr>
              <a:buSzPct val="114285"/>
              <a:buFont typeface="Arial"/>
              <a:buNone/>
            </a:pPr>
            <a:r>
              <a:t/>
            </a:r>
            <a:endParaRPr>
              <a:solidFill>
                <a:schemeClr val="dk1"/>
              </a:solidFill>
            </a:endParaRPr>
          </a:p>
          <a:p>
            <a:pPr indent="-172720" lvl="0" marL="0" rtl="0" algn="just">
              <a:spcBef>
                <a:spcPts val="448"/>
              </a:spcBef>
              <a:spcAft>
                <a:spcPts val="0"/>
              </a:spcAft>
              <a:buClr>
                <a:schemeClr val="dk1"/>
              </a:buClr>
              <a:buSzPct val="114285"/>
              <a:buFont typeface="Arial"/>
              <a:buChar char="•"/>
            </a:pPr>
            <a:r>
              <a:rPr lang="en-US">
                <a:solidFill>
                  <a:schemeClr val="dk1"/>
                </a:solidFill>
              </a:rPr>
              <a:t> When the switch is flipped or the button is pressed, either IN1 or IN2 will become connected to ground. The relay should make a loud click and the LED should turn on. A microcontroller can also be used to control IN1 and/or IN2 and cause the relay to trip.</a:t>
            </a:r>
            <a:endParaRPr/>
          </a:p>
          <a:p>
            <a:pPr indent="0" lvl="0" marL="0" rtl="0" algn="ctr">
              <a:spcBef>
                <a:spcPts val="700"/>
              </a:spcBef>
              <a:spcAft>
                <a:spcPts val="0"/>
              </a:spcAft>
              <a:buClr>
                <a:srgbClr val="888888"/>
              </a:buClr>
              <a:buSzPct val="100000"/>
              <a:buNone/>
            </a:pPr>
            <a:br>
              <a:rPr lang="en-US" sz="5000" u="sng">
                <a:solidFill>
                  <a:schemeClr val="hlink"/>
                </a:solidFill>
                <a:hlinkClick r:id="rId3"/>
              </a:rPr>
            </a:br>
            <a:endParaRPr sz="5000"/>
          </a:p>
        </p:txBody>
      </p:sp>
      <p:cxnSp>
        <p:nvCxnSpPr>
          <p:cNvPr id="128" name="Google Shape;128;p4"/>
          <p:cNvCxnSpPr/>
          <p:nvPr/>
        </p:nvCxnSpPr>
        <p:spPr>
          <a:xfrm>
            <a:off x="-26670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9" name="Google Shape;129;p4"/>
          <p:cNvSpPr txBox="1"/>
          <p:nvPr/>
        </p:nvSpPr>
        <p:spPr>
          <a:xfrm>
            <a:off x="65151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30" name="Google Shape;130;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cxnSp>
        <p:nvCxnSpPr>
          <p:cNvPr id="135" name="Google Shape;135;p5"/>
          <p:cNvCxnSpPr/>
          <p:nvPr/>
        </p:nvCxnSpPr>
        <p:spPr>
          <a:xfrm>
            <a:off x="-26670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6" name="Google Shape;136;p5"/>
          <p:cNvSpPr txBox="1"/>
          <p:nvPr/>
        </p:nvSpPr>
        <p:spPr>
          <a:xfrm>
            <a:off x="65151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37" name="Google Shape;137;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
        <p:nvSpPr>
          <p:cNvPr id="138" name="Google Shape;138;p5"/>
          <p:cNvSpPr txBox="1"/>
          <p:nvPr>
            <p:ph type="ctrTitle"/>
          </p:nvPr>
        </p:nvSpPr>
        <p:spPr>
          <a:xfrm>
            <a:off x="609600" y="914400"/>
            <a:ext cx="7772400" cy="91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   Working of LDR sensor</a:t>
            </a:r>
            <a:endParaRPr/>
          </a:p>
        </p:txBody>
      </p:sp>
      <p:sp>
        <p:nvSpPr>
          <p:cNvPr id="139" name="Google Shape;139;p5"/>
          <p:cNvSpPr txBox="1"/>
          <p:nvPr>
            <p:ph idx="1" type="subTitle"/>
          </p:nvPr>
        </p:nvSpPr>
        <p:spPr>
          <a:xfrm>
            <a:off x="533400" y="1676400"/>
            <a:ext cx="8001000" cy="4495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400"/>
              <a:buNone/>
            </a:pPr>
            <a:r>
              <a:rPr lang="en-US" sz="2400">
                <a:solidFill>
                  <a:schemeClr val="dk1"/>
                </a:solidFill>
              </a:rPr>
              <a:t>       Reading a photo sensor with the Arduino Mega:</a:t>
            </a:r>
            <a:endParaRPr/>
          </a:p>
          <a:p>
            <a:pPr indent="-457200" lvl="0" marL="457200" rtl="0" algn="just">
              <a:spcBef>
                <a:spcPts val="480"/>
              </a:spcBef>
              <a:spcAft>
                <a:spcPts val="0"/>
              </a:spcAft>
              <a:buClr>
                <a:schemeClr val="dk1"/>
              </a:buClr>
              <a:buSzPts val="2400"/>
              <a:buFont typeface="Arial"/>
              <a:buChar char="•"/>
            </a:pPr>
            <a:r>
              <a:rPr lang="en-US" sz="2400">
                <a:solidFill>
                  <a:schemeClr val="dk1"/>
                </a:solidFill>
              </a:rPr>
              <a:t>We will use a LDR and a resistor together in series. An LDR is simply a device that changes resistance based on ambient light. The brighter the light, the lower the resistance, the dimmer the light, the higher the resistance.</a:t>
            </a:r>
            <a:endParaRPr/>
          </a:p>
          <a:p>
            <a:pPr indent="-457200" lvl="0" marL="457200" rtl="0" algn="just">
              <a:spcBef>
                <a:spcPts val="480"/>
              </a:spcBef>
              <a:spcAft>
                <a:spcPts val="0"/>
              </a:spcAft>
              <a:buClr>
                <a:schemeClr val="dk1"/>
              </a:buClr>
              <a:buSzPts val="2400"/>
              <a:buFont typeface="Arial"/>
              <a:buChar char="•"/>
            </a:pPr>
            <a:r>
              <a:rPr lang="en-US" sz="2400">
                <a:solidFill>
                  <a:schemeClr val="dk1"/>
                </a:solidFill>
              </a:rPr>
              <a:t>When there is no light , LDR will offer high resistance and less current flows through the resistor and voltage across resistor will be less near to GND.</a:t>
            </a:r>
            <a:endParaRPr/>
          </a:p>
          <a:p>
            <a:pPr indent="-457200" lvl="0" marL="457200" rtl="0" algn="just">
              <a:spcBef>
                <a:spcPts val="480"/>
              </a:spcBef>
              <a:spcAft>
                <a:spcPts val="0"/>
              </a:spcAft>
              <a:buClr>
                <a:schemeClr val="dk1"/>
              </a:buClr>
              <a:buSzPts val="2400"/>
              <a:buFont typeface="Arial"/>
              <a:buChar char="•"/>
            </a:pPr>
            <a:r>
              <a:rPr lang="en-US" sz="2400">
                <a:solidFill>
                  <a:schemeClr val="dk1"/>
                </a:solidFill>
              </a:rPr>
              <a:t>When light falls on LDR, its resistance decreases and current flow through it increases. Then voltage across the resistor increases and pin 22  gets a HIGH signal</a:t>
            </a:r>
            <a:r>
              <a:rPr lang="en-US" sz="2400">
                <a:latin typeface="Times New Roman"/>
                <a:ea typeface="Times New Roman"/>
                <a:cs typeface="Times New Roman"/>
                <a:sym typeface="Times New Roman"/>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ctrTitle"/>
          </p:nvPr>
        </p:nvSpPr>
        <p:spPr>
          <a:xfrm>
            <a:off x="457200" y="990600"/>
            <a:ext cx="7772400" cy="9143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     Working of project</a:t>
            </a:r>
            <a:endParaRPr/>
          </a:p>
        </p:txBody>
      </p:sp>
      <p:sp>
        <p:nvSpPr>
          <p:cNvPr id="145" name="Google Shape;145;p6"/>
          <p:cNvSpPr txBox="1"/>
          <p:nvPr>
            <p:ph idx="1" type="subTitle"/>
          </p:nvPr>
        </p:nvSpPr>
        <p:spPr>
          <a:xfrm>
            <a:off x="609600" y="1905000"/>
            <a:ext cx="7772400" cy="4191000"/>
          </a:xfrm>
          <a:prstGeom prst="rect">
            <a:avLst/>
          </a:prstGeom>
          <a:noFill/>
          <a:ln>
            <a:noFill/>
          </a:ln>
        </p:spPr>
        <p:txBody>
          <a:bodyPr anchorCtr="0" anchor="t" bIns="45700" lIns="91425" spcFirstLastPara="1" rIns="91425" wrap="square" tIns="45700">
            <a:normAutofit/>
          </a:bodyPr>
          <a:lstStyle/>
          <a:p>
            <a:pPr indent="-457200" lvl="0" marL="457200" rtl="0" algn="just">
              <a:spcBef>
                <a:spcPts val="0"/>
              </a:spcBef>
              <a:spcAft>
                <a:spcPts val="0"/>
              </a:spcAft>
              <a:buClr>
                <a:schemeClr val="dk1"/>
              </a:buClr>
              <a:buSzPts val="2400"/>
              <a:buFont typeface="Arial"/>
              <a:buChar char="•"/>
            </a:pPr>
            <a:r>
              <a:rPr lang="en-US" sz="2400">
                <a:solidFill>
                  <a:schemeClr val="dk1"/>
                </a:solidFill>
              </a:rPr>
              <a:t>When light does not fall on LDR, its resistance increases and current flow through it decreases. Then voltage across the resistor decreases and relay (work as switch) will allow the bulb to HIGH(glow).</a:t>
            </a:r>
            <a:endParaRPr/>
          </a:p>
          <a:p>
            <a:pPr indent="-457200" lvl="0" marL="457200" rtl="0" algn="just">
              <a:spcBef>
                <a:spcPts val="480"/>
              </a:spcBef>
              <a:spcAft>
                <a:spcPts val="0"/>
              </a:spcAft>
              <a:buClr>
                <a:schemeClr val="dk1"/>
              </a:buClr>
              <a:buSzPts val="2400"/>
              <a:buFont typeface="Arial"/>
              <a:buChar char="•"/>
            </a:pPr>
            <a:r>
              <a:rPr lang="en-US" sz="2400">
                <a:solidFill>
                  <a:schemeClr val="dk1"/>
                </a:solidFill>
              </a:rPr>
              <a:t>When light  falls on LDR, its resistance decreases and current flow through it increases. Then voltage across the resistor increases and relay (work as switch) will allow the bulb to LOW.</a:t>
            </a:r>
            <a:endParaRPr sz="2400"/>
          </a:p>
          <a:p>
            <a:pPr indent="-139700" lvl="0" marL="457200" rtl="0" algn="just">
              <a:spcBef>
                <a:spcPts val="1000"/>
              </a:spcBef>
              <a:spcAft>
                <a:spcPts val="0"/>
              </a:spcAft>
              <a:buClr>
                <a:srgbClr val="888888"/>
              </a:buClr>
              <a:buSzPts val="5000"/>
              <a:buFont typeface="Arial"/>
              <a:buNone/>
            </a:pPr>
            <a:r>
              <a:t/>
            </a:r>
            <a:endParaRPr sz="5000"/>
          </a:p>
        </p:txBody>
      </p:sp>
      <p:cxnSp>
        <p:nvCxnSpPr>
          <p:cNvPr id="146" name="Google Shape;146;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7" name="Google Shape;147;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48" name="Google Shape;148;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ctrTitle"/>
          </p:nvPr>
        </p:nvSpPr>
        <p:spPr>
          <a:xfrm>
            <a:off x="609600" y="990600"/>
            <a:ext cx="7848600" cy="9366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 Components Required:</a:t>
            </a:r>
            <a:endParaRPr/>
          </a:p>
        </p:txBody>
      </p:sp>
      <p:sp>
        <p:nvSpPr>
          <p:cNvPr id="154" name="Google Shape;154;p7"/>
          <p:cNvSpPr txBox="1"/>
          <p:nvPr>
            <p:ph idx="1" type="subTitle"/>
          </p:nvPr>
        </p:nvSpPr>
        <p:spPr>
          <a:xfrm>
            <a:off x="762000" y="1828800"/>
            <a:ext cx="7315200" cy="4343400"/>
          </a:xfrm>
          <a:prstGeom prst="rect">
            <a:avLst/>
          </a:prstGeom>
          <a:noFill/>
          <a:ln>
            <a:noFill/>
          </a:ln>
        </p:spPr>
        <p:txBody>
          <a:bodyPr anchorCtr="0" anchor="t" bIns="45700" lIns="91425" spcFirstLastPara="1" rIns="91425" wrap="square" tIns="45700">
            <a:noAutofit/>
          </a:bodyPr>
          <a:lstStyle/>
          <a:p>
            <a:pPr indent="-152400" lvl="0" marL="0" rtl="0" algn="l">
              <a:spcBef>
                <a:spcPts val="0"/>
              </a:spcBef>
              <a:spcAft>
                <a:spcPts val="0"/>
              </a:spcAft>
              <a:buClr>
                <a:schemeClr val="dk1"/>
              </a:buClr>
              <a:buSzPts val="2400"/>
              <a:buFont typeface="Arial"/>
              <a:buChar char="•"/>
            </a:pPr>
            <a:r>
              <a:rPr lang="en-US" sz="2400">
                <a:solidFill>
                  <a:schemeClr val="dk1"/>
                </a:solidFill>
              </a:rPr>
              <a:t> Arduino Mega</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Double channel relay module</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LDR Sensor</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Resistor (10k)</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Bulb </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Bulb holder</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Electrical wire with plug</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USB Cable</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Jumper wires</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Breadboard</a:t>
            </a:r>
            <a:endParaRPr/>
          </a:p>
        </p:txBody>
      </p:sp>
      <p:cxnSp>
        <p:nvCxnSpPr>
          <p:cNvPr id="155" name="Google Shape;155;p7"/>
          <p:cNvCxnSpPr/>
          <p:nvPr/>
        </p:nvCxnSpPr>
        <p:spPr>
          <a:xfrm>
            <a:off x="0" y="6324600"/>
            <a:ext cx="9144000" cy="1587"/>
          </a:xfrm>
          <a:prstGeom prst="straightConnector1">
            <a:avLst/>
          </a:prstGeom>
          <a:noFill/>
          <a:ln cap="flat" cmpd="sng" w="9525">
            <a:solidFill>
              <a:srgbClr val="4A7DBA"/>
            </a:solidFill>
            <a:prstDash val="solid"/>
            <a:round/>
            <a:headEnd len="sm" w="sm" type="none"/>
            <a:tailEnd len="sm" w="sm" type="none"/>
          </a:ln>
        </p:spPr>
      </p:cxnSp>
      <p:sp>
        <p:nvSpPr>
          <p:cNvPr id="156" name="Google Shape;156;p7"/>
          <p:cNvSpPr txBox="1"/>
          <p:nvPr/>
        </p:nvSpPr>
        <p:spPr>
          <a:xfrm>
            <a:off x="65151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57" name="Google Shape;157;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228600" y="7620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US" sz="4000"/>
              <a:t>Connection Diagram</a:t>
            </a:r>
            <a:endParaRPr/>
          </a:p>
        </p:txBody>
      </p:sp>
      <p:cxnSp>
        <p:nvCxnSpPr>
          <p:cNvPr id="163" name="Google Shape;163;p8"/>
          <p:cNvCxnSpPr/>
          <p:nvPr/>
        </p:nvCxnSpPr>
        <p:spPr>
          <a:xfrm>
            <a:off x="0" y="6324600"/>
            <a:ext cx="9144000" cy="1587"/>
          </a:xfrm>
          <a:prstGeom prst="straightConnector1">
            <a:avLst/>
          </a:prstGeom>
          <a:noFill/>
          <a:ln cap="flat" cmpd="sng" w="9525">
            <a:solidFill>
              <a:srgbClr val="4A7DBA"/>
            </a:solidFill>
            <a:prstDash val="solid"/>
            <a:round/>
            <a:headEnd len="sm" w="sm" type="none"/>
            <a:tailEnd len="sm" w="sm" type="none"/>
          </a:ln>
        </p:spPr>
      </p:cxnSp>
      <p:sp>
        <p:nvSpPr>
          <p:cNvPr id="164" name="Google Shape;164;p8"/>
          <p:cNvSpPr txBox="1"/>
          <p:nvPr/>
        </p:nvSpPr>
        <p:spPr>
          <a:xfrm>
            <a:off x="65151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pic>
        <p:nvPicPr>
          <p:cNvPr id="165" name="Google Shape;165;p8"/>
          <p:cNvPicPr preferRelativeResize="0"/>
          <p:nvPr/>
        </p:nvPicPr>
        <p:blipFill rotWithShape="1">
          <a:blip r:embed="rId3">
            <a:alphaModFix/>
          </a:blip>
          <a:srcRect b="0" l="0" r="0" t="0"/>
          <a:stretch/>
        </p:blipFill>
        <p:spPr>
          <a:xfrm>
            <a:off x="1066800" y="1600200"/>
            <a:ext cx="6924675" cy="4638675"/>
          </a:xfrm>
          <a:prstGeom prst="rect">
            <a:avLst/>
          </a:prstGeom>
          <a:noFill/>
          <a:ln>
            <a:noFill/>
          </a:ln>
        </p:spPr>
      </p:pic>
      <p:sp>
        <p:nvSpPr>
          <p:cNvPr id="166" name="Google Shape;166;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type="ctrTitle"/>
          </p:nvPr>
        </p:nvSpPr>
        <p:spPr>
          <a:xfrm>
            <a:off x="228600" y="838200"/>
            <a:ext cx="7772400" cy="106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Connections </a:t>
            </a:r>
            <a:endParaRPr/>
          </a:p>
        </p:txBody>
      </p:sp>
      <p:sp>
        <p:nvSpPr>
          <p:cNvPr id="172" name="Google Shape;172;p9"/>
          <p:cNvSpPr txBox="1"/>
          <p:nvPr>
            <p:ph idx="1" type="subTitle"/>
          </p:nvPr>
        </p:nvSpPr>
        <p:spPr>
          <a:xfrm>
            <a:off x="533400" y="1600200"/>
            <a:ext cx="7696200" cy="4572000"/>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just">
              <a:spcBef>
                <a:spcPts val="0"/>
              </a:spcBef>
              <a:spcAft>
                <a:spcPts val="0"/>
              </a:spcAft>
              <a:buClr>
                <a:schemeClr val="dk1"/>
              </a:buClr>
              <a:buSzPct val="100000"/>
              <a:buFont typeface="Calibri"/>
              <a:buAutoNum type="arabicPeriod"/>
            </a:pPr>
            <a:r>
              <a:rPr lang="en-US" sz="2400">
                <a:solidFill>
                  <a:schemeClr val="dk1"/>
                </a:solidFill>
              </a:rPr>
              <a:t>Connect  NO2 pin of relay with bulb holder pin through electrical wire.</a:t>
            </a:r>
            <a:endParaRPr/>
          </a:p>
          <a:p>
            <a:pPr indent="-514350" lvl="0" marL="514350" rtl="0" algn="just">
              <a:spcBef>
                <a:spcPts val="444"/>
              </a:spcBef>
              <a:spcAft>
                <a:spcPts val="0"/>
              </a:spcAft>
              <a:buClr>
                <a:schemeClr val="dk1"/>
              </a:buClr>
              <a:buSzPct val="100000"/>
              <a:buFont typeface="Calibri"/>
              <a:buAutoNum type="arabicPeriod"/>
            </a:pPr>
            <a:r>
              <a:rPr lang="en-US" sz="2400">
                <a:solidFill>
                  <a:schemeClr val="dk1"/>
                </a:solidFill>
              </a:rPr>
              <a:t>Connect  one electrical wire with COM2 pin of relay .</a:t>
            </a:r>
            <a:endParaRPr/>
          </a:p>
          <a:p>
            <a:pPr indent="-514350" lvl="0" marL="514350" rtl="0" algn="just">
              <a:spcBef>
                <a:spcPts val="444"/>
              </a:spcBef>
              <a:spcAft>
                <a:spcPts val="0"/>
              </a:spcAft>
              <a:buClr>
                <a:schemeClr val="dk1"/>
              </a:buClr>
              <a:buSzPct val="100000"/>
              <a:buFont typeface="Calibri"/>
              <a:buAutoNum type="arabicPeriod"/>
            </a:pPr>
            <a:r>
              <a:rPr lang="en-US" sz="2400">
                <a:solidFill>
                  <a:schemeClr val="dk1"/>
                </a:solidFill>
              </a:rPr>
              <a:t>Connect  one electrical wire with another pin of bulb holder.</a:t>
            </a:r>
            <a:endParaRPr/>
          </a:p>
          <a:p>
            <a:pPr indent="-514350" lvl="0" marL="514350" rtl="0" algn="just">
              <a:spcBef>
                <a:spcPts val="444"/>
              </a:spcBef>
              <a:spcAft>
                <a:spcPts val="0"/>
              </a:spcAft>
              <a:buClr>
                <a:schemeClr val="dk1"/>
              </a:buClr>
              <a:buSzPct val="100000"/>
              <a:buFont typeface="Calibri"/>
              <a:buAutoNum type="arabicPeriod"/>
            </a:pPr>
            <a:r>
              <a:rPr lang="en-US" sz="2400">
                <a:solidFill>
                  <a:schemeClr val="dk1"/>
                </a:solidFill>
              </a:rPr>
              <a:t>Connect 1</a:t>
            </a:r>
            <a:r>
              <a:rPr baseline="30000" lang="en-US" sz="2400">
                <a:solidFill>
                  <a:schemeClr val="dk1"/>
                </a:solidFill>
              </a:rPr>
              <a:t>st</a:t>
            </a:r>
            <a:r>
              <a:rPr lang="en-US" sz="2400">
                <a:solidFill>
                  <a:schemeClr val="dk1"/>
                </a:solidFill>
              </a:rPr>
              <a:t> pin of LDR sensor with A0 pin of Arduino.</a:t>
            </a:r>
            <a:endParaRPr/>
          </a:p>
          <a:p>
            <a:pPr indent="-514350" lvl="0" marL="514350" rtl="0" algn="just">
              <a:spcBef>
                <a:spcPts val="444"/>
              </a:spcBef>
              <a:spcAft>
                <a:spcPts val="0"/>
              </a:spcAft>
              <a:buClr>
                <a:schemeClr val="dk1"/>
              </a:buClr>
              <a:buSzPct val="100000"/>
              <a:buFont typeface="Calibri"/>
              <a:buAutoNum type="arabicPeriod"/>
            </a:pPr>
            <a:r>
              <a:rPr lang="en-US" sz="2400">
                <a:solidFill>
                  <a:schemeClr val="dk1"/>
                </a:solidFill>
              </a:rPr>
              <a:t>Connect resistor(10k) with 1</a:t>
            </a:r>
            <a:r>
              <a:rPr baseline="30000" lang="en-US" sz="2400">
                <a:solidFill>
                  <a:schemeClr val="dk1"/>
                </a:solidFill>
              </a:rPr>
              <a:t>st</a:t>
            </a:r>
            <a:r>
              <a:rPr lang="en-US" sz="2400">
                <a:solidFill>
                  <a:schemeClr val="dk1"/>
                </a:solidFill>
              </a:rPr>
              <a:t> pin of LDR sensor.</a:t>
            </a:r>
            <a:endParaRPr/>
          </a:p>
          <a:p>
            <a:pPr indent="-514350" lvl="0" marL="514350" rtl="0" algn="just">
              <a:spcBef>
                <a:spcPts val="444"/>
              </a:spcBef>
              <a:spcAft>
                <a:spcPts val="0"/>
              </a:spcAft>
              <a:buClr>
                <a:schemeClr val="dk1"/>
              </a:buClr>
              <a:buSzPct val="100000"/>
              <a:buFont typeface="Calibri"/>
              <a:buAutoNum type="arabicPeriod"/>
            </a:pPr>
            <a:r>
              <a:rPr lang="en-US" sz="2400">
                <a:solidFill>
                  <a:schemeClr val="dk1"/>
                </a:solidFill>
              </a:rPr>
              <a:t>Then connect resistor’s another end with  GND pin of Arduino</a:t>
            </a:r>
            <a:endParaRPr sz="2400">
              <a:solidFill>
                <a:schemeClr val="dk1"/>
              </a:solidFill>
            </a:endParaRPr>
          </a:p>
          <a:p>
            <a:pPr indent="-514350" lvl="0" marL="514350" rtl="0" algn="just">
              <a:spcBef>
                <a:spcPts val="444"/>
              </a:spcBef>
              <a:spcAft>
                <a:spcPts val="0"/>
              </a:spcAft>
              <a:buClr>
                <a:schemeClr val="dk1"/>
              </a:buClr>
              <a:buSzPct val="100000"/>
              <a:buFont typeface="Calibri"/>
              <a:buAutoNum type="arabicPeriod"/>
            </a:pPr>
            <a:r>
              <a:rPr lang="en-US" sz="2400">
                <a:solidFill>
                  <a:schemeClr val="dk1"/>
                </a:solidFill>
              </a:rPr>
              <a:t>Connect 2</a:t>
            </a:r>
            <a:r>
              <a:rPr baseline="30000" lang="en-US" sz="2400">
                <a:solidFill>
                  <a:schemeClr val="dk1"/>
                </a:solidFill>
              </a:rPr>
              <a:t>nd</a:t>
            </a:r>
            <a:r>
              <a:rPr lang="en-US" sz="2400">
                <a:solidFill>
                  <a:schemeClr val="dk1"/>
                </a:solidFill>
              </a:rPr>
              <a:t> pin of LDR sensor with (+5V)  of Arduino.</a:t>
            </a:r>
            <a:endParaRPr/>
          </a:p>
          <a:p>
            <a:pPr indent="-514350" lvl="0" marL="514350" rtl="0" algn="l">
              <a:spcBef>
                <a:spcPts val="444"/>
              </a:spcBef>
              <a:spcAft>
                <a:spcPts val="0"/>
              </a:spcAft>
              <a:buClr>
                <a:schemeClr val="dk1"/>
              </a:buClr>
              <a:buSzPct val="100000"/>
              <a:buFont typeface="Calibri"/>
              <a:buAutoNum type="arabicPeriod"/>
            </a:pPr>
            <a:r>
              <a:rPr lang="en-US" sz="2400">
                <a:solidFill>
                  <a:schemeClr val="dk1"/>
                </a:solidFill>
              </a:rPr>
              <a:t>Connect GND pin of relay with GND pin of Arduino and Vcc pin with Vcc(+5V) of Arduino.</a:t>
            </a:r>
            <a:endParaRPr/>
          </a:p>
          <a:p>
            <a:pPr indent="-514350" lvl="0" marL="514350" rtl="0" algn="l">
              <a:spcBef>
                <a:spcPts val="444"/>
              </a:spcBef>
              <a:spcAft>
                <a:spcPts val="0"/>
              </a:spcAft>
              <a:buClr>
                <a:schemeClr val="dk1"/>
              </a:buClr>
              <a:buSzPct val="100000"/>
              <a:buFont typeface="Calibri"/>
              <a:buAutoNum type="arabicPeriod"/>
            </a:pPr>
            <a:r>
              <a:rPr lang="en-US" sz="2400">
                <a:solidFill>
                  <a:schemeClr val="dk1"/>
                </a:solidFill>
              </a:rPr>
              <a:t>Then connect INT2 pin with 22 pin of Arduino.</a:t>
            </a:r>
            <a:endParaRPr/>
          </a:p>
        </p:txBody>
      </p:sp>
      <p:cxnSp>
        <p:nvCxnSpPr>
          <p:cNvPr id="173" name="Google Shape;173;p9"/>
          <p:cNvCxnSpPr/>
          <p:nvPr/>
        </p:nvCxnSpPr>
        <p:spPr>
          <a:xfrm>
            <a:off x="-26670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74" name="Google Shape;174;p9"/>
          <p:cNvSpPr txBox="1"/>
          <p:nvPr/>
        </p:nvSpPr>
        <p:spPr>
          <a:xfrm>
            <a:off x="65151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
        <p:nvSpPr>
          <p:cNvPr id="175" name="Google Shape;175;p9"/>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2020-01-08T07:56:47Z</dcterms:created>
  <dc:creator>rahul</dc:creator>
</cp:coreProperties>
</file>