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hjmBzhlKmEMmkIEar7wSdEZCea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7ae71819ea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7ae71819ea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7ae71819ea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7ae71819ea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7ae71819ea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7ae71819ea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7ae71819ea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7ae71819ea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7ae71819ea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7ae71819ea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7ae71819ea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7ae71819ea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7ae71819ea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7ae71819ea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7ae71819ea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7ae71819ea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7ae71819ea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7ae71819ea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7ae71819ea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7ae71819ea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7ae71819ea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7ae71819ea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7ae71819ea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7ae71819ea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7ae71819ea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7ae71819ea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7ae71819ea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7ae71819ea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7ae71819ea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7ae71819ea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7ae71819ea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7ae71819ea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7ae71819ea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7ae71819ea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7ae71819ea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7ae71819ea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7ae71819ea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7ae71819ea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7ae71819ea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7ae71819ea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7ae71819ea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7ae71819ea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7ae71819ea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7ae71819ea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7ae71819ea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7ae71819ea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7ae71819ea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7ae71819ea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7ae71819ea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7ae71819ea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7ae71819ea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7ae71819ea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7ae71819ea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7ae71819ea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7ae71819ea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7ae71819ea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7ae71819ea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7ae71819ea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7ae71819ea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7ae71819ea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7ae71819ea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7ae71819ea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7ae71819ea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7ae71819ea_0_57"/>
          <p:cNvSpPr/>
          <p:nvPr>
            <p:ph idx="2" type="pic"/>
          </p:nvPr>
        </p:nvSpPr>
        <p:spPr>
          <a:xfrm>
            <a:off x="3887391" y="987425"/>
            <a:ext cx="4629300" cy="4873500"/>
          </a:xfrm>
          <a:prstGeom prst="rect">
            <a:avLst/>
          </a:prstGeom>
          <a:noFill/>
          <a:ln>
            <a:noFill/>
          </a:ln>
        </p:spPr>
      </p:sp>
      <p:sp>
        <p:nvSpPr>
          <p:cNvPr id="65" name="Google Shape;65;g27ae71819ea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7ae71819ea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7ae71819ea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7ae71819ea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7ae71819ea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7ae71819ea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7ae71819ea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7ae71819ea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7ae71819ea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7ae71819ea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evl0s529wg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609600" y="1447800"/>
            <a:ext cx="7772400" cy="914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4000"/>
              <a:t>Interfacing of MQ135 Air Quality Sensor</a:t>
            </a:r>
            <a:endParaRPr b="1" sz="4000"/>
          </a:p>
        </p:txBody>
      </p:sp>
      <p:pic>
        <p:nvPicPr>
          <p:cNvPr descr="https://www.electronicscomp.com/image/cache/catalog/mq135-gas-sensor-module-500x500.jpg" id="98" name="Google Shape;98;p1"/>
          <p:cNvPicPr preferRelativeResize="0"/>
          <p:nvPr/>
        </p:nvPicPr>
        <p:blipFill rotWithShape="1">
          <a:blip r:embed="rId3">
            <a:alphaModFix/>
          </a:blip>
          <a:srcRect b="0" l="0" r="0" t="0"/>
          <a:stretch/>
        </p:blipFill>
        <p:spPr>
          <a:xfrm>
            <a:off x="1905000" y="2514600"/>
            <a:ext cx="5378824" cy="3657600"/>
          </a:xfrm>
          <a:prstGeom prst="rect">
            <a:avLst/>
          </a:prstGeom>
          <a:noFill/>
          <a:ln>
            <a:noFill/>
          </a:ln>
        </p:spPr>
      </p:pic>
      <p:sp>
        <p:nvSpPr>
          <p:cNvPr id="99" name="Google Shape;99;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0" name="Google Shape;100;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1" name="Google Shape;101;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7" name="Google Shape;107;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8" name="Google Shape;108;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
        <p:nvSpPr>
          <p:cNvPr id="109" name="Google Shape;109;p2"/>
          <p:cNvSpPr txBox="1"/>
          <p:nvPr>
            <p:ph type="ctrTitle"/>
          </p:nvPr>
        </p:nvSpPr>
        <p:spPr>
          <a:xfrm>
            <a:off x="533400" y="914400"/>
            <a:ext cx="77724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Air Quality Sensor(MQ-135)</a:t>
            </a:r>
            <a:endParaRPr/>
          </a:p>
        </p:txBody>
      </p:sp>
      <p:sp>
        <p:nvSpPr>
          <p:cNvPr id="110" name="Google Shape;110;p2"/>
          <p:cNvSpPr txBox="1"/>
          <p:nvPr>
            <p:ph idx="1" type="subTitle"/>
          </p:nvPr>
        </p:nvSpPr>
        <p:spPr>
          <a:xfrm>
            <a:off x="533400" y="1828800"/>
            <a:ext cx="7772400" cy="3962400"/>
          </a:xfrm>
          <a:prstGeom prst="rect">
            <a:avLst/>
          </a:prstGeom>
          <a:noFill/>
          <a:ln>
            <a:noFill/>
          </a:ln>
        </p:spPr>
        <p:txBody>
          <a:bodyPr anchorCtr="0" anchor="t" bIns="45700" lIns="91425" spcFirstLastPara="1" rIns="91425" wrap="square" tIns="45700">
            <a:normAutofit fontScale="32500"/>
          </a:bodyPr>
          <a:lstStyle/>
          <a:p>
            <a:pPr indent="0" lvl="0" marL="0" rtl="0" algn="just">
              <a:spcBef>
                <a:spcPts val="0"/>
              </a:spcBef>
              <a:spcAft>
                <a:spcPts val="0"/>
              </a:spcAft>
              <a:buClr>
                <a:schemeClr val="dk1"/>
              </a:buClr>
              <a:buSzPct val="100000"/>
              <a:buNone/>
            </a:pPr>
            <a:r>
              <a:rPr lang="en-US" sz="7400">
                <a:solidFill>
                  <a:schemeClr val="dk1"/>
                </a:solidFill>
              </a:rPr>
              <a:t>MQ135 Gas Sensor module for Air Quality having Digital as well as Analog output. Sensitive material of MQ135 gas sensor is SnO2, which with lower conductivity in clean air. When the target combustible gas exist, The sensors conductivity is more higher along with the gas concentration rising. MQ135 gas sensor has high sensitivity to Ammonia, </a:t>
            </a:r>
            <a:r>
              <a:rPr lang="en-US" sz="8000">
                <a:solidFill>
                  <a:schemeClr val="dk1"/>
                </a:solidFill>
              </a:rPr>
              <a:t>sulfide</a:t>
            </a:r>
            <a:r>
              <a:rPr lang="en-US" sz="7400">
                <a:solidFill>
                  <a:schemeClr val="dk1"/>
                </a:solidFill>
              </a:rPr>
              <a:t> and Benzene steam, also sensitive to smoke and other harmful gases. It is with low cost and suitable for different application.</a:t>
            </a:r>
            <a:endParaRPr/>
          </a:p>
          <a:p>
            <a:pPr indent="0" lvl="0" marL="0" rtl="0" algn="just">
              <a:spcBef>
                <a:spcPts val="325"/>
              </a:spcBef>
              <a:spcAft>
                <a:spcPts val="0"/>
              </a:spcAft>
              <a:buClr>
                <a:schemeClr val="dk1"/>
              </a:buClr>
              <a:buSzPct val="100000"/>
              <a:buNone/>
            </a:pPr>
            <a:r>
              <a:rPr lang="en-US" sz="5000">
                <a:solidFill>
                  <a:schemeClr val="dk1"/>
                </a:solidFill>
              </a:rPr>
              <a:t>.</a:t>
            </a:r>
            <a:endParaRPr/>
          </a:p>
          <a:p>
            <a:pPr indent="0" lvl="0" marL="0" rtl="0" algn="l">
              <a:spcBef>
                <a:spcPts val="325"/>
              </a:spcBef>
              <a:spcAft>
                <a:spcPts val="0"/>
              </a:spcAft>
              <a:buClr>
                <a:schemeClr val="dk1"/>
              </a:buClr>
              <a:buSzPct val="100000"/>
              <a:buNone/>
            </a:pPr>
            <a:r>
              <a:rPr lang="en-US" sz="5000">
                <a:solidFill>
                  <a:schemeClr val="dk1"/>
                </a:solidFill>
              </a:rPr>
              <a:t> </a:t>
            </a:r>
            <a:endParaRPr/>
          </a:p>
          <a:p>
            <a:pPr indent="0" lvl="0" marL="0" rtl="0" algn="ctr">
              <a:spcBef>
                <a:spcPts val="208"/>
              </a:spcBef>
              <a:spcAft>
                <a:spcPts val="0"/>
              </a:spcAft>
              <a:buClr>
                <a:srgbClr val="888888"/>
              </a:buClr>
              <a:buSzPct val="114285"/>
              <a:buNone/>
            </a:pPr>
            <a:r>
              <a:t/>
            </a:r>
            <a:endParaRPr/>
          </a:p>
        </p:txBody>
      </p:sp>
      <p:pic>
        <p:nvPicPr>
          <p:cNvPr id="111" name="Google Shape;111;p2"/>
          <p:cNvPicPr preferRelativeResize="0"/>
          <p:nvPr/>
        </p:nvPicPr>
        <p:blipFill rotWithShape="1">
          <a:blip r:embed="rId3">
            <a:alphaModFix/>
          </a:blip>
          <a:srcRect b="0" l="0" r="0" t="0"/>
          <a:stretch/>
        </p:blipFill>
        <p:spPr>
          <a:xfrm>
            <a:off x="4419600" y="4343400"/>
            <a:ext cx="2914650" cy="179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7" name="Google Shape;117;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8" name="Google Shape;118;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
        <p:nvSpPr>
          <p:cNvPr id="119" name="Google Shape;119;p3"/>
          <p:cNvSpPr txBox="1"/>
          <p:nvPr>
            <p:ph type="ctrTitle"/>
          </p:nvPr>
        </p:nvSpPr>
        <p:spPr>
          <a:xfrm>
            <a:off x="533400" y="914400"/>
            <a:ext cx="7848600" cy="8382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US" sz="4000"/>
              <a:t>Working of MQ135 (Air Quality Sensor)</a:t>
            </a:r>
            <a:endParaRPr b="1" sz="4000"/>
          </a:p>
        </p:txBody>
      </p:sp>
      <p:sp>
        <p:nvSpPr>
          <p:cNvPr id="120" name="Google Shape;120;p3"/>
          <p:cNvSpPr txBox="1"/>
          <p:nvPr>
            <p:ph idx="1" type="subTitle"/>
          </p:nvPr>
        </p:nvSpPr>
        <p:spPr>
          <a:xfrm>
            <a:off x="381000" y="1752600"/>
            <a:ext cx="8229600" cy="4267200"/>
          </a:xfrm>
          <a:prstGeom prst="rect">
            <a:avLst/>
          </a:prstGeom>
          <a:noFill/>
          <a:ln>
            <a:noFill/>
          </a:ln>
        </p:spPr>
        <p:txBody>
          <a:bodyPr anchorCtr="0" anchor="t" bIns="45700" lIns="91425" spcFirstLastPara="1" rIns="91425" wrap="square" tIns="45700">
            <a:no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The MQ-135 gas sensor senses the gases like ammonia nitrogen, oxygen, alcohols, aromatic compounds, sulfide and smoke.</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MQ-135 gas sensor can be implementation to detect the smoke, benzene, steam and other harmful gases. It has potential to detect different harmful gases.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MQ-135 gas sensor consists of a tin dioxide (SnO2), a perspective layer inside aluminium oxide micro tubes (measuring electrodes) and a heating element inside a tubular casing.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end face of the sensor is enclosed by a stainless steel net and the back side holds the connection terminals. </a:t>
            </a:r>
            <a:endParaRPr/>
          </a:p>
          <a:p>
            <a:pPr indent="0" lvl="0" marL="0" rtl="0" algn="just">
              <a:spcBef>
                <a:spcPts val="480"/>
              </a:spcBef>
              <a:spcAft>
                <a:spcPts val="0"/>
              </a:spcAft>
              <a:buClr>
                <a:srgbClr val="888888"/>
              </a:buClr>
              <a:buSzPts val="2400"/>
              <a:buNone/>
            </a:pPr>
            <a:r>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ctrTitle"/>
          </p:nvPr>
        </p:nvSpPr>
        <p:spPr>
          <a:xfrm>
            <a:off x="533400" y="1066800"/>
            <a:ext cx="7772400" cy="91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Working of Air Quality Sensor</a:t>
            </a:r>
            <a:endParaRPr b="1" sz="4000"/>
          </a:p>
        </p:txBody>
      </p:sp>
      <p:sp>
        <p:nvSpPr>
          <p:cNvPr id="126" name="Google Shape;126;p4"/>
          <p:cNvSpPr txBox="1"/>
          <p:nvPr>
            <p:ph idx="1" type="subTitle"/>
          </p:nvPr>
        </p:nvSpPr>
        <p:spPr>
          <a:xfrm>
            <a:off x="762000" y="2057400"/>
            <a:ext cx="7772400" cy="42672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solidFill>
                  <a:schemeClr val="dk1"/>
                </a:solidFill>
              </a:rPr>
              <a:t>Basically in this project we have interfaced Air Quality sensor with Arduino Mega to check the level of smoke in the environment which has been shown on serial monitor in Arduino IDE. </a:t>
            </a:r>
            <a:endParaRPr/>
          </a:p>
        </p:txBody>
      </p:sp>
      <p:sp>
        <p:nvSpPr>
          <p:cNvPr id="127" name="Google Shape;127;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8" name="Google Shape;128;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9" name="Google Shape;129;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ctrTitle"/>
          </p:nvPr>
        </p:nvSpPr>
        <p:spPr>
          <a:xfrm>
            <a:off x="609600" y="1066800"/>
            <a:ext cx="77724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Components required</a:t>
            </a:r>
            <a:endParaRPr/>
          </a:p>
        </p:txBody>
      </p:sp>
      <p:sp>
        <p:nvSpPr>
          <p:cNvPr id="135" name="Google Shape;135;p5"/>
          <p:cNvSpPr txBox="1"/>
          <p:nvPr>
            <p:ph idx="1" type="subTitle"/>
          </p:nvPr>
        </p:nvSpPr>
        <p:spPr>
          <a:xfrm>
            <a:off x="685800" y="1905000"/>
            <a:ext cx="7848600" cy="4114800"/>
          </a:xfrm>
          <a:prstGeom prst="rect">
            <a:avLst/>
          </a:prstGeom>
          <a:noFill/>
          <a:ln>
            <a:noFill/>
          </a:ln>
        </p:spPr>
        <p:txBody>
          <a:bodyPr anchorCtr="0" anchor="t" bIns="45700" lIns="91425" spcFirstLastPara="1" rIns="91425" wrap="square" tIns="45700">
            <a:normAutofit/>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MQ-135 (Air Quality Sensor)</a:t>
            </a:r>
            <a:endParaRPr sz="2400">
              <a:solidFill>
                <a:schemeClr val="dk1"/>
              </a:solidFill>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sz="2400">
              <a:solidFill>
                <a:schemeClr val="dk1"/>
              </a:solidFill>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0" lvl="0" marL="0" rtl="0" algn="l">
              <a:spcBef>
                <a:spcPts val="640"/>
              </a:spcBef>
              <a:spcAft>
                <a:spcPts val="0"/>
              </a:spcAft>
              <a:buClr>
                <a:srgbClr val="888888"/>
              </a:buClr>
              <a:buSzPts val="3200"/>
              <a:buFont typeface="Arial"/>
              <a:buNone/>
            </a:pPr>
            <a:r>
              <a:t/>
            </a:r>
            <a:endParaRPr/>
          </a:p>
        </p:txBody>
      </p:sp>
      <p:sp>
        <p:nvSpPr>
          <p:cNvPr id="136" name="Google Shape;136;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7" name="Google Shape;137;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8" name="Google Shape;138;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4" name="Google Shape;144;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5" name="Google Shape;145;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
        <p:nvSpPr>
          <p:cNvPr id="146" name="Google Shape;146;p6"/>
          <p:cNvSpPr txBox="1"/>
          <p:nvPr/>
        </p:nvSpPr>
        <p:spPr>
          <a:xfrm>
            <a:off x="7086600" y="2133600"/>
            <a:ext cx="762000" cy="22860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ctr">
              <a:lnSpc>
                <a:spcPct val="100000"/>
              </a:lnSpc>
              <a:spcBef>
                <a:spcPts val="0"/>
              </a:spcBef>
              <a:spcAft>
                <a:spcPts val="0"/>
              </a:spcAft>
              <a:buClr>
                <a:schemeClr val="dk1"/>
              </a:buClr>
              <a:buSzPct val="100000"/>
              <a:buFont typeface="Calibri"/>
              <a:buNone/>
            </a:pPr>
            <a:r>
              <a:rPr b="1" i="0" lang="en-US" sz="4400" u="none" cap="none" strike="noStrike">
                <a:solidFill>
                  <a:schemeClr val="dk1"/>
                </a:solidFill>
                <a:latin typeface="Calibri"/>
                <a:ea typeface="Calibri"/>
                <a:cs typeface="Calibri"/>
                <a:sym typeface="Calibri"/>
              </a:rPr>
              <a:t>VCC</a:t>
            </a:r>
            <a:endParaRPr/>
          </a:p>
        </p:txBody>
      </p:sp>
      <p:pic>
        <p:nvPicPr>
          <p:cNvPr id="147" name="Google Shape;147;p6"/>
          <p:cNvPicPr preferRelativeResize="0"/>
          <p:nvPr/>
        </p:nvPicPr>
        <p:blipFill rotWithShape="1">
          <a:blip r:embed="rId3">
            <a:alphaModFix/>
          </a:blip>
          <a:srcRect b="0" l="0" r="0" t="0"/>
          <a:stretch/>
        </p:blipFill>
        <p:spPr>
          <a:xfrm>
            <a:off x="1066800" y="2057400"/>
            <a:ext cx="7400925" cy="3371850"/>
          </a:xfrm>
          <a:prstGeom prst="rect">
            <a:avLst/>
          </a:prstGeom>
          <a:noFill/>
          <a:ln>
            <a:noFill/>
          </a:ln>
        </p:spPr>
      </p:pic>
      <p:cxnSp>
        <p:nvCxnSpPr>
          <p:cNvPr id="148" name="Google Shape;148;p6"/>
          <p:cNvCxnSpPr/>
          <p:nvPr/>
        </p:nvCxnSpPr>
        <p:spPr>
          <a:xfrm flipH="1" rot="10800000">
            <a:off x="6248400" y="2209800"/>
            <a:ext cx="762000" cy="457200"/>
          </a:xfrm>
          <a:prstGeom prst="straightConnector1">
            <a:avLst/>
          </a:prstGeom>
          <a:noFill/>
          <a:ln cap="flat" cmpd="sng" w="9525">
            <a:solidFill>
              <a:srgbClr val="4A7DBA"/>
            </a:solidFill>
            <a:prstDash val="solid"/>
            <a:round/>
            <a:headEnd len="sm" w="sm" type="none"/>
            <a:tailEnd len="med" w="med" type="stealth"/>
          </a:ln>
        </p:spPr>
      </p:cxnSp>
      <p:cxnSp>
        <p:nvCxnSpPr>
          <p:cNvPr id="149" name="Google Shape;149;p6"/>
          <p:cNvCxnSpPr/>
          <p:nvPr/>
        </p:nvCxnSpPr>
        <p:spPr>
          <a:xfrm flipH="1" rot="10800000">
            <a:off x="6096000" y="2514600"/>
            <a:ext cx="838200" cy="533400"/>
          </a:xfrm>
          <a:prstGeom prst="straightConnector1">
            <a:avLst/>
          </a:prstGeom>
          <a:noFill/>
          <a:ln cap="flat" cmpd="sng" w="9525">
            <a:solidFill>
              <a:srgbClr val="4A7DBA"/>
            </a:solidFill>
            <a:prstDash val="solid"/>
            <a:round/>
            <a:headEnd len="sm" w="sm" type="none"/>
            <a:tailEnd len="med" w="med" type="stealth"/>
          </a:ln>
        </p:spPr>
      </p:cxnSp>
      <p:cxnSp>
        <p:nvCxnSpPr>
          <p:cNvPr id="150" name="Google Shape;150;p6"/>
          <p:cNvCxnSpPr/>
          <p:nvPr/>
        </p:nvCxnSpPr>
        <p:spPr>
          <a:xfrm flipH="1" rot="10800000">
            <a:off x="6019800" y="2743200"/>
            <a:ext cx="914400" cy="609600"/>
          </a:xfrm>
          <a:prstGeom prst="straightConnector1">
            <a:avLst/>
          </a:prstGeom>
          <a:noFill/>
          <a:ln cap="flat" cmpd="sng" w="9525">
            <a:solidFill>
              <a:srgbClr val="4A7DBA"/>
            </a:solidFill>
            <a:prstDash val="solid"/>
            <a:round/>
            <a:headEnd len="sm" w="sm" type="none"/>
            <a:tailEnd len="med" w="med" type="stealth"/>
          </a:ln>
        </p:spPr>
      </p:cxnSp>
      <p:sp>
        <p:nvSpPr>
          <p:cNvPr id="151" name="Google Shape;151;p6"/>
          <p:cNvSpPr txBox="1"/>
          <p:nvPr/>
        </p:nvSpPr>
        <p:spPr>
          <a:xfrm>
            <a:off x="838200" y="990600"/>
            <a:ext cx="7772400" cy="9144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Connection Diagram</a:t>
            </a:r>
            <a:endParaRPr/>
          </a:p>
        </p:txBody>
      </p:sp>
      <p:sp>
        <p:nvSpPr>
          <p:cNvPr id="152" name="Google Shape;152;p6"/>
          <p:cNvSpPr txBox="1"/>
          <p:nvPr/>
        </p:nvSpPr>
        <p:spPr>
          <a:xfrm>
            <a:off x="6934200" y="2057400"/>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VCC</a:t>
            </a:r>
            <a:endParaRPr/>
          </a:p>
        </p:txBody>
      </p:sp>
      <p:sp>
        <p:nvSpPr>
          <p:cNvPr id="153" name="Google Shape;153;p6"/>
          <p:cNvSpPr txBox="1"/>
          <p:nvPr/>
        </p:nvSpPr>
        <p:spPr>
          <a:xfrm>
            <a:off x="7010400" y="2286000"/>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GND</a:t>
            </a:r>
            <a:endParaRPr/>
          </a:p>
        </p:txBody>
      </p:sp>
      <p:sp>
        <p:nvSpPr>
          <p:cNvPr id="154" name="Google Shape;154;p6"/>
          <p:cNvSpPr txBox="1"/>
          <p:nvPr/>
        </p:nvSpPr>
        <p:spPr>
          <a:xfrm>
            <a:off x="7010400" y="2590800"/>
            <a:ext cx="68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1" type="subTitle"/>
          </p:nvPr>
        </p:nvSpPr>
        <p:spPr>
          <a:xfrm>
            <a:off x="609600" y="1066800"/>
            <a:ext cx="7924800" cy="52578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4000"/>
              <a:buNone/>
            </a:pPr>
            <a:r>
              <a:rPr b="1" lang="en-US" sz="4000">
                <a:solidFill>
                  <a:schemeClr val="dk1"/>
                </a:solidFill>
              </a:rPr>
              <a:t>    MQ135 sensor connections :</a:t>
            </a:r>
            <a:endParaRPr/>
          </a:p>
          <a:p>
            <a:pPr indent="-514350" lvl="0" marL="514350" rtl="0" algn="just">
              <a:spcBef>
                <a:spcPts val="560"/>
              </a:spcBef>
              <a:spcAft>
                <a:spcPts val="0"/>
              </a:spcAft>
              <a:buClr>
                <a:srgbClr val="888888"/>
              </a:buClr>
              <a:buSzPts val="2800"/>
              <a:buNone/>
            </a:pPr>
            <a:r>
              <a:t/>
            </a:r>
            <a:endParaRPr b="1" sz="2800">
              <a:solidFill>
                <a:schemeClr val="dk1"/>
              </a:solidFill>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A0 pin of  MQ135 sensor with A0 pin of Arduino Mega.</a:t>
            </a:r>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Vcc pin of MQ135 sensor with Arduino’s  (+5V). </a:t>
            </a:r>
            <a:endParaRPr sz="2400">
              <a:solidFill>
                <a:schemeClr val="dk1"/>
              </a:solidFill>
            </a:endParaRPr>
          </a:p>
          <a:p>
            <a:pPr indent="-514350" lvl="0" marL="514350" rtl="0" algn="just">
              <a:spcBef>
                <a:spcPts val="480"/>
              </a:spcBef>
              <a:spcAft>
                <a:spcPts val="0"/>
              </a:spcAft>
              <a:buClr>
                <a:schemeClr val="dk1"/>
              </a:buClr>
              <a:buSzPts val="2400"/>
              <a:buFont typeface="Arial"/>
              <a:buChar char="•"/>
            </a:pPr>
            <a:r>
              <a:rPr lang="en-US" sz="2400">
                <a:solidFill>
                  <a:schemeClr val="dk1"/>
                </a:solidFill>
              </a:rPr>
              <a:t>Connect GND pin of  MQ135  sensor with Arduino’s  GND pin. </a:t>
            </a:r>
            <a:endParaRPr/>
          </a:p>
        </p:txBody>
      </p:sp>
      <p:sp>
        <p:nvSpPr>
          <p:cNvPr id="160" name="Google Shape;160;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1" name="Google Shape;161;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2" name="Google Shape;162;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subTitle"/>
          </p:nvPr>
        </p:nvSpPr>
        <p:spPr>
          <a:xfrm>
            <a:off x="609600" y="3070218"/>
            <a:ext cx="7924800" cy="1411291"/>
          </a:xfrm>
          <a:prstGeom prst="rect">
            <a:avLst/>
          </a:prstGeom>
          <a:noFill/>
          <a:ln>
            <a:noFill/>
          </a:ln>
        </p:spPr>
        <p:txBody>
          <a:bodyPr anchorCtr="0" anchor="t" bIns="45700" lIns="91425" spcFirstLastPara="1" rIns="91425" wrap="square" tIns="45700">
            <a:normAutofit/>
          </a:bodyPr>
          <a:lstStyle/>
          <a:p>
            <a:pPr indent="-514350" lvl="0" marL="51435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https://youtu.be/evl0s529wgM</a:t>
            </a:r>
            <a:endParaRPr sz="2400">
              <a:solidFill>
                <a:schemeClr val="dk1"/>
              </a:solidFill>
            </a:endParaRPr>
          </a:p>
        </p:txBody>
      </p:sp>
      <p:sp>
        <p:nvSpPr>
          <p:cNvPr id="168" name="Google Shape;168;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9" name="Google Shape;169;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0" name="Google Shape;170;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2020-01-08T12:19:20Z</dcterms:created>
  <dc:creator>rahul</dc:creator>
</cp:coreProperties>
</file>