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Corbel"/>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8" roundtripDataSignature="AMtx7mhBPqlh1BlV7b/pGtkTLfXJu6cJ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bold.fntdata"/><Relationship Id="rId14" Type="http://schemas.openxmlformats.org/officeDocument/2006/relationships/font" Target="fonts/Corbel-regular.fntdata"/><Relationship Id="rId17" Type="http://schemas.openxmlformats.org/officeDocument/2006/relationships/font" Target="fonts/Corbel-boldItalic.fntdata"/><Relationship Id="rId16" Type="http://schemas.openxmlformats.org/officeDocument/2006/relationships/font" Target="fonts/Corbel-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g2410cace4a4_0_7"/>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g2410cace4a4_0_7"/>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5" name="Google Shape;15;g2410cace4a4_0_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g2410cace4a4_0_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g2410cace4a4_0_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g2410cace4a4_0_64"/>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g2410cace4a4_0_64"/>
          <p:cNvSpPr txBox="1"/>
          <p:nvPr>
            <p:ph idx="1" type="body"/>
          </p:nvPr>
        </p:nvSpPr>
        <p:spPr>
          <a:xfrm rot="5400000">
            <a:off x="2396400" y="558498"/>
            <a:ext cx="43512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 name="Google Shape;72;g2410cace4a4_0_6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g2410cace4a4_0_6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g2410cace4a4_0_6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g2410cace4a4_0_70"/>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g2410cace4a4_0_70"/>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g2410cace4a4_0_7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g2410cace4a4_0_7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g2410cace4a4_0_7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1" name="Shape 81"/>
        <p:cNvGrpSpPr/>
        <p:nvPr/>
      </p:nvGrpSpPr>
      <p:grpSpPr>
        <a:xfrm>
          <a:off x="0" y="0"/>
          <a:ext cx="0" cy="0"/>
          <a:chOff x="0" y="0"/>
          <a:chExt cx="0" cy="0"/>
        </a:xfrm>
      </p:grpSpPr>
      <p:sp>
        <p:nvSpPr>
          <p:cNvPr id="82" name="Google Shape;82;g2410cace4a4_0_76"/>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b="1"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g2410cace4a4_0_76"/>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g2410cace4a4_0_7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g2410cace4a4_0_7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g2410cace4a4_0_7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87" name="Shape 87"/>
        <p:cNvGrpSpPr/>
        <p:nvPr/>
      </p:nvGrpSpPr>
      <p:grpSpPr>
        <a:xfrm>
          <a:off x="0" y="0"/>
          <a:ext cx="0" cy="0"/>
          <a:chOff x="0" y="0"/>
          <a:chExt cx="0" cy="0"/>
        </a:xfrm>
      </p:grpSpPr>
      <p:sp>
        <p:nvSpPr>
          <p:cNvPr id="88" name="Google Shape;88;g2410cace4a4_0_8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g2410cace4a4_0_8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0" name="Google Shape;90;g2410cace4a4_0_8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2410cace4a4_0_8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g2410cace4a4_0_8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g2410cace4a4_0_1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g2410cace4a4_0_1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g2410cace4a4_0_1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g2410cace4a4_0_17"/>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orbel"/>
              <a:buNone/>
              <a:defRPr b="1"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g2410cace4a4_0_17"/>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g2410cace4a4_0_1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g2410cace4a4_0_1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g2410cace4a4_0_1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g2410cace4a4_0_23"/>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g2410cace4a4_0_23"/>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g2410cace4a4_0_2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g2410cace4a4_0_2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g2410cace4a4_0_2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g2410cace4a4_0_29"/>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g2410cace4a4_0_29"/>
          <p:cNvSpPr txBox="1"/>
          <p:nvPr>
            <p:ph idx="1" type="body"/>
          </p:nvPr>
        </p:nvSpPr>
        <p:spPr>
          <a:xfrm>
            <a:off x="6286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g2410cace4a4_0_29"/>
          <p:cNvSpPr txBox="1"/>
          <p:nvPr>
            <p:ph idx="2" type="body"/>
          </p:nvPr>
        </p:nvSpPr>
        <p:spPr>
          <a:xfrm>
            <a:off x="46291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8" name="Google Shape;38;g2410cace4a4_0_2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g2410cace4a4_0_2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g2410cace4a4_0_2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g2410cace4a4_0_36"/>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g2410cace4a4_0_36"/>
          <p:cNvSpPr txBox="1"/>
          <p:nvPr>
            <p:ph idx="1" type="body"/>
          </p:nvPr>
        </p:nvSpPr>
        <p:spPr>
          <a:xfrm>
            <a:off x="629841" y="2021671"/>
            <a:ext cx="38682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4" name="Google Shape;44;g2410cace4a4_0_36"/>
          <p:cNvSpPr txBox="1"/>
          <p:nvPr>
            <p:ph idx="2" type="body"/>
          </p:nvPr>
        </p:nvSpPr>
        <p:spPr>
          <a:xfrm>
            <a:off x="629841" y="2921671"/>
            <a:ext cx="38682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5" name="Google Shape;45;g2410cace4a4_0_36"/>
          <p:cNvSpPr txBox="1"/>
          <p:nvPr>
            <p:ph idx="3" type="body"/>
          </p:nvPr>
        </p:nvSpPr>
        <p:spPr>
          <a:xfrm>
            <a:off x="4629150" y="2021671"/>
            <a:ext cx="38874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6" name="Google Shape;46;g2410cace4a4_0_36"/>
          <p:cNvSpPr txBox="1"/>
          <p:nvPr>
            <p:ph idx="4" type="body"/>
          </p:nvPr>
        </p:nvSpPr>
        <p:spPr>
          <a:xfrm>
            <a:off x="4629150" y="2921671"/>
            <a:ext cx="38874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7" name="Google Shape;47;g2410cace4a4_0_3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g2410cace4a4_0_3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g2410cace4a4_0_3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g2410cace4a4_0_45"/>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g2410cace4a4_0_4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g2410cace4a4_0_4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g2410cace4a4_0_4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g2410cace4a4_0_50"/>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g2410cace4a4_0_50"/>
          <p:cNvSpPr txBox="1"/>
          <p:nvPr>
            <p:ph idx="1" type="body"/>
          </p:nvPr>
        </p:nvSpPr>
        <p:spPr>
          <a:xfrm>
            <a:off x="3887391" y="987425"/>
            <a:ext cx="46293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8" name="Google Shape;58;g2410cace4a4_0_50"/>
          <p:cNvSpPr txBox="1"/>
          <p:nvPr>
            <p:ph idx="2"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9" name="Google Shape;59;g2410cace4a4_0_5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2410cace4a4_0_5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2410cace4a4_0_5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g2410cace4a4_0_57"/>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b="1"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2410cace4a4_0_57"/>
          <p:cNvSpPr/>
          <p:nvPr>
            <p:ph idx="2" type="pic"/>
          </p:nvPr>
        </p:nvSpPr>
        <p:spPr>
          <a:xfrm>
            <a:off x="3887391" y="987425"/>
            <a:ext cx="4629300" cy="4873500"/>
          </a:xfrm>
          <a:prstGeom prst="rect">
            <a:avLst/>
          </a:prstGeom>
          <a:noFill/>
          <a:ln>
            <a:noFill/>
          </a:ln>
        </p:spPr>
      </p:sp>
      <p:sp>
        <p:nvSpPr>
          <p:cNvPr id="65" name="Google Shape;65;g2410cace4a4_0_57"/>
          <p:cNvSpPr txBox="1"/>
          <p:nvPr>
            <p:ph idx="1"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6" name="Google Shape;66;g2410cace4a4_0_5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2410cace4a4_0_5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g2410cace4a4_0_5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2410cace4a4_0_0"/>
          <p:cNvSpPr txBox="1"/>
          <p:nvPr>
            <p:ph type="title"/>
          </p:nvPr>
        </p:nvSpPr>
        <p:spPr>
          <a:xfrm>
            <a:off x="629100" y="900000"/>
            <a:ext cx="78867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orbel"/>
              <a:buNone/>
              <a:defRPr b="1"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2410cace4a4_0_0"/>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8" name="Google Shape;8;g2410cace4a4_0_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9" name="Google Shape;9;g2410cace4a4_0_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0" name="Google Shape;10;g2410cace4a4_0_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g2410cace4a4_0_0"/>
          <p:cNvPicPr preferRelativeResize="0"/>
          <p:nvPr/>
        </p:nvPicPr>
        <p:blipFill rotWithShape="1">
          <a:blip r:embed="rId2">
            <a:alphaModFix/>
          </a:blip>
          <a:srcRect b="0" l="0" r="0" t="0"/>
          <a:stretch/>
        </p:blipFill>
        <p:spPr>
          <a:xfrm>
            <a:off x="0" y="0"/>
            <a:ext cx="3219815" cy="137871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www.electronicshub.org/wp-content/uploads/2015/09/Common-Cathode.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electronicshub.org/wp-content/uploads/2015/09/Common-Cathode.jp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youtu.be/HTRnEjv5Ew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title"/>
          </p:nvPr>
        </p:nvSpPr>
        <p:spPr>
          <a:xfrm>
            <a:off x="457200" y="11430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Interfacing of Two Channel Relay module</a:t>
            </a:r>
            <a:endParaRPr/>
          </a:p>
        </p:txBody>
      </p:sp>
      <p:sp>
        <p:nvSpPr>
          <p:cNvPr descr="LED Matrix Module" id="98" name="Google Shape;98;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LED Matrix Module" id="99" name="Google Shape;99;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LED Matrix Module" id="100" name="Google Shape;100;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LED Matrix Module" id="101" name="Google Shape;101;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Image result for double channel relay" id="102" name="Google Shape;102;p1"/>
          <p:cNvPicPr preferRelativeResize="0"/>
          <p:nvPr/>
        </p:nvPicPr>
        <p:blipFill rotWithShape="1">
          <a:blip r:embed="rId3">
            <a:alphaModFix/>
          </a:blip>
          <a:srcRect b="0" l="0" r="0" t="0"/>
          <a:stretch/>
        </p:blipFill>
        <p:spPr>
          <a:xfrm>
            <a:off x="2438400" y="2209800"/>
            <a:ext cx="4114800" cy="4114800"/>
          </a:xfrm>
          <a:prstGeom prst="rect">
            <a:avLst/>
          </a:prstGeom>
          <a:noFill/>
          <a:ln>
            <a:noFill/>
          </a:ln>
        </p:spPr>
      </p:pic>
      <p:sp>
        <p:nvSpPr>
          <p:cNvPr id="103" name="Google Shape;103;p1"/>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04" name="Google Shape;104;p1"/>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05" name="Google Shape;105;p1"/>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ctrTitle"/>
          </p:nvPr>
        </p:nvSpPr>
        <p:spPr>
          <a:xfrm>
            <a:off x="609600" y="1066800"/>
            <a:ext cx="7772400" cy="762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Two Channel Relay </a:t>
            </a:r>
            <a:endParaRPr b="1" sz="4000"/>
          </a:p>
        </p:txBody>
      </p:sp>
      <p:sp>
        <p:nvSpPr>
          <p:cNvPr id="111" name="Google Shape;111;p2"/>
          <p:cNvSpPr txBox="1"/>
          <p:nvPr>
            <p:ph idx="1" type="subTitle"/>
          </p:nvPr>
        </p:nvSpPr>
        <p:spPr>
          <a:xfrm>
            <a:off x="609600" y="1981200"/>
            <a:ext cx="7924800" cy="4191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lang="en-US" sz="2400">
                <a:solidFill>
                  <a:schemeClr val="dk1"/>
                </a:solidFill>
              </a:rPr>
              <a:t>A </a:t>
            </a:r>
            <a:r>
              <a:rPr b="1" lang="en-US" sz="2400">
                <a:solidFill>
                  <a:schemeClr val="dk1"/>
                </a:solidFill>
              </a:rPr>
              <a:t>Relay</a:t>
            </a:r>
            <a:r>
              <a:rPr lang="en-US" sz="2400">
                <a:solidFill>
                  <a:schemeClr val="dk1"/>
                </a:solidFill>
              </a:rPr>
              <a:t> is defined as an electrically operated switch; their main use is controlling circuits by a low-power signal or when several circuits must be controlled by one signal. This module incorporates  </a:t>
            </a:r>
            <a:r>
              <a:rPr b="1" lang="en-US" sz="2400">
                <a:solidFill>
                  <a:schemeClr val="dk1"/>
                </a:solidFill>
              </a:rPr>
              <a:t>2 relays</a:t>
            </a:r>
            <a:r>
              <a:rPr lang="en-US" sz="2400">
                <a:solidFill>
                  <a:schemeClr val="dk1"/>
                </a:solidFill>
              </a:rPr>
              <a:t>.</a:t>
            </a:r>
            <a:endParaRPr/>
          </a:p>
        </p:txBody>
      </p:sp>
      <p:sp>
        <p:nvSpPr>
          <p:cNvPr id="112" name="Google Shape;112;p2"/>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13" name="Google Shape;113;p2"/>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14" name="Google Shape;114;p2"/>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idx="1" type="subTitle"/>
          </p:nvPr>
        </p:nvSpPr>
        <p:spPr>
          <a:xfrm>
            <a:off x="533400" y="1143000"/>
            <a:ext cx="8001000" cy="4953000"/>
          </a:xfrm>
          <a:prstGeom prst="rect">
            <a:avLst/>
          </a:prstGeom>
          <a:noFill/>
          <a:ln>
            <a:noFill/>
          </a:ln>
        </p:spPr>
        <p:txBody>
          <a:bodyPr anchorCtr="0" anchor="t" bIns="45700" lIns="91425" spcFirstLastPara="1" rIns="91425" wrap="square" tIns="45700">
            <a:normAutofit fontScale="40000" lnSpcReduction="10000"/>
          </a:bodyPr>
          <a:lstStyle/>
          <a:p>
            <a:pPr indent="0" lvl="0" marL="0" rtl="0" algn="just">
              <a:spcBef>
                <a:spcPts val="0"/>
              </a:spcBef>
              <a:spcAft>
                <a:spcPts val="0"/>
              </a:spcAft>
              <a:buClr>
                <a:schemeClr val="dk1"/>
              </a:buClr>
              <a:buSzPct val="100000"/>
              <a:buNone/>
            </a:pPr>
            <a:r>
              <a:rPr b="1" lang="en-US" sz="10000">
                <a:solidFill>
                  <a:schemeClr val="dk1"/>
                </a:solidFill>
              </a:rPr>
              <a:t>Working of Two Channel Relay </a:t>
            </a:r>
            <a:endParaRPr b="1" sz="10000">
              <a:solidFill>
                <a:schemeClr val="dk1"/>
              </a:solidFill>
            </a:endParaRPr>
          </a:p>
          <a:p>
            <a:pPr indent="0" lvl="0" marL="0" rtl="0" algn="just">
              <a:spcBef>
                <a:spcPts val="584"/>
              </a:spcBef>
              <a:spcAft>
                <a:spcPts val="0"/>
              </a:spcAft>
              <a:buClr>
                <a:srgbClr val="888888"/>
              </a:buClr>
              <a:buSzPct val="100000"/>
              <a:buNone/>
            </a:pPr>
            <a:r>
              <a:t/>
            </a:r>
            <a:endParaRPr b="1" sz="7300">
              <a:solidFill>
                <a:schemeClr val="dk1"/>
              </a:solidFill>
            </a:endParaRPr>
          </a:p>
          <a:p>
            <a:pPr indent="-139700" lvl="0" marL="0" rtl="0" algn="just">
              <a:spcBef>
                <a:spcPts val="440"/>
              </a:spcBef>
              <a:spcAft>
                <a:spcPts val="0"/>
              </a:spcAft>
              <a:buClr>
                <a:schemeClr val="dk1"/>
              </a:buClr>
              <a:buSzPct val="100000"/>
              <a:buFont typeface="Arial"/>
              <a:buChar char="•"/>
            </a:pPr>
            <a:r>
              <a:rPr lang="en-US" sz="5500">
                <a:solidFill>
                  <a:schemeClr val="dk1"/>
                </a:solidFill>
              </a:rPr>
              <a:t> The relay has two outputs-normally open and normally closed (NO and NC). When the IN1 or IN2 pin is connected to ground, NO will be open and NC will be closed, and when IN1 or IN2 is not connected to ground the opposite occurs. Connecting a circuit or device between one of these two pins, the common pin on the relay output, and a power source will allow you to toggle power to a circuit or device.</a:t>
            </a:r>
            <a:endParaRPr/>
          </a:p>
          <a:p>
            <a:pPr indent="0" lvl="0" marL="0" rtl="0" algn="just">
              <a:spcBef>
                <a:spcPts val="440"/>
              </a:spcBef>
              <a:spcAft>
                <a:spcPts val="0"/>
              </a:spcAft>
              <a:buClr>
                <a:srgbClr val="888888"/>
              </a:buClr>
              <a:buSzPct val="100000"/>
              <a:buNone/>
            </a:pPr>
            <a:r>
              <a:t/>
            </a:r>
            <a:endParaRPr sz="5500">
              <a:solidFill>
                <a:schemeClr val="dk1"/>
              </a:solidFill>
            </a:endParaRPr>
          </a:p>
          <a:p>
            <a:pPr indent="-139700" lvl="0" marL="0" rtl="0" algn="just">
              <a:spcBef>
                <a:spcPts val="440"/>
              </a:spcBef>
              <a:spcAft>
                <a:spcPts val="0"/>
              </a:spcAft>
              <a:buClr>
                <a:schemeClr val="dk1"/>
              </a:buClr>
              <a:buSzPct val="100000"/>
              <a:buFont typeface="Arial"/>
              <a:buChar char="•"/>
            </a:pPr>
            <a:r>
              <a:rPr lang="en-US" sz="5500">
                <a:solidFill>
                  <a:schemeClr val="dk1"/>
                </a:solidFill>
              </a:rPr>
              <a:t> Connect an LED and 220 ohm resistor in series between the NO pin (the right pin) on the terminal block on one of the relays and ground, then connect a 5V power source to the common pin (the left pin) on one of the relays. Nothing will happen (yet).</a:t>
            </a:r>
            <a:endParaRPr/>
          </a:p>
          <a:p>
            <a:pPr indent="0" lvl="0" marL="0" rtl="0" algn="ctr">
              <a:spcBef>
                <a:spcPts val="400"/>
              </a:spcBef>
              <a:spcAft>
                <a:spcPts val="0"/>
              </a:spcAft>
              <a:buClr>
                <a:srgbClr val="888888"/>
              </a:buClr>
              <a:buSzPct val="100000"/>
              <a:buNone/>
            </a:pPr>
            <a:br>
              <a:rPr lang="en-US" sz="5000" u="sng">
                <a:solidFill>
                  <a:schemeClr val="hlink"/>
                </a:solidFill>
                <a:hlinkClick r:id="rId3"/>
              </a:rPr>
            </a:br>
            <a:endParaRPr sz="5000"/>
          </a:p>
        </p:txBody>
      </p:sp>
      <p:cxnSp>
        <p:nvCxnSpPr>
          <p:cNvPr id="120" name="Google Shape;120;p3"/>
          <p:cNvCxnSpPr/>
          <p:nvPr/>
        </p:nvCxnSpPr>
        <p:spPr>
          <a:xfrm>
            <a:off x="-26670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21" name="Google Shape;121;p3"/>
          <p:cNvSpPr txBox="1"/>
          <p:nvPr/>
        </p:nvSpPr>
        <p:spPr>
          <a:xfrm>
            <a:off x="65151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
        <p:nvSpPr>
          <p:cNvPr id="122" name="Google Shape;122;p3"/>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idx="1" type="subTitle"/>
          </p:nvPr>
        </p:nvSpPr>
        <p:spPr>
          <a:xfrm>
            <a:off x="533400" y="1143000"/>
            <a:ext cx="8077200" cy="48768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spcBef>
                <a:spcPts val="0"/>
              </a:spcBef>
              <a:spcAft>
                <a:spcPts val="0"/>
              </a:spcAft>
              <a:buClr>
                <a:srgbClr val="888888"/>
              </a:buClr>
              <a:buSzPct val="100000"/>
              <a:buNone/>
            </a:pPr>
            <a:r>
              <a:t/>
            </a:r>
            <a:endParaRPr b="1" sz="6400">
              <a:solidFill>
                <a:schemeClr val="dk1"/>
              </a:solidFill>
            </a:endParaRPr>
          </a:p>
          <a:p>
            <a:pPr indent="-172720" lvl="0" marL="0" rtl="0" algn="just">
              <a:spcBef>
                <a:spcPts val="448"/>
              </a:spcBef>
              <a:spcAft>
                <a:spcPts val="0"/>
              </a:spcAft>
              <a:buClr>
                <a:schemeClr val="dk1"/>
              </a:buClr>
              <a:buSzPct val="114285"/>
              <a:buFont typeface="Arial"/>
              <a:buChar char="•"/>
            </a:pPr>
            <a:r>
              <a:rPr lang="en-US">
                <a:solidFill>
                  <a:schemeClr val="dk1"/>
                </a:solidFill>
              </a:rPr>
              <a:t>Next connect a toggle switch or button between ground and one of the middle two pins on the header strip on the relay module. The middle-left one corresponds to the left relay, and the middle-right one corresponds to the right relay. Connect the rightmost pin to 5V and the leftmost pin to ground.</a:t>
            </a:r>
            <a:endParaRPr/>
          </a:p>
          <a:p>
            <a:pPr indent="0" lvl="0" marL="0" rtl="0" algn="just">
              <a:spcBef>
                <a:spcPts val="448"/>
              </a:spcBef>
              <a:spcAft>
                <a:spcPts val="0"/>
              </a:spcAft>
              <a:buClr>
                <a:srgbClr val="888888"/>
              </a:buClr>
              <a:buSzPct val="114285"/>
              <a:buFont typeface="Arial"/>
              <a:buNone/>
            </a:pPr>
            <a:r>
              <a:t/>
            </a:r>
            <a:endParaRPr>
              <a:solidFill>
                <a:schemeClr val="dk1"/>
              </a:solidFill>
            </a:endParaRPr>
          </a:p>
          <a:p>
            <a:pPr indent="-172720" lvl="0" marL="0" rtl="0" algn="just">
              <a:spcBef>
                <a:spcPts val="448"/>
              </a:spcBef>
              <a:spcAft>
                <a:spcPts val="0"/>
              </a:spcAft>
              <a:buClr>
                <a:schemeClr val="dk1"/>
              </a:buClr>
              <a:buSzPct val="114285"/>
              <a:buFont typeface="Arial"/>
              <a:buChar char="•"/>
            </a:pPr>
            <a:r>
              <a:rPr lang="en-US">
                <a:solidFill>
                  <a:schemeClr val="dk1"/>
                </a:solidFill>
              </a:rPr>
              <a:t>When the switch is flipped or the button is pressed, either IN1 or IN2 will become connected to ground. The relay should make a loud click and the LED should turn on. A microcontroller can also be used to control IN1 and/or IN2 and cause the relay to trip.</a:t>
            </a:r>
            <a:endParaRPr/>
          </a:p>
          <a:p>
            <a:pPr indent="0" lvl="0" marL="0" rtl="0" algn="ctr">
              <a:spcBef>
                <a:spcPts val="700"/>
              </a:spcBef>
              <a:spcAft>
                <a:spcPts val="0"/>
              </a:spcAft>
              <a:buClr>
                <a:srgbClr val="888888"/>
              </a:buClr>
              <a:buSzPct val="100000"/>
              <a:buNone/>
            </a:pPr>
            <a:br>
              <a:rPr lang="en-US" sz="5000" u="sng">
                <a:solidFill>
                  <a:schemeClr val="hlink"/>
                </a:solidFill>
                <a:hlinkClick r:id="rId3"/>
              </a:rPr>
            </a:br>
            <a:endParaRPr sz="5000"/>
          </a:p>
        </p:txBody>
      </p:sp>
      <p:cxnSp>
        <p:nvCxnSpPr>
          <p:cNvPr id="128" name="Google Shape;128;p4"/>
          <p:cNvCxnSpPr/>
          <p:nvPr/>
        </p:nvCxnSpPr>
        <p:spPr>
          <a:xfrm>
            <a:off x="-26670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29" name="Google Shape;129;p4"/>
          <p:cNvSpPr txBox="1"/>
          <p:nvPr/>
        </p:nvSpPr>
        <p:spPr>
          <a:xfrm>
            <a:off x="65151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
        <p:nvSpPr>
          <p:cNvPr id="130" name="Google Shape;130;p4"/>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ctrTitle"/>
          </p:nvPr>
        </p:nvSpPr>
        <p:spPr>
          <a:xfrm>
            <a:off x="609600" y="914400"/>
            <a:ext cx="7848600" cy="9366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 Components Required:</a:t>
            </a:r>
            <a:endParaRPr/>
          </a:p>
        </p:txBody>
      </p:sp>
      <p:sp>
        <p:nvSpPr>
          <p:cNvPr id="136" name="Google Shape;136;p5"/>
          <p:cNvSpPr txBox="1"/>
          <p:nvPr>
            <p:ph idx="1" type="subTitle"/>
          </p:nvPr>
        </p:nvSpPr>
        <p:spPr>
          <a:xfrm>
            <a:off x="685800" y="1905000"/>
            <a:ext cx="7467600" cy="4343400"/>
          </a:xfrm>
          <a:prstGeom prst="rect">
            <a:avLst/>
          </a:prstGeom>
          <a:noFill/>
          <a:ln>
            <a:noFill/>
          </a:ln>
        </p:spPr>
        <p:txBody>
          <a:bodyPr anchorCtr="0" anchor="t" bIns="45700" lIns="91425" spcFirstLastPara="1" rIns="91425" wrap="square" tIns="45700">
            <a:normAutofit/>
          </a:bodyPr>
          <a:lstStyle/>
          <a:p>
            <a:pPr indent="-152400" lvl="0" marL="0" rtl="0" algn="l">
              <a:spcBef>
                <a:spcPts val="0"/>
              </a:spcBef>
              <a:spcAft>
                <a:spcPts val="0"/>
              </a:spcAft>
              <a:buClr>
                <a:schemeClr val="dk1"/>
              </a:buClr>
              <a:buSzPts val="2400"/>
              <a:buFont typeface="Arial"/>
              <a:buChar char="•"/>
            </a:pPr>
            <a:r>
              <a:rPr lang="en-US" sz="2400">
                <a:solidFill>
                  <a:schemeClr val="dk1"/>
                </a:solidFill>
              </a:rPr>
              <a:t> Arduino Mega</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Double channel relay module</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LEDs</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Resistor(220ohms) </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USB Cable</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Jumper wires</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BreadBoard</a:t>
            </a:r>
            <a:endParaRPr sz="2400">
              <a:solidFill>
                <a:schemeClr val="dk1"/>
              </a:solidFill>
            </a:endParaRPr>
          </a:p>
        </p:txBody>
      </p:sp>
      <p:sp>
        <p:nvSpPr>
          <p:cNvPr id="137" name="Google Shape;137;p5"/>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38" name="Google Shape;138;p5"/>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39" name="Google Shape;139;p5"/>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type="title"/>
          </p:nvPr>
        </p:nvSpPr>
        <p:spPr>
          <a:xfrm>
            <a:off x="457200" y="7620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US" sz="4000"/>
              <a:t>Connection Diagram</a:t>
            </a:r>
            <a:endParaRPr/>
          </a:p>
        </p:txBody>
      </p:sp>
      <p:sp>
        <p:nvSpPr>
          <p:cNvPr id="145" name="Google Shape;145;p6"/>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46" name="Google Shape;146;p6"/>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47" name="Google Shape;147;p6"/>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pic>
        <p:nvPicPr>
          <p:cNvPr id="148" name="Google Shape;148;p6"/>
          <p:cNvPicPr preferRelativeResize="0"/>
          <p:nvPr/>
        </p:nvPicPr>
        <p:blipFill rotWithShape="1">
          <a:blip r:embed="rId3">
            <a:alphaModFix/>
          </a:blip>
          <a:srcRect b="0" l="0" r="0" t="0"/>
          <a:stretch/>
        </p:blipFill>
        <p:spPr>
          <a:xfrm>
            <a:off x="1447800" y="1828800"/>
            <a:ext cx="6229350" cy="447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ctrTitle"/>
          </p:nvPr>
        </p:nvSpPr>
        <p:spPr>
          <a:xfrm>
            <a:off x="609600" y="838200"/>
            <a:ext cx="7772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Connections </a:t>
            </a:r>
            <a:endParaRPr/>
          </a:p>
        </p:txBody>
      </p:sp>
      <p:sp>
        <p:nvSpPr>
          <p:cNvPr id="154" name="Google Shape;154;p7"/>
          <p:cNvSpPr txBox="1"/>
          <p:nvPr>
            <p:ph idx="1" type="subTitle"/>
          </p:nvPr>
        </p:nvSpPr>
        <p:spPr>
          <a:xfrm>
            <a:off x="685800" y="1752600"/>
            <a:ext cx="7924800" cy="4495800"/>
          </a:xfrm>
          <a:prstGeom prst="rect">
            <a:avLst/>
          </a:prstGeom>
          <a:noFill/>
          <a:ln>
            <a:noFill/>
          </a:ln>
        </p:spPr>
        <p:txBody>
          <a:bodyPr anchorCtr="0" anchor="t" bIns="45700" lIns="91425" spcFirstLastPara="1" rIns="91425" wrap="square" tIns="45700">
            <a:normAutofit lnSpcReduction="20000"/>
          </a:bodyPr>
          <a:lstStyle/>
          <a:p>
            <a:pPr indent="-525780" lvl="0" marL="514350" rtl="0" algn="just">
              <a:spcBef>
                <a:spcPts val="0"/>
              </a:spcBef>
              <a:spcAft>
                <a:spcPts val="0"/>
              </a:spcAft>
              <a:buClr>
                <a:schemeClr val="dk1"/>
              </a:buClr>
              <a:buSzPts val="2400"/>
              <a:buFont typeface="Calibri"/>
              <a:buAutoNum type="arabicPeriod"/>
            </a:pPr>
            <a:r>
              <a:rPr lang="en-US" sz="2400">
                <a:solidFill>
                  <a:schemeClr val="dk1"/>
                </a:solidFill>
              </a:rPr>
              <a:t>Connect  NO1 with LED’s positive pin through jumper wire.</a:t>
            </a:r>
            <a:endParaRPr/>
          </a:p>
          <a:p>
            <a:pPr indent="-525780" lvl="0" marL="514350" rtl="0" algn="just">
              <a:spcBef>
                <a:spcPts val="444"/>
              </a:spcBef>
              <a:spcAft>
                <a:spcPts val="0"/>
              </a:spcAft>
              <a:buClr>
                <a:schemeClr val="dk1"/>
              </a:buClr>
              <a:buSzPts val="2400"/>
              <a:buFont typeface="Calibri"/>
              <a:buAutoNum type="arabicPeriod"/>
            </a:pPr>
            <a:r>
              <a:rPr lang="en-US" sz="2400">
                <a:solidFill>
                  <a:schemeClr val="dk1"/>
                </a:solidFill>
              </a:rPr>
              <a:t>Connect LED with resistor of 220ohm and connect LED’s negative pin with ground pin Arduino.</a:t>
            </a:r>
            <a:endParaRPr/>
          </a:p>
          <a:p>
            <a:pPr indent="-525780" lvl="0" marL="514350" rtl="0" algn="just">
              <a:spcBef>
                <a:spcPts val="444"/>
              </a:spcBef>
              <a:spcAft>
                <a:spcPts val="0"/>
              </a:spcAft>
              <a:buClr>
                <a:schemeClr val="dk1"/>
              </a:buClr>
              <a:buSzPts val="2400"/>
              <a:buFont typeface="Calibri"/>
              <a:buAutoNum type="arabicPeriod"/>
            </a:pPr>
            <a:r>
              <a:rPr lang="en-US" sz="2400">
                <a:solidFill>
                  <a:schemeClr val="dk1"/>
                </a:solidFill>
              </a:rPr>
              <a:t>Connect COM1 pin with Vcc of Arduino.</a:t>
            </a:r>
            <a:endParaRPr/>
          </a:p>
          <a:p>
            <a:pPr indent="-525780" lvl="0" marL="514350" rtl="0" algn="just">
              <a:spcBef>
                <a:spcPts val="444"/>
              </a:spcBef>
              <a:spcAft>
                <a:spcPts val="0"/>
              </a:spcAft>
              <a:buClr>
                <a:schemeClr val="dk1"/>
              </a:buClr>
              <a:buSzPts val="2400"/>
              <a:buFont typeface="Calibri"/>
              <a:buAutoNum type="arabicPeriod"/>
            </a:pPr>
            <a:r>
              <a:rPr lang="en-US" sz="2400">
                <a:solidFill>
                  <a:schemeClr val="dk1"/>
                </a:solidFill>
              </a:rPr>
              <a:t>Connect  NO2 with another LED’s positive pin through jumper wire.</a:t>
            </a:r>
            <a:endParaRPr/>
          </a:p>
          <a:p>
            <a:pPr indent="-525780" lvl="0" marL="514350" rtl="0" algn="just">
              <a:spcBef>
                <a:spcPts val="444"/>
              </a:spcBef>
              <a:spcAft>
                <a:spcPts val="0"/>
              </a:spcAft>
              <a:buClr>
                <a:schemeClr val="dk1"/>
              </a:buClr>
              <a:buSzPts val="2400"/>
              <a:buFont typeface="Calibri"/>
              <a:buAutoNum type="arabicPeriod"/>
            </a:pPr>
            <a:r>
              <a:rPr lang="en-US" sz="2400">
                <a:solidFill>
                  <a:schemeClr val="dk1"/>
                </a:solidFill>
              </a:rPr>
              <a:t>Connect LED with resistor of 220ohm and connect LED’s negative pin with ground pin Arduino.</a:t>
            </a:r>
            <a:endParaRPr/>
          </a:p>
          <a:p>
            <a:pPr indent="-525780" lvl="0" marL="514350" rtl="0" algn="just">
              <a:spcBef>
                <a:spcPts val="444"/>
              </a:spcBef>
              <a:spcAft>
                <a:spcPts val="0"/>
              </a:spcAft>
              <a:buClr>
                <a:schemeClr val="dk1"/>
              </a:buClr>
              <a:buSzPts val="2400"/>
              <a:buFont typeface="Calibri"/>
              <a:buAutoNum type="arabicPeriod"/>
            </a:pPr>
            <a:r>
              <a:rPr lang="en-US" sz="2400">
                <a:solidFill>
                  <a:schemeClr val="dk1"/>
                </a:solidFill>
              </a:rPr>
              <a:t>Connect COM2 pin with Vcc of Arduino.</a:t>
            </a:r>
            <a:endParaRPr/>
          </a:p>
          <a:p>
            <a:pPr indent="-525780" lvl="0" marL="514350" rtl="0" algn="l">
              <a:spcBef>
                <a:spcPts val="444"/>
              </a:spcBef>
              <a:spcAft>
                <a:spcPts val="0"/>
              </a:spcAft>
              <a:buClr>
                <a:schemeClr val="dk1"/>
              </a:buClr>
              <a:buSzPts val="2400"/>
              <a:buFont typeface="Calibri"/>
              <a:buAutoNum type="arabicPeriod"/>
            </a:pPr>
            <a:r>
              <a:rPr lang="en-US" sz="2400">
                <a:solidFill>
                  <a:schemeClr val="dk1"/>
                </a:solidFill>
              </a:rPr>
              <a:t>Connect GND pin of relay with GND pin of Arduino and Vcc pin with Vcc(+5V) of Arduino.</a:t>
            </a:r>
            <a:endParaRPr/>
          </a:p>
          <a:p>
            <a:pPr indent="-525780" lvl="0" marL="514350" rtl="0" algn="l">
              <a:spcBef>
                <a:spcPts val="444"/>
              </a:spcBef>
              <a:spcAft>
                <a:spcPts val="0"/>
              </a:spcAft>
              <a:buClr>
                <a:schemeClr val="dk1"/>
              </a:buClr>
              <a:buSzPts val="2400"/>
              <a:buFont typeface="Calibri"/>
              <a:buAutoNum type="arabicPeriod"/>
            </a:pPr>
            <a:r>
              <a:rPr lang="en-US" sz="2400">
                <a:solidFill>
                  <a:schemeClr val="dk1"/>
                </a:solidFill>
              </a:rPr>
              <a:t>Now connect INT1 pin with 4 pin of Arduino.</a:t>
            </a:r>
            <a:endParaRPr/>
          </a:p>
          <a:p>
            <a:pPr indent="-525780" lvl="0" marL="514350" rtl="0" algn="l">
              <a:spcBef>
                <a:spcPts val="444"/>
              </a:spcBef>
              <a:spcAft>
                <a:spcPts val="0"/>
              </a:spcAft>
              <a:buClr>
                <a:schemeClr val="dk1"/>
              </a:buClr>
              <a:buSzPts val="2400"/>
              <a:buFont typeface="Calibri"/>
              <a:buAutoNum type="arabicPeriod"/>
            </a:pPr>
            <a:r>
              <a:rPr lang="en-US" sz="2400">
                <a:solidFill>
                  <a:schemeClr val="dk1"/>
                </a:solidFill>
              </a:rPr>
              <a:t>Then connect INT2 pin with 5 pin of Arduino.</a:t>
            </a:r>
            <a:endParaRPr/>
          </a:p>
        </p:txBody>
      </p:sp>
      <p:sp>
        <p:nvSpPr>
          <p:cNvPr id="155" name="Google Shape;155;p7"/>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56" name="Google Shape;156;p7"/>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57" name="Google Shape;157;p7"/>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idx="1" type="subTitle"/>
          </p:nvPr>
        </p:nvSpPr>
        <p:spPr>
          <a:xfrm>
            <a:off x="838200" y="2819400"/>
            <a:ext cx="7924800" cy="4495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b="1" lang="en-US" sz="2400">
                <a:solidFill>
                  <a:schemeClr val="dk1"/>
                </a:solidFill>
              </a:rPr>
              <a:t>Project Link  :  </a:t>
            </a:r>
            <a:r>
              <a:rPr lang="en-US" sz="2400" u="sng">
                <a:solidFill>
                  <a:schemeClr val="dk1"/>
                </a:solidFill>
                <a:hlinkClick r:id="rId3">
                  <a:extLst>
                    <a:ext uri="{A12FA001-AC4F-418D-AE19-62706E023703}">
                      <ahyp:hlinkClr val="tx"/>
                    </a:ext>
                  </a:extLst>
                </a:hlinkClick>
              </a:rPr>
              <a:t>https://youtu.be/HTRnEjv5Ewo</a:t>
            </a:r>
            <a:endParaRPr sz="2400">
              <a:solidFill>
                <a:schemeClr val="dk1"/>
              </a:solidFill>
            </a:endParaRPr>
          </a:p>
        </p:txBody>
      </p:sp>
      <p:sp>
        <p:nvSpPr>
          <p:cNvPr id="163" name="Google Shape;163;p8"/>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64" name="Google Shape;164;p8"/>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65" name="Google Shape;165;p8"/>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BL_Education_Template_Left_Log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2020-01-08T07:56:47Z</dcterms:created>
  <dc:creator>rahul</dc:creator>
</cp:coreProperties>
</file>