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6858000" cx="9144000"/>
  <p:notesSz cx="6858000" cy="9144000"/>
  <p:embeddedFontLst>
    <p:embeddedFont>
      <p:font typeface="Corbel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44" roundtripDataSignature="AMtx7mjwaZT/lOX8Cty0uSC9BzgiNS+s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orbel-regular.fntdata"/><Relationship Id="rId20" Type="http://schemas.openxmlformats.org/officeDocument/2006/relationships/slide" Target="slides/slide15.xml"/><Relationship Id="rId42" Type="http://schemas.openxmlformats.org/officeDocument/2006/relationships/font" Target="fonts/Corbel-italic.fntdata"/><Relationship Id="rId41" Type="http://schemas.openxmlformats.org/officeDocument/2006/relationships/font" Target="fonts/Corbel-bold.fntdata"/><Relationship Id="rId22" Type="http://schemas.openxmlformats.org/officeDocument/2006/relationships/slide" Target="slides/slide17.xml"/><Relationship Id="rId44" Type="http://customschemas.google.com/relationships/presentationmetadata" Target="metadata"/><Relationship Id="rId21" Type="http://schemas.openxmlformats.org/officeDocument/2006/relationships/slide" Target="slides/slide16.xml"/><Relationship Id="rId43" Type="http://schemas.openxmlformats.org/officeDocument/2006/relationships/font" Target="fonts/Corbel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2410c49e7cf_0_7"/>
          <p:cNvSpPr txBox="1"/>
          <p:nvPr>
            <p:ph type="ctrTitle"/>
          </p:nvPr>
        </p:nvSpPr>
        <p:spPr>
          <a:xfrm>
            <a:off x="1143000" y="1122363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>
                <a:latin typeface="Corbel"/>
                <a:ea typeface="Corbel"/>
                <a:cs typeface="Corbel"/>
                <a:sym typeface="Corbe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g2410c49e7cf_0_7"/>
          <p:cNvSpPr txBox="1"/>
          <p:nvPr>
            <p:ph idx="1" type="subTitle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g2410c49e7cf_0_7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g2410c49e7cf_0_7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g2410c49e7cf_0_7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10c49e7cf_0_64"/>
          <p:cNvSpPr txBox="1"/>
          <p:nvPr>
            <p:ph type="title"/>
          </p:nvPr>
        </p:nvSpPr>
        <p:spPr>
          <a:xfrm>
            <a:off x="628650" y="90000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g2410c49e7cf_0_64"/>
          <p:cNvSpPr txBox="1"/>
          <p:nvPr>
            <p:ph idx="1" type="body"/>
          </p:nvPr>
        </p:nvSpPr>
        <p:spPr>
          <a:xfrm rot="5400000">
            <a:off x="2396400" y="558498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g2410c49e7cf_0_64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g2410c49e7cf_0_64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g2410c49e7cf_0_64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410c49e7cf_0_70"/>
          <p:cNvSpPr txBox="1"/>
          <p:nvPr>
            <p:ph type="title"/>
          </p:nvPr>
        </p:nvSpPr>
        <p:spPr>
          <a:xfrm rot="5400000">
            <a:off x="4623600" y="2285275"/>
            <a:ext cx="58119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g2410c49e7cf_0_70"/>
          <p:cNvSpPr txBox="1"/>
          <p:nvPr>
            <p:ph idx="1" type="body"/>
          </p:nvPr>
        </p:nvSpPr>
        <p:spPr>
          <a:xfrm rot="5400000">
            <a:off x="623025" y="370675"/>
            <a:ext cx="58119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g2410c49e7cf_0_70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g2410c49e7cf_0_70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g2410c49e7cf_0_70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410c49e7cf_0_76"/>
          <p:cNvSpPr txBox="1"/>
          <p:nvPr>
            <p:ph type="ctrTitle"/>
          </p:nvPr>
        </p:nvSpPr>
        <p:spPr>
          <a:xfrm>
            <a:off x="1143000" y="1122363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b="1" sz="6000">
                <a:latin typeface="Corbel"/>
                <a:ea typeface="Corbel"/>
                <a:cs typeface="Corbel"/>
                <a:sym typeface="Corbe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g2410c49e7cf_0_76"/>
          <p:cNvSpPr txBox="1"/>
          <p:nvPr>
            <p:ph idx="1" type="subTitle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4" name="Google Shape;84;g2410c49e7cf_0_76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g2410c49e7cf_0_76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g2410c49e7cf_0_76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type="title">
  <p:cSld name="TITLE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10c49e7cf_0_82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g2410c49e7cf_0_8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0" name="Google Shape;90;g2410c49e7cf_0_8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g2410c49e7cf_0_8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2410c49e7cf_0_8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2410c49e7cf_0_13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g2410c49e7cf_0_13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g2410c49e7cf_0_13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2410c49e7cf_0_17"/>
          <p:cNvSpPr txBox="1"/>
          <p:nvPr>
            <p:ph type="title"/>
          </p:nvPr>
        </p:nvSpPr>
        <p:spPr>
          <a:xfrm>
            <a:off x="623888" y="1709738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b="1" sz="6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g2410c49e7cf_0_17"/>
          <p:cNvSpPr txBox="1"/>
          <p:nvPr>
            <p:ph idx="1" type="body"/>
          </p:nvPr>
        </p:nvSpPr>
        <p:spPr>
          <a:xfrm>
            <a:off x="623888" y="4589463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g2410c49e7cf_0_17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g2410c49e7cf_0_17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g2410c49e7cf_0_17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2410c49e7cf_0_23"/>
          <p:cNvSpPr txBox="1"/>
          <p:nvPr>
            <p:ph type="title"/>
          </p:nvPr>
        </p:nvSpPr>
        <p:spPr>
          <a:xfrm>
            <a:off x="628650" y="90000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g2410c49e7cf_0_23"/>
          <p:cNvSpPr txBox="1"/>
          <p:nvPr>
            <p:ph idx="1" type="body"/>
          </p:nvPr>
        </p:nvSpPr>
        <p:spPr>
          <a:xfrm>
            <a:off x="628650" y="2326248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g2410c49e7cf_0_23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g2410c49e7cf_0_23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g2410c49e7cf_0_23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2410c49e7cf_0_29"/>
          <p:cNvSpPr txBox="1"/>
          <p:nvPr>
            <p:ph type="title"/>
          </p:nvPr>
        </p:nvSpPr>
        <p:spPr>
          <a:xfrm>
            <a:off x="628650" y="90000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g2410c49e7cf_0_29"/>
          <p:cNvSpPr txBox="1"/>
          <p:nvPr>
            <p:ph idx="1" type="body"/>
          </p:nvPr>
        </p:nvSpPr>
        <p:spPr>
          <a:xfrm>
            <a:off x="628650" y="2160000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g2410c49e7cf_0_29"/>
          <p:cNvSpPr txBox="1"/>
          <p:nvPr>
            <p:ph idx="2" type="body"/>
          </p:nvPr>
        </p:nvSpPr>
        <p:spPr>
          <a:xfrm>
            <a:off x="4629150" y="2160000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g2410c49e7cf_0_29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g2410c49e7cf_0_29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g2410c49e7cf_0_29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410c49e7cf_0_36"/>
          <p:cNvSpPr txBox="1"/>
          <p:nvPr>
            <p:ph type="title"/>
          </p:nvPr>
        </p:nvSpPr>
        <p:spPr>
          <a:xfrm>
            <a:off x="628650" y="90000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g2410c49e7cf_0_36"/>
          <p:cNvSpPr txBox="1"/>
          <p:nvPr>
            <p:ph idx="1" type="body"/>
          </p:nvPr>
        </p:nvSpPr>
        <p:spPr>
          <a:xfrm>
            <a:off x="629841" y="2021671"/>
            <a:ext cx="38682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g2410c49e7cf_0_36"/>
          <p:cNvSpPr txBox="1"/>
          <p:nvPr>
            <p:ph idx="2" type="body"/>
          </p:nvPr>
        </p:nvSpPr>
        <p:spPr>
          <a:xfrm>
            <a:off x="629841" y="2921671"/>
            <a:ext cx="38682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g2410c49e7cf_0_36"/>
          <p:cNvSpPr txBox="1"/>
          <p:nvPr>
            <p:ph idx="3" type="body"/>
          </p:nvPr>
        </p:nvSpPr>
        <p:spPr>
          <a:xfrm>
            <a:off x="4629150" y="2021671"/>
            <a:ext cx="38874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g2410c49e7cf_0_36"/>
          <p:cNvSpPr txBox="1"/>
          <p:nvPr>
            <p:ph idx="4" type="body"/>
          </p:nvPr>
        </p:nvSpPr>
        <p:spPr>
          <a:xfrm>
            <a:off x="4629150" y="2921671"/>
            <a:ext cx="38874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g2410c49e7cf_0_36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g2410c49e7cf_0_36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g2410c49e7cf_0_36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410c49e7cf_0_45"/>
          <p:cNvSpPr txBox="1"/>
          <p:nvPr>
            <p:ph type="title"/>
          </p:nvPr>
        </p:nvSpPr>
        <p:spPr>
          <a:xfrm>
            <a:off x="628650" y="90000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g2410c49e7cf_0_45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g2410c49e7cf_0_45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g2410c49e7cf_0_45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410c49e7cf_0_50"/>
          <p:cNvSpPr txBox="1"/>
          <p:nvPr>
            <p:ph type="title"/>
          </p:nvPr>
        </p:nvSpPr>
        <p:spPr>
          <a:xfrm>
            <a:off x="629841" y="9000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g2410c49e7cf_0_50"/>
          <p:cNvSpPr txBox="1"/>
          <p:nvPr>
            <p:ph idx="1" type="body"/>
          </p:nvPr>
        </p:nvSpPr>
        <p:spPr>
          <a:xfrm>
            <a:off x="3887391" y="987425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g2410c49e7cf_0_50"/>
          <p:cNvSpPr txBox="1"/>
          <p:nvPr>
            <p:ph idx="2" type="body"/>
          </p:nvPr>
        </p:nvSpPr>
        <p:spPr>
          <a:xfrm>
            <a:off x="629841" y="25200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g2410c49e7cf_0_50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g2410c49e7cf_0_50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g2410c49e7cf_0_50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10c49e7cf_0_57"/>
          <p:cNvSpPr txBox="1"/>
          <p:nvPr>
            <p:ph type="title"/>
          </p:nvPr>
        </p:nvSpPr>
        <p:spPr>
          <a:xfrm>
            <a:off x="629841" y="9000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1"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g2410c49e7cf_0_57"/>
          <p:cNvSpPr/>
          <p:nvPr>
            <p:ph idx="2" type="pic"/>
          </p:nvPr>
        </p:nvSpPr>
        <p:spPr>
          <a:xfrm>
            <a:off x="3887391" y="987425"/>
            <a:ext cx="46293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g2410c49e7cf_0_57"/>
          <p:cNvSpPr txBox="1"/>
          <p:nvPr>
            <p:ph idx="1" type="body"/>
          </p:nvPr>
        </p:nvSpPr>
        <p:spPr>
          <a:xfrm>
            <a:off x="629841" y="25200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g2410c49e7cf_0_57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g2410c49e7cf_0_57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g2410c49e7cf_0_57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410c49e7cf_0_0"/>
          <p:cNvSpPr txBox="1"/>
          <p:nvPr>
            <p:ph type="title"/>
          </p:nvPr>
        </p:nvSpPr>
        <p:spPr>
          <a:xfrm>
            <a:off x="629100" y="90000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  <a:defRPr b="1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2410c49e7cf_0_0"/>
          <p:cNvSpPr txBox="1"/>
          <p:nvPr>
            <p:ph idx="1" type="body"/>
          </p:nvPr>
        </p:nvSpPr>
        <p:spPr>
          <a:xfrm>
            <a:off x="628650" y="2326248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" name="Google Shape;8;g2410c49e7cf_0_0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" name="Google Shape;9;g2410c49e7cf_0_0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" name="Google Shape;10;g2410c49e7cf_0_0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" name="Google Shape;11;g2410c49e7cf_0_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3219815" cy="137871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/>
          <p:nvPr>
            <p:ph idx="11" type="ftr"/>
          </p:nvPr>
        </p:nvSpPr>
        <p:spPr>
          <a:xfrm>
            <a:off x="-3810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www.ableducation.com</a:t>
            </a:r>
            <a:endParaRPr/>
          </a:p>
        </p:txBody>
      </p:sp>
      <p:cxnSp>
        <p:nvCxnSpPr>
          <p:cNvPr id="98" name="Google Shape;98;p1"/>
          <p:cNvCxnSpPr/>
          <p:nvPr/>
        </p:nvCxnSpPr>
        <p:spPr>
          <a:xfrm>
            <a:off x="0" y="6323013"/>
            <a:ext cx="9144000" cy="158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" name="Google Shape;99;p1"/>
          <p:cNvSpPr txBox="1"/>
          <p:nvPr/>
        </p:nvSpPr>
        <p:spPr>
          <a:xfrm>
            <a:off x="6781800" y="64008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www.ablkart.com</a:t>
            </a:r>
            <a:endParaRPr/>
          </a:p>
        </p:txBody>
      </p:sp>
      <p:sp>
        <p:nvSpPr>
          <p:cNvPr id="100" name="Google Shape;100;p1"/>
          <p:cNvSpPr txBox="1"/>
          <p:nvPr/>
        </p:nvSpPr>
        <p:spPr>
          <a:xfrm>
            <a:off x="838200" y="22828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to Arduino IDE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 txBox="1"/>
          <p:nvPr>
            <p:ph idx="11" type="ftr"/>
          </p:nvPr>
        </p:nvSpPr>
        <p:spPr>
          <a:xfrm>
            <a:off x="-3810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www.ableducation.com</a:t>
            </a:r>
            <a:endParaRPr/>
          </a:p>
        </p:txBody>
      </p:sp>
      <p:cxnSp>
        <p:nvCxnSpPr>
          <p:cNvPr id="179" name="Google Shape;179;p10"/>
          <p:cNvCxnSpPr/>
          <p:nvPr/>
        </p:nvCxnSpPr>
        <p:spPr>
          <a:xfrm>
            <a:off x="0" y="6323013"/>
            <a:ext cx="9144000" cy="158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0" name="Google Shape;180;p10"/>
          <p:cNvSpPr txBox="1"/>
          <p:nvPr/>
        </p:nvSpPr>
        <p:spPr>
          <a:xfrm>
            <a:off x="6781800" y="64008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www.ablkart.com</a:t>
            </a:r>
            <a:endParaRPr/>
          </a:p>
        </p:txBody>
      </p:sp>
      <p:sp>
        <p:nvSpPr>
          <p:cNvPr id="181" name="Google Shape;181;p10"/>
          <p:cNvSpPr txBox="1"/>
          <p:nvPr/>
        </p:nvSpPr>
        <p:spPr>
          <a:xfrm>
            <a:off x="357158" y="78579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 Scope </a:t>
            </a:r>
            <a:endParaRPr b="1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0"/>
          <p:cNvSpPr txBox="1"/>
          <p:nvPr/>
        </p:nvSpPr>
        <p:spPr>
          <a:xfrm>
            <a:off x="285720" y="1714488"/>
            <a:ext cx="850112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524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variable can be declared at the beginning of the program before void setup(), locally inside the functions, and sometimes within a statement  block such as for loops.</a:t>
            </a:r>
            <a:endParaRPr/>
          </a:p>
          <a:p>
            <a:pPr indent="-15240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the variable is declared,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determines the variable scope, or the ability of certain parts of a program to make use of the variable.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 of variable :-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global variable is one  that can be seen and used by every function and statement in a program, before the setup() function.</a:t>
            </a:r>
            <a:endParaRPr/>
          </a:p>
          <a:p>
            <a:pPr indent="-15240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local variable is one that is defines inside  a function or as a part of for loop. It is only visible and can only be used inside the function  in which it was declared.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"/>
          <p:cNvSpPr txBox="1"/>
          <p:nvPr>
            <p:ph idx="11" type="ftr"/>
          </p:nvPr>
        </p:nvSpPr>
        <p:spPr>
          <a:xfrm>
            <a:off x="-3810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www.ableducation.com</a:t>
            </a:r>
            <a:endParaRPr/>
          </a:p>
        </p:txBody>
      </p:sp>
      <p:cxnSp>
        <p:nvCxnSpPr>
          <p:cNvPr id="188" name="Google Shape;188;p11"/>
          <p:cNvCxnSpPr/>
          <p:nvPr/>
        </p:nvCxnSpPr>
        <p:spPr>
          <a:xfrm>
            <a:off x="0" y="6323013"/>
            <a:ext cx="9144000" cy="158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9" name="Google Shape;189;p11"/>
          <p:cNvSpPr txBox="1"/>
          <p:nvPr/>
        </p:nvSpPr>
        <p:spPr>
          <a:xfrm>
            <a:off x="6781800" y="64008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www.ablkart.com</a:t>
            </a:r>
            <a:endParaRPr/>
          </a:p>
        </p:txBody>
      </p:sp>
      <p:sp>
        <p:nvSpPr>
          <p:cNvPr id="190" name="Google Shape;190;p11"/>
          <p:cNvSpPr txBox="1"/>
          <p:nvPr/>
        </p:nvSpPr>
        <p:spPr>
          <a:xfrm>
            <a:off x="214282" y="1142984"/>
            <a:ext cx="8715436" cy="4804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example shows how to declare a few different types of variables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demonstrates each variable’s visibility.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value ;              // ‘value ’  is visible to any function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void setup( 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//no setup needed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void loop( 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for (int i=0; i&lt;20; )     // ‘i’ is visible only inside loop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i++;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float f ;                      // f is visible only inside loop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}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"/>
          <p:cNvSpPr txBox="1"/>
          <p:nvPr>
            <p:ph idx="11" type="ftr"/>
          </p:nvPr>
        </p:nvSpPr>
        <p:spPr>
          <a:xfrm>
            <a:off x="-3810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www.ableducation.com</a:t>
            </a:r>
            <a:endParaRPr/>
          </a:p>
        </p:txBody>
      </p:sp>
      <p:cxnSp>
        <p:nvCxnSpPr>
          <p:cNvPr id="196" name="Google Shape;196;p12"/>
          <p:cNvCxnSpPr/>
          <p:nvPr/>
        </p:nvCxnSpPr>
        <p:spPr>
          <a:xfrm>
            <a:off x="0" y="6323013"/>
            <a:ext cx="9144000" cy="158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7" name="Google Shape;197;p12"/>
          <p:cNvSpPr txBox="1"/>
          <p:nvPr/>
        </p:nvSpPr>
        <p:spPr>
          <a:xfrm>
            <a:off x="6781800" y="64008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www.ablkart.com</a:t>
            </a:r>
            <a:endParaRPr/>
          </a:p>
        </p:txBody>
      </p:sp>
      <p:sp>
        <p:nvSpPr>
          <p:cNvPr id="198" name="Google Shape;198;p12"/>
          <p:cNvSpPr txBox="1"/>
          <p:nvPr/>
        </p:nvSpPr>
        <p:spPr>
          <a:xfrm>
            <a:off x="428596" y="78579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types of variable datatypes</a:t>
            </a:r>
            <a:endParaRPr b="1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2"/>
          <p:cNvSpPr txBox="1"/>
          <p:nvPr/>
        </p:nvSpPr>
        <p:spPr>
          <a:xfrm>
            <a:off x="214282" y="1714488"/>
            <a:ext cx="86439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byte  -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byte stores an 8 bit numerical value without decimal points. They have a range of 0-255 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byte someVariable  = 180;     //declares ‘someVariable’ as a byte type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  -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Integers are the primary datatype for storage of numbers without decimal points and store a 16 -bit value with a range of 32,767 to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-32,768.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int someVariable  = 1500;   //declares ‘someVariable’ as an integer       type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 txBox="1"/>
          <p:nvPr>
            <p:ph idx="11" type="ftr"/>
          </p:nvPr>
        </p:nvSpPr>
        <p:spPr>
          <a:xfrm>
            <a:off x="-3810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www.ableducation.com</a:t>
            </a:r>
            <a:endParaRPr/>
          </a:p>
        </p:txBody>
      </p:sp>
      <p:cxnSp>
        <p:nvCxnSpPr>
          <p:cNvPr id="205" name="Google Shape;205;p13"/>
          <p:cNvCxnSpPr/>
          <p:nvPr/>
        </p:nvCxnSpPr>
        <p:spPr>
          <a:xfrm>
            <a:off x="0" y="6323013"/>
            <a:ext cx="9144000" cy="158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6" name="Google Shape;206;p13"/>
          <p:cNvSpPr txBox="1"/>
          <p:nvPr/>
        </p:nvSpPr>
        <p:spPr>
          <a:xfrm>
            <a:off x="6781800" y="64008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www.ablkart.com</a:t>
            </a:r>
            <a:endParaRPr/>
          </a:p>
        </p:txBody>
      </p:sp>
      <p:sp>
        <p:nvSpPr>
          <p:cNvPr id="207" name="Google Shape;207;p13"/>
          <p:cNvSpPr txBox="1"/>
          <p:nvPr/>
        </p:nvSpPr>
        <p:spPr>
          <a:xfrm>
            <a:off x="428596" y="78579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types of variable datatype</a:t>
            </a:r>
            <a:endParaRPr b="1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214282" y="1714488"/>
            <a:ext cx="86439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long -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Extended size datatype for long integers, without decimal points, stored in a 32- bit value with  a range of 2,147,483,647 to 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-2,147,483,648 .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long someVariable  = 90000;       //declares ‘somevariable ’as a long type</a:t>
            </a:r>
            <a:endParaRPr/>
          </a:p>
          <a:p>
            <a:pPr indent="-15240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float –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datatype  for floating  point numbers, or numbers that have a decimal point are stored  32bit value  a range of 3.4028235E+38 to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-3.4028235E+38.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float someVariable  =3.14;        //declares ‘someVariable’ as a floating  type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"/>
          <p:cNvSpPr txBox="1"/>
          <p:nvPr>
            <p:ph idx="11" type="ftr"/>
          </p:nvPr>
        </p:nvSpPr>
        <p:spPr>
          <a:xfrm>
            <a:off x="-3810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www.ableducation.com</a:t>
            </a:r>
            <a:endParaRPr/>
          </a:p>
        </p:txBody>
      </p:sp>
      <p:cxnSp>
        <p:nvCxnSpPr>
          <p:cNvPr id="214" name="Google Shape;214;p14"/>
          <p:cNvCxnSpPr/>
          <p:nvPr/>
        </p:nvCxnSpPr>
        <p:spPr>
          <a:xfrm>
            <a:off x="0" y="6323013"/>
            <a:ext cx="9144000" cy="158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5" name="Google Shape;215;p14"/>
          <p:cNvSpPr txBox="1"/>
          <p:nvPr/>
        </p:nvSpPr>
        <p:spPr>
          <a:xfrm>
            <a:off x="6781800" y="64008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www.ablkart.com</a:t>
            </a:r>
            <a:endParaRPr/>
          </a:p>
        </p:txBody>
      </p:sp>
      <p:sp>
        <p:nvSpPr>
          <p:cNvPr id="216" name="Google Shape;216;p14"/>
          <p:cNvSpPr txBox="1"/>
          <p:nvPr/>
        </p:nvSpPr>
        <p:spPr>
          <a:xfrm>
            <a:off x="285720" y="714356"/>
            <a:ext cx="79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Constants</a:t>
            </a:r>
            <a:endParaRPr b="1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4"/>
          <p:cNvSpPr txBox="1"/>
          <p:nvPr/>
        </p:nvSpPr>
        <p:spPr>
          <a:xfrm>
            <a:off x="285720" y="1556792"/>
            <a:ext cx="857256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Arduino programming  has a few predefined values, which are called constants.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are used to make the programs easier to read. Constants are classified in groups.</a:t>
            </a:r>
            <a:endParaRPr/>
          </a:p>
          <a:p>
            <a:pPr indent="-15240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TRUE/FALSE -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are boolean constants that define logic levels.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 is easily defined as zero while TRUE is often defined as one ,but can also be anything else except zero . So in a boolean sense , -1,2,and -200 are also defined as TRUE.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if(b== TRUE)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{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do Something;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}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5"/>
          <p:cNvSpPr txBox="1"/>
          <p:nvPr>
            <p:ph idx="11" type="ftr"/>
          </p:nvPr>
        </p:nvSpPr>
        <p:spPr>
          <a:xfrm>
            <a:off x="-3810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www.ableducation.com</a:t>
            </a:r>
            <a:endParaRPr/>
          </a:p>
        </p:txBody>
      </p:sp>
      <p:cxnSp>
        <p:nvCxnSpPr>
          <p:cNvPr id="223" name="Google Shape;223;p15"/>
          <p:cNvCxnSpPr/>
          <p:nvPr/>
        </p:nvCxnSpPr>
        <p:spPr>
          <a:xfrm>
            <a:off x="0" y="6323013"/>
            <a:ext cx="9144000" cy="158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4" name="Google Shape;224;p15"/>
          <p:cNvSpPr txBox="1"/>
          <p:nvPr/>
        </p:nvSpPr>
        <p:spPr>
          <a:xfrm>
            <a:off x="6781800" y="64008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www.ablkart.com</a:t>
            </a:r>
            <a:endParaRPr/>
          </a:p>
        </p:txBody>
      </p:sp>
      <p:sp>
        <p:nvSpPr>
          <p:cNvPr id="225" name="Google Shape;225;p15"/>
          <p:cNvSpPr txBox="1"/>
          <p:nvPr/>
        </p:nvSpPr>
        <p:spPr>
          <a:xfrm>
            <a:off x="285720" y="714356"/>
            <a:ext cx="79438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Constants</a:t>
            </a:r>
            <a:endParaRPr b="1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5"/>
          <p:cNvSpPr txBox="1"/>
          <p:nvPr/>
        </p:nvSpPr>
        <p:spPr>
          <a:xfrm>
            <a:off x="357158" y="1785926"/>
            <a:ext cx="8501122" cy="46429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HIGH/LOW  -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constant define pin levels as HIGH or LOW and are used when reading or writing digital pins . HIGH is defined as logic 1,ON,or 5 volts while LOW is defined as logic 0,OFF,or 0 volts.</a:t>
            </a:r>
            <a:endParaRPr/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digitalwrite (13, HIGH) ;</a:t>
            </a:r>
            <a:endParaRPr/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Input/output -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Constant used with the pinMode() function to      define the mode of a digital pin as either INPUT or OUTPUT.</a:t>
            </a:r>
            <a:endParaRPr/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pinMode(13, OUTPUT);  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//define pin no 13 as OUTPUT</a:t>
            </a:r>
            <a:endParaRPr/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"/>
          <p:cNvSpPr txBox="1"/>
          <p:nvPr>
            <p:ph idx="11" type="ftr"/>
          </p:nvPr>
        </p:nvSpPr>
        <p:spPr>
          <a:xfrm>
            <a:off x="-3810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www.ableducation.com</a:t>
            </a:r>
            <a:endParaRPr/>
          </a:p>
        </p:txBody>
      </p:sp>
      <p:cxnSp>
        <p:nvCxnSpPr>
          <p:cNvPr id="232" name="Google Shape;232;p16"/>
          <p:cNvCxnSpPr/>
          <p:nvPr/>
        </p:nvCxnSpPr>
        <p:spPr>
          <a:xfrm>
            <a:off x="0" y="6323013"/>
            <a:ext cx="9144000" cy="158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3" name="Google Shape;233;p16"/>
          <p:cNvSpPr txBox="1"/>
          <p:nvPr/>
        </p:nvSpPr>
        <p:spPr>
          <a:xfrm>
            <a:off x="6781800" y="64008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www.ablkart.com</a:t>
            </a:r>
            <a:endParaRPr/>
          </a:p>
        </p:txBody>
      </p:sp>
      <p:sp>
        <p:nvSpPr>
          <p:cNvPr id="234" name="Google Shape;234;p16"/>
          <p:cNvSpPr txBox="1"/>
          <p:nvPr/>
        </p:nvSpPr>
        <p:spPr>
          <a:xfrm>
            <a:off x="285720" y="990600"/>
            <a:ext cx="857256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Conditional  Statements</a:t>
            </a:r>
            <a:endParaRPr b="1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if –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statement test whether a certain condition has been reached, such as an analog value being above a certain number, and executes any statements inside the brackets if the statement is true, if false the program skips over the statement.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if(someVariable ?? value)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{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doSomething;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"/>
          <p:cNvSpPr txBox="1"/>
          <p:nvPr>
            <p:ph idx="11" type="ftr"/>
          </p:nvPr>
        </p:nvSpPr>
        <p:spPr>
          <a:xfrm>
            <a:off x="-3810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www.ableducation.com</a:t>
            </a:r>
            <a:endParaRPr/>
          </a:p>
        </p:txBody>
      </p:sp>
      <p:cxnSp>
        <p:nvCxnSpPr>
          <p:cNvPr id="240" name="Google Shape;240;p17"/>
          <p:cNvCxnSpPr/>
          <p:nvPr/>
        </p:nvCxnSpPr>
        <p:spPr>
          <a:xfrm>
            <a:off x="0" y="6323013"/>
            <a:ext cx="9144000" cy="158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1" name="Google Shape;241;p17"/>
          <p:cNvSpPr txBox="1"/>
          <p:nvPr/>
        </p:nvSpPr>
        <p:spPr>
          <a:xfrm>
            <a:off x="6781800" y="64008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www.ablkart.com</a:t>
            </a:r>
            <a:endParaRPr/>
          </a:p>
        </p:txBody>
      </p:sp>
      <p:sp>
        <p:nvSpPr>
          <p:cNvPr id="242" name="Google Shape;242;p17"/>
          <p:cNvSpPr txBox="1"/>
          <p:nvPr/>
        </p:nvSpPr>
        <p:spPr>
          <a:xfrm>
            <a:off x="214282" y="1071546"/>
            <a:ext cx="8643998" cy="51768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24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if…else –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decisions making conditional statement . If you wanted to test a digital input , and do one thing if  the input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goes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HIGH or instead do another thing, if the input was LOW, do another operation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follows :-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if (inputPin == HIGH)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{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doThingA;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}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else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{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doThingB;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}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8"/>
          <p:cNvSpPr txBox="1"/>
          <p:nvPr>
            <p:ph idx="11" type="ftr"/>
          </p:nvPr>
        </p:nvSpPr>
        <p:spPr>
          <a:xfrm>
            <a:off x="-3810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www.ableducation.com</a:t>
            </a:r>
            <a:endParaRPr/>
          </a:p>
        </p:txBody>
      </p:sp>
      <p:cxnSp>
        <p:nvCxnSpPr>
          <p:cNvPr id="248" name="Google Shape;248;p18"/>
          <p:cNvCxnSpPr/>
          <p:nvPr/>
        </p:nvCxnSpPr>
        <p:spPr>
          <a:xfrm>
            <a:off x="0" y="6323013"/>
            <a:ext cx="9144000" cy="158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9" name="Google Shape;249;p18"/>
          <p:cNvSpPr txBox="1"/>
          <p:nvPr/>
        </p:nvSpPr>
        <p:spPr>
          <a:xfrm>
            <a:off x="6781800" y="64008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www.ablkart.com</a:t>
            </a:r>
            <a:endParaRPr/>
          </a:p>
        </p:txBody>
      </p:sp>
      <p:sp>
        <p:nvSpPr>
          <p:cNvPr id="250" name="Google Shape;250;p18"/>
          <p:cNvSpPr txBox="1"/>
          <p:nvPr/>
        </p:nvSpPr>
        <p:spPr>
          <a:xfrm>
            <a:off x="214282" y="1214422"/>
            <a:ext cx="8643998" cy="4786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–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for loop is used to repeat a block of statements enclosed in curly braces a specified number of times. There are three parts of for loop and they are separated by semicolons(;).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for(initialization; condition ; expression)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{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doSomething;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}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Starts the integer ‘i’ at 0, test to see if  ‘i’  is still less than 20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if true ,increments ‘i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1 and executes the enclosed statements.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9"/>
          <p:cNvSpPr txBox="1"/>
          <p:nvPr>
            <p:ph idx="11" type="ftr"/>
          </p:nvPr>
        </p:nvSpPr>
        <p:spPr>
          <a:xfrm>
            <a:off x="-3810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www.ableducation.com</a:t>
            </a:r>
            <a:endParaRPr/>
          </a:p>
        </p:txBody>
      </p:sp>
      <p:cxnSp>
        <p:nvCxnSpPr>
          <p:cNvPr id="256" name="Google Shape;256;p19"/>
          <p:cNvCxnSpPr/>
          <p:nvPr/>
        </p:nvCxnSpPr>
        <p:spPr>
          <a:xfrm>
            <a:off x="0" y="6323013"/>
            <a:ext cx="9144000" cy="158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7" name="Google Shape;257;p19"/>
          <p:cNvSpPr txBox="1"/>
          <p:nvPr/>
        </p:nvSpPr>
        <p:spPr>
          <a:xfrm>
            <a:off x="6781800" y="64008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www.ablkart.com</a:t>
            </a:r>
            <a:endParaRPr/>
          </a:p>
        </p:txBody>
      </p:sp>
      <p:sp>
        <p:nvSpPr>
          <p:cNvPr id="258" name="Google Shape;258;p19"/>
          <p:cNvSpPr txBox="1"/>
          <p:nvPr/>
        </p:nvSpPr>
        <p:spPr>
          <a:xfrm>
            <a:off x="214282" y="1214422"/>
            <a:ext cx="8643998" cy="4786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(int i=0; i&lt;20 ; i++)  //declare I,tests if less than 20 ,increments i by 1</a:t>
            </a:r>
            <a:endParaRPr/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digitalWrite (13, HIGH);  // turn pin 13 on</a:t>
            </a:r>
            <a:endParaRPr/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delay(250);        // pauses for ¼ second </a:t>
            </a:r>
            <a:endParaRPr/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digitalWrite(13,LOW);   // turns pin 13  off</a:t>
            </a:r>
            <a:endParaRPr/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/>
          <p:nvPr>
            <p:ph idx="11" type="ftr"/>
          </p:nvPr>
        </p:nvSpPr>
        <p:spPr>
          <a:xfrm>
            <a:off x="-3810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www.ableducation.com</a:t>
            </a:r>
            <a:endParaRPr/>
          </a:p>
        </p:txBody>
      </p:sp>
      <p:cxnSp>
        <p:nvCxnSpPr>
          <p:cNvPr id="106" name="Google Shape;106;p2"/>
          <p:cNvCxnSpPr/>
          <p:nvPr/>
        </p:nvCxnSpPr>
        <p:spPr>
          <a:xfrm>
            <a:off x="0" y="6323013"/>
            <a:ext cx="9144000" cy="158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" name="Google Shape;107;p2"/>
          <p:cNvSpPr txBox="1"/>
          <p:nvPr/>
        </p:nvSpPr>
        <p:spPr>
          <a:xfrm>
            <a:off x="6781800" y="64008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www.ablkart.com</a:t>
            </a:r>
            <a:endParaRPr/>
          </a:p>
        </p:txBody>
      </p:sp>
      <p:sp>
        <p:nvSpPr>
          <p:cNvPr id="108" name="Google Shape;108;p2"/>
          <p:cNvSpPr txBox="1"/>
          <p:nvPr/>
        </p:nvSpPr>
        <p:spPr>
          <a:xfrm>
            <a:off x="304800" y="9144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Arduino Software</a:t>
            </a:r>
            <a:endParaRPr/>
          </a:p>
        </p:txBody>
      </p:sp>
      <p:sp>
        <p:nvSpPr>
          <p:cNvPr id="109" name="Google Shape;109;p2"/>
          <p:cNvSpPr txBox="1"/>
          <p:nvPr/>
        </p:nvSpPr>
        <p:spPr>
          <a:xfrm>
            <a:off x="381000" y="1714488"/>
            <a:ext cx="4333876" cy="441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Arduino programming platform was designed in JAVA to help newcomers  become familiar with programming. The language used to write programs (codes)in C/C++ and only uses two functions to make a functional program. </a:t>
            </a:r>
            <a:endParaRPr/>
          </a:p>
        </p:txBody>
      </p:sp>
      <p:pic>
        <p:nvPicPr>
          <p:cNvPr id="110" name="Google Shape;11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9190" y="1714488"/>
            <a:ext cx="4165844" cy="4202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0"/>
          <p:cNvSpPr txBox="1"/>
          <p:nvPr>
            <p:ph idx="11" type="ftr"/>
          </p:nvPr>
        </p:nvSpPr>
        <p:spPr>
          <a:xfrm>
            <a:off x="-3810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www.ableducation.com</a:t>
            </a:r>
            <a:endParaRPr/>
          </a:p>
        </p:txBody>
      </p:sp>
      <p:cxnSp>
        <p:nvCxnSpPr>
          <p:cNvPr id="264" name="Google Shape;264;p20"/>
          <p:cNvCxnSpPr/>
          <p:nvPr/>
        </p:nvCxnSpPr>
        <p:spPr>
          <a:xfrm>
            <a:off x="0" y="6323013"/>
            <a:ext cx="9144000" cy="158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5" name="Google Shape;265;p20"/>
          <p:cNvSpPr txBox="1"/>
          <p:nvPr/>
        </p:nvSpPr>
        <p:spPr>
          <a:xfrm>
            <a:off x="6781800" y="64008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www.ablkart.com</a:t>
            </a:r>
            <a:endParaRPr/>
          </a:p>
        </p:txBody>
      </p:sp>
      <p:sp>
        <p:nvSpPr>
          <p:cNvPr id="266" name="Google Shape;266;p20"/>
          <p:cNvSpPr txBox="1"/>
          <p:nvPr/>
        </p:nvSpPr>
        <p:spPr>
          <a:xfrm>
            <a:off x="214282" y="1214422"/>
            <a:ext cx="8786874" cy="4857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while  -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loop will loop continuously , and infinitely , until the expression inside the parenthesis  becomes false.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(someVariable  &lt;  200)     // test if less than 200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doSomething;                          //executes enclosed statements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someVariable++;                     // increments variable by 1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15240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do…while  -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do while loop is same as the while loop but in this  loop the condition is tested at the end of the loop , so the do while loop will always run at least once.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1"/>
          <p:cNvSpPr txBox="1"/>
          <p:nvPr>
            <p:ph idx="11" type="ftr"/>
          </p:nvPr>
        </p:nvSpPr>
        <p:spPr>
          <a:xfrm>
            <a:off x="-3810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www.ableducation.com</a:t>
            </a:r>
            <a:endParaRPr/>
          </a:p>
        </p:txBody>
      </p:sp>
      <p:cxnSp>
        <p:nvCxnSpPr>
          <p:cNvPr id="272" name="Google Shape;272;p21"/>
          <p:cNvCxnSpPr/>
          <p:nvPr/>
        </p:nvCxnSpPr>
        <p:spPr>
          <a:xfrm>
            <a:off x="0" y="6323013"/>
            <a:ext cx="9144000" cy="158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3" name="Google Shape;273;p21"/>
          <p:cNvSpPr txBox="1"/>
          <p:nvPr/>
        </p:nvSpPr>
        <p:spPr>
          <a:xfrm>
            <a:off x="6781800" y="64008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www.ablkart.com</a:t>
            </a:r>
            <a:endParaRPr/>
          </a:p>
        </p:txBody>
      </p:sp>
      <p:sp>
        <p:nvSpPr>
          <p:cNvPr id="274" name="Google Shape;274;p21"/>
          <p:cNvSpPr txBox="1"/>
          <p:nvPr/>
        </p:nvSpPr>
        <p:spPr>
          <a:xfrm>
            <a:off x="214282" y="1214422"/>
            <a:ext cx="8786874" cy="4857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</a:t>
            </a:r>
            <a:endParaRPr/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x=readSensors();    //assign the value of readSensors() to x</a:t>
            </a:r>
            <a:endParaRPr/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delay(50);              //pauses 50 millisecond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while(x&lt;100);      // loops if x is less than 100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2"/>
          <p:cNvSpPr txBox="1"/>
          <p:nvPr>
            <p:ph type="ctrTitle"/>
          </p:nvPr>
        </p:nvSpPr>
        <p:spPr>
          <a:xfrm>
            <a:off x="428596" y="1071546"/>
            <a:ext cx="7772400" cy="7143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Commands</a:t>
            </a:r>
            <a:endParaRPr b="1"/>
          </a:p>
        </p:txBody>
      </p:sp>
      <p:cxnSp>
        <p:nvCxnSpPr>
          <p:cNvPr id="280" name="Google Shape;280;p22"/>
          <p:cNvCxnSpPr/>
          <p:nvPr/>
        </p:nvCxnSpPr>
        <p:spPr>
          <a:xfrm>
            <a:off x="0" y="6323013"/>
            <a:ext cx="9144000" cy="158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1" name="Google Shape;281;p22"/>
          <p:cNvSpPr txBox="1"/>
          <p:nvPr/>
        </p:nvSpPr>
        <p:spPr>
          <a:xfrm>
            <a:off x="6781800" y="64008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www.ablkart.com</a:t>
            </a:r>
            <a:endParaRPr/>
          </a:p>
        </p:txBody>
      </p:sp>
      <p:sp>
        <p:nvSpPr>
          <p:cNvPr id="282" name="Google Shape;282;p22"/>
          <p:cNvSpPr txBox="1"/>
          <p:nvPr/>
        </p:nvSpPr>
        <p:spPr>
          <a:xfrm>
            <a:off x="357158" y="1714488"/>
            <a:ext cx="8429684" cy="4610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524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pinMode -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pinMode  used in void setup() to configure a specified pin to behave either as an INPUT or an OUTPUT 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pinMode(pin, OUTPUT);    </a:t>
            </a:r>
            <a:r>
              <a:rPr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//set ‘pin’ to output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digitalRead(pin) -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Reads the value from a specified digital pin with the result either HIGH or LOW 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value = digitalRead(pin);  </a:t>
            </a:r>
            <a:r>
              <a:rPr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//set the value equal to the input pin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digitalWrite(pin ,value)  -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Outputs either logic level HIGH or LOW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pin can be specified as either a variable or constant(0-13) 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digitalWrite(pin , HIGH);   </a:t>
            </a:r>
            <a:r>
              <a:rPr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//set ‘pin’ to high</a:t>
            </a:r>
            <a:endParaRPr/>
          </a:p>
        </p:txBody>
      </p:sp>
      <p:sp>
        <p:nvSpPr>
          <p:cNvPr id="283" name="Google Shape;283;p22"/>
          <p:cNvSpPr txBox="1"/>
          <p:nvPr>
            <p:ph idx="11" type="ftr"/>
          </p:nvPr>
        </p:nvSpPr>
        <p:spPr>
          <a:xfrm>
            <a:off x="-3810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www.ableducation.com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3"/>
          <p:cNvSpPr txBox="1"/>
          <p:nvPr>
            <p:ph idx="11" type="ftr"/>
          </p:nvPr>
        </p:nvSpPr>
        <p:spPr>
          <a:xfrm>
            <a:off x="-3810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www.ableducation.com</a:t>
            </a:r>
            <a:endParaRPr/>
          </a:p>
        </p:txBody>
      </p:sp>
      <p:cxnSp>
        <p:nvCxnSpPr>
          <p:cNvPr id="289" name="Google Shape;289;p23"/>
          <p:cNvCxnSpPr/>
          <p:nvPr/>
        </p:nvCxnSpPr>
        <p:spPr>
          <a:xfrm>
            <a:off x="0" y="6323013"/>
            <a:ext cx="9144000" cy="158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0" name="Google Shape;290;p23"/>
          <p:cNvSpPr txBox="1"/>
          <p:nvPr/>
        </p:nvSpPr>
        <p:spPr>
          <a:xfrm>
            <a:off x="6781800" y="64008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www.ablkart.com</a:t>
            </a:r>
            <a:endParaRPr/>
          </a:p>
        </p:txBody>
      </p:sp>
      <p:sp>
        <p:nvSpPr>
          <p:cNvPr id="291" name="Google Shape;291;p23"/>
          <p:cNvSpPr txBox="1"/>
          <p:nvPr/>
        </p:nvSpPr>
        <p:spPr>
          <a:xfrm>
            <a:off x="214282" y="990600"/>
            <a:ext cx="8643998" cy="5081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 example reads a pushbutton connected to a digital input and turns on an LED connected to a digital output when the button has been pressed.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led  = 13;  // connected led to pin 13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 pin  = 7;    // connected  pushbutton  to pin 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 value = 0;  // variable  to store the read value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setup( 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pinMode(led, OUTPUT) ;        //set pin 13 as Output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pinMode(pin, INPUT) ;            // set pin 7 as input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loop( 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value = digitalRead(pin) ;     // set ‘value’ equal to the input pin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digitalWrite(led, value) ;     // set ‘led’ to the button’s value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4"/>
          <p:cNvSpPr txBox="1"/>
          <p:nvPr>
            <p:ph type="ctrTitle"/>
          </p:nvPr>
        </p:nvSpPr>
        <p:spPr>
          <a:xfrm>
            <a:off x="285720" y="928669"/>
            <a:ext cx="7486680" cy="714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Commands</a:t>
            </a:r>
            <a:endParaRPr b="1" sz="4000"/>
          </a:p>
        </p:txBody>
      </p:sp>
      <p:sp>
        <p:nvSpPr>
          <p:cNvPr id="297" name="Google Shape;297;p24"/>
          <p:cNvSpPr txBox="1"/>
          <p:nvPr>
            <p:ph idx="1" type="subTitle"/>
          </p:nvPr>
        </p:nvSpPr>
        <p:spPr>
          <a:xfrm>
            <a:off x="285720" y="1571612"/>
            <a:ext cx="8572560" cy="42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analogRead(pin)   </a:t>
            </a:r>
            <a:endParaRPr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Reads the value from a specified analog pin with a 10 bit resolution. This function only works on the analog pins (0-5). The resulting integers values range from 0 to 1023.</a:t>
            </a:r>
            <a:endParaRPr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 = analogRead(pin); 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set ‘value’ equal to ‘pin’ </a:t>
            </a:r>
            <a:endParaRPr/>
          </a:p>
          <a:p>
            <a:pPr indent="0" lvl="0" marL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Note :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Analog pins do not need to be declared as INPUT nor OUTPUT.</a:t>
            </a:r>
            <a:endParaRPr/>
          </a:p>
          <a:p>
            <a:pPr indent="0" lvl="0" marL="0" rtl="0" algn="just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analogWrite(pin, value)</a:t>
            </a:r>
            <a:endParaRPr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Write the value from a specified analog pin .</a:t>
            </a:r>
            <a:endParaRPr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analogWrite(pin , value) ; 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//write ‘value’ to analog ‘pin’</a:t>
            </a:r>
            <a:endParaRPr/>
          </a:p>
        </p:txBody>
      </p:sp>
      <p:sp>
        <p:nvSpPr>
          <p:cNvPr id="298" name="Google Shape;298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www.ableducation.com</a:t>
            </a:r>
            <a:endParaRPr/>
          </a:p>
        </p:txBody>
      </p:sp>
      <p:cxnSp>
        <p:nvCxnSpPr>
          <p:cNvPr id="299" name="Google Shape;299;p24"/>
          <p:cNvCxnSpPr/>
          <p:nvPr/>
        </p:nvCxnSpPr>
        <p:spPr>
          <a:xfrm>
            <a:off x="0" y="6323013"/>
            <a:ext cx="9144000" cy="158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0" name="Google Shape;300;p24"/>
          <p:cNvSpPr txBox="1"/>
          <p:nvPr/>
        </p:nvSpPr>
        <p:spPr>
          <a:xfrm>
            <a:off x="6781800" y="64008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www.ablkart.com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5"/>
          <p:cNvSpPr txBox="1"/>
          <p:nvPr>
            <p:ph idx="11" type="ftr"/>
          </p:nvPr>
        </p:nvSpPr>
        <p:spPr>
          <a:xfrm>
            <a:off x="-3810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www.ableducation.com</a:t>
            </a:r>
            <a:endParaRPr/>
          </a:p>
        </p:txBody>
      </p:sp>
      <p:cxnSp>
        <p:nvCxnSpPr>
          <p:cNvPr id="306" name="Google Shape;306;p25"/>
          <p:cNvCxnSpPr/>
          <p:nvPr/>
        </p:nvCxnSpPr>
        <p:spPr>
          <a:xfrm>
            <a:off x="0" y="6323013"/>
            <a:ext cx="9144000" cy="158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7" name="Google Shape;307;p25"/>
          <p:cNvSpPr txBox="1"/>
          <p:nvPr/>
        </p:nvSpPr>
        <p:spPr>
          <a:xfrm>
            <a:off x="6781800" y="64008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www.ablkart.com</a:t>
            </a:r>
            <a:endParaRPr/>
          </a:p>
        </p:txBody>
      </p:sp>
      <p:sp>
        <p:nvSpPr>
          <p:cNvPr id="308" name="Google Shape;308;p25"/>
          <p:cNvSpPr txBox="1"/>
          <p:nvPr/>
        </p:nvSpPr>
        <p:spPr>
          <a:xfrm>
            <a:off x="285720" y="990600"/>
            <a:ext cx="857256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example reads an analog value from an analog input pin, converts the value by dividing by 4, and output a PWM pin.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led =10;    // led  with 220 ohm resistor on pin 10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int pin = 0;     // potentiometer on analog pin 0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int value ;      // value for reading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void setup ( ) {}   // no setup needed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void loop( 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{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value = analogRead(pin);   //set ‘value’ equal to ‘pin’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value = 4;                           // convert 0-1023 to 0-255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analogWrite(led , value);    // output PWM signal to led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}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6"/>
          <p:cNvSpPr txBox="1"/>
          <p:nvPr>
            <p:ph idx="11" type="ftr"/>
          </p:nvPr>
        </p:nvSpPr>
        <p:spPr>
          <a:xfrm>
            <a:off x="-3810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www.ableducation.com</a:t>
            </a:r>
            <a:endParaRPr/>
          </a:p>
        </p:txBody>
      </p:sp>
      <p:cxnSp>
        <p:nvCxnSpPr>
          <p:cNvPr id="314" name="Google Shape;314;p26"/>
          <p:cNvCxnSpPr/>
          <p:nvPr/>
        </p:nvCxnSpPr>
        <p:spPr>
          <a:xfrm>
            <a:off x="0" y="6323013"/>
            <a:ext cx="9144000" cy="158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5" name="Google Shape;315;p26"/>
          <p:cNvSpPr txBox="1"/>
          <p:nvPr/>
        </p:nvSpPr>
        <p:spPr>
          <a:xfrm>
            <a:off x="6781800" y="64008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www.ablkart.com</a:t>
            </a:r>
            <a:endParaRPr/>
          </a:p>
        </p:txBody>
      </p:sp>
      <p:sp>
        <p:nvSpPr>
          <p:cNvPr id="316" name="Google Shape;316;p26"/>
          <p:cNvSpPr txBox="1"/>
          <p:nvPr/>
        </p:nvSpPr>
        <p:spPr>
          <a:xfrm>
            <a:off x="214282" y="1643050"/>
            <a:ext cx="8715436" cy="45005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Serial.begin(rate) -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serial port and set the baud rate for serial data transmission . The typical baud rate for communicating with the computer is 9600 although other speeds are supported .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void setup( 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{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serial.begin(9600);  </a:t>
            </a:r>
            <a:r>
              <a:rPr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open serial port set data rate to 9600 bps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using serial communication ,digital pin 0(RX) and 1(TX) can not be used at the same time .</a:t>
            </a:r>
            <a:endParaRPr/>
          </a:p>
          <a:p>
            <a:pPr indent="-15240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Serial.println(data) -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data to the serial port.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Serial.println(analogValue); 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//send the value of ‘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analogValue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’.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26"/>
          <p:cNvSpPr txBox="1"/>
          <p:nvPr>
            <p:ph type="ctrTitle"/>
          </p:nvPr>
        </p:nvSpPr>
        <p:spPr>
          <a:xfrm>
            <a:off x="285720" y="928669"/>
            <a:ext cx="7486680" cy="714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Commands</a:t>
            </a:r>
            <a:endParaRPr b="1" sz="4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7"/>
          <p:cNvSpPr txBox="1"/>
          <p:nvPr>
            <p:ph idx="11" type="ftr"/>
          </p:nvPr>
        </p:nvSpPr>
        <p:spPr>
          <a:xfrm>
            <a:off x="-3810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www.ableducation.com</a:t>
            </a:r>
            <a:endParaRPr/>
          </a:p>
        </p:txBody>
      </p:sp>
      <p:cxnSp>
        <p:nvCxnSpPr>
          <p:cNvPr id="323" name="Google Shape;323;p27"/>
          <p:cNvCxnSpPr/>
          <p:nvPr/>
        </p:nvCxnSpPr>
        <p:spPr>
          <a:xfrm>
            <a:off x="0" y="6323013"/>
            <a:ext cx="9144000" cy="158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4" name="Google Shape;324;p27"/>
          <p:cNvSpPr txBox="1"/>
          <p:nvPr/>
        </p:nvSpPr>
        <p:spPr>
          <a:xfrm>
            <a:off x="6781800" y="64008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www.ablkart.com</a:t>
            </a:r>
            <a:endParaRPr/>
          </a:p>
        </p:txBody>
      </p:sp>
      <p:sp>
        <p:nvSpPr>
          <p:cNvPr id="325" name="Google Shape;325;p27"/>
          <p:cNvSpPr txBox="1"/>
          <p:nvPr/>
        </p:nvSpPr>
        <p:spPr>
          <a:xfrm>
            <a:off x="285720" y="1066800"/>
            <a:ext cx="857256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simple example takes a reading from analog pin0 and send this data to the computer every 1 second.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void setup( 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{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Serial.begin(9600);   // set serial communication to 9600 bps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}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void loop( 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{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Serial.println(analogRead(0));     // send analog value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delay(1000);                                // pause for 1 second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}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8"/>
          <p:cNvSpPr txBox="1"/>
          <p:nvPr>
            <p:ph idx="11" type="ftr"/>
          </p:nvPr>
        </p:nvSpPr>
        <p:spPr>
          <a:xfrm>
            <a:off x="-3810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www.ableducation.com</a:t>
            </a:r>
            <a:endParaRPr/>
          </a:p>
        </p:txBody>
      </p:sp>
      <p:cxnSp>
        <p:nvCxnSpPr>
          <p:cNvPr id="331" name="Google Shape;331;p28"/>
          <p:cNvCxnSpPr/>
          <p:nvPr/>
        </p:nvCxnSpPr>
        <p:spPr>
          <a:xfrm>
            <a:off x="0" y="6323013"/>
            <a:ext cx="9144000" cy="158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2" name="Google Shape;332;p28"/>
          <p:cNvSpPr txBox="1"/>
          <p:nvPr/>
        </p:nvSpPr>
        <p:spPr>
          <a:xfrm>
            <a:off x="6781800" y="64008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www.ablkart.com</a:t>
            </a:r>
            <a:endParaRPr/>
          </a:p>
        </p:txBody>
      </p:sp>
      <p:sp>
        <p:nvSpPr>
          <p:cNvPr id="333" name="Google Shape;333;p28"/>
          <p:cNvSpPr txBox="1"/>
          <p:nvPr/>
        </p:nvSpPr>
        <p:spPr>
          <a:xfrm>
            <a:off x="428596" y="1000108"/>
            <a:ext cx="8229600" cy="722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Programming Math Operators</a:t>
            </a:r>
            <a:endParaRPr/>
          </a:p>
        </p:txBody>
      </p:sp>
      <p:sp>
        <p:nvSpPr>
          <p:cNvPr id="334" name="Google Shape;334;p28"/>
          <p:cNvSpPr txBox="1"/>
          <p:nvPr/>
        </p:nvSpPr>
        <p:spPr>
          <a:xfrm>
            <a:off x="285720" y="1714488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These are used for manipulating numbers.</a:t>
            </a:r>
            <a:endParaRPr/>
          </a:p>
        </p:txBody>
      </p:sp>
      <p:sp>
        <p:nvSpPr>
          <p:cNvPr id="335" name="Google Shape;335;p28"/>
          <p:cNvSpPr txBox="1"/>
          <p:nvPr/>
        </p:nvSpPr>
        <p:spPr>
          <a:xfrm>
            <a:off x="428596" y="2357430"/>
            <a:ext cx="8072494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 (assignment) 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makes something equal to something else.  For example, x = 10*2, thus x = 20.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 (modulo)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this gives the remainder when one number is divided by another. For example  12 % 10  gives 2.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(addition)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(subtraction)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(multiplication)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 (division)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9"/>
          <p:cNvSpPr txBox="1"/>
          <p:nvPr>
            <p:ph idx="11" type="ftr"/>
          </p:nvPr>
        </p:nvSpPr>
        <p:spPr>
          <a:xfrm>
            <a:off x="-3810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www.ableducation.com</a:t>
            </a:r>
            <a:endParaRPr/>
          </a:p>
        </p:txBody>
      </p:sp>
      <p:cxnSp>
        <p:nvCxnSpPr>
          <p:cNvPr id="341" name="Google Shape;341;p29"/>
          <p:cNvCxnSpPr/>
          <p:nvPr/>
        </p:nvCxnSpPr>
        <p:spPr>
          <a:xfrm>
            <a:off x="0" y="6323013"/>
            <a:ext cx="9144000" cy="158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2" name="Google Shape;342;p29"/>
          <p:cNvSpPr txBox="1"/>
          <p:nvPr/>
        </p:nvSpPr>
        <p:spPr>
          <a:xfrm>
            <a:off x="6781800" y="64008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www.ablkart.com</a:t>
            </a:r>
            <a:endParaRPr/>
          </a:p>
        </p:txBody>
      </p:sp>
      <p:sp>
        <p:nvSpPr>
          <p:cNvPr id="343" name="Google Shape;343;p29"/>
          <p:cNvSpPr txBox="1"/>
          <p:nvPr/>
        </p:nvSpPr>
        <p:spPr>
          <a:xfrm>
            <a:off x="500034" y="1071546"/>
            <a:ext cx="8229600" cy="731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Comparison Operators</a:t>
            </a:r>
            <a:endParaRPr/>
          </a:p>
        </p:txBody>
      </p:sp>
      <p:sp>
        <p:nvSpPr>
          <p:cNvPr id="344" name="Google Shape;344;p29"/>
          <p:cNvSpPr txBox="1"/>
          <p:nvPr/>
        </p:nvSpPr>
        <p:spPr>
          <a:xfrm>
            <a:off x="500034" y="2143116"/>
            <a:ext cx="7786742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== (equal to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   12==10 is FALSE and 12 ==12 is TRUE. </a:t>
            </a:r>
            <a:endParaRPr/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!= (not equal to)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  12!=10 is TRUE and 12!=12 is FALSE.</a:t>
            </a:r>
            <a:endParaRPr/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&lt;  (less than)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&gt; (greater than)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idx="11" type="ftr"/>
          </p:nvPr>
        </p:nvSpPr>
        <p:spPr>
          <a:xfrm>
            <a:off x="-3810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www.ableducation.com</a:t>
            </a:r>
            <a:endParaRPr/>
          </a:p>
        </p:txBody>
      </p:sp>
      <p:cxnSp>
        <p:nvCxnSpPr>
          <p:cNvPr id="116" name="Google Shape;116;p3"/>
          <p:cNvCxnSpPr/>
          <p:nvPr/>
        </p:nvCxnSpPr>
        <p:spPr>
          <a:xfrm>
            <a:off x="0" y="6323013"/>
            <a:ext cx="9144000" cy="158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3"/>
          <p:cNvSpPr txBox="1"/>
          <p:nvPr/>
        </p:nvSpPr>
        <p:spPr>
          <a:xfrm>
            <a:off x="6781800" y="64008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www.ablkart.com</a:t>
            </a:r>
            <a:endParaRPr/>
          </a:p>
        </p:txBody>
      </p:sp>
      <p:sp>
        <p:nvSpPr>
          <p:cNvPr id="118" name="Google Shape;118;p3"/>
          <p:cNvSpPr txBox="1"/>
          <p:nvPr/>
        </p:nvSpPr>
        <p:spPr>
          <a:xfrm>
            <a:off x="533400" y="914400"/>
            <a:ext cx="8229600" cy="731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 of Arduino</a:t>
            </a:r>
            <a:endParaRPr b="1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/>
          <p:cNvSpPr txBox="1"/>
          <p:nvPr/>
        </p:nvSpPr>
        <p:spPr>
          <a:xfrm>
            <a:off x="285720" y="1524000"/>
            <a:ext cx="8429684" cy="4691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basic structure of the arduino  programming language is fairly simple &amp; runs in two parts. These two parts are :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Functions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Enclose blocks of statement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120" name="Google Shape;120;p3"/>
          <p:cNvSpPr txBox="1"/>
          <p:nvPr/>
        </p:nvSpPr>
        <p:spPr>
          <a:xfrm>
            <a:off x="357158" y="3214686"/>
            <a:ext cx="78486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setup ( ) 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statements; 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 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428596" y="4714884"/>
            <a:ext cx="78486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loop (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statements;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0"/>
          <p:cNvSpPr txBox="1"/>
          <p:nvPr>
            <p:ph idx="11" type="ftr"/>
          </p:nvPr>
        </p:nvSpPr>
        <p:spPr>
          <a:xfrm>
            <a:off x="-3810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www.ableducation.com</a:t>
            </a:r>
            <a:endParaRPr/>
          </a:p>
        </p:txBody>
      </p:sp>
      <p:cxnSp>
        <p:nvCxnSpPr>
          <p:cNvPr id="350" name="Google Shape;350;p30"/>
          <p:cNvCxnSpPr/>
          <p:nvPr/>
        </p:nvCxnSpPr>
        <p:spPr>
          <a:xfrm>
            <a:off x="0" y="6323013"/>
            <a:ext cx="9144000" cy="158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1" name="Google Shape;351;p30"/>
          <p:cNvSpPr txBox="1"/>
          <p:nvPr/>
        </p:nvSpPr>
        <p:spPr>
          <a:xfrm>
            <a:off x="6781800" y="64008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www.ablkart.com</a:t>
            </a:r>
            <a:endParaRPr/>
          </a:p>
        </p:txBody>
      </p:sp>
      <p:sp>
        <p:nvSpPr>
          <p:cNvPr id="352" name="Google Shape;352;p30"/>
          <p:cNvSpPr txBox="1"/>
          <p:nvPr/>
        </p:nvSpPr>
        <p:spPr>
          <a:xfrm>
            <a:off x="457200" y="1071546"/>
            <a:ext cx="8229600" cy="7572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program: </a:t>
            </a:r>
            <a:r>
              <a:rPr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Addition of two Numbers</a:t>
            </a:r>
            <a:endParaRPr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dd.bmp" id="353" name="Google Shape;35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44" y="1714489"/>
            <a:ext cx="8929718" cy="4534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1"/>
          <p:cNvSpPr txBox="1"/>
          <p:nvPr>
            <p:ph idx="11" type="ftr"/>
          </p:nvPr>
        </p:nvSpPr>
        <p:spPr>
          <a:xfrm>
            <a:off x="-3810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www.ableducation.com</a:t>
            </a:r>
            <a:endParaRPr/>
          </a:p>
        </p:txBody>
      </p:sp>
      <p:cxnSp>
        <p:nvCxnSpPr>
          <p:cNvPr id="359" name="Google Shape;359;p31"/>
          <p:cNvCxnSpPr/>
          <p:nvPr/>
        </p:nvCxnSpPr>
        <p:spPr>
          <a:xfrm>
            <a:off x="0" y="6323013"/>
            <a:ext cx="9144000" cy="158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0" name="Google Shape;360;p31"/>
          <p:cNvSpPr txBox="1"/>
          <p:nvPr/>
        </p:nvSpPr>
        <p:spPr>
          <a:xfrm>
            <a:off x="6781800" y="64008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www.ablkart.com</a:t>
            </a:r>
            <a:endParaRPr/>
          </a:p>
        </p:txBody>
      </p:sp>
      <p:sp>
        <p:nvSpPr>
          <p:cNvPr id="361" name="Google Shape;361;p31"/>
          <p:cNvSpPr txBox="1"/>
          <p:nvPr/>
        </p:nvSpPr>
        <p:spPr>
          <a:xfrm>
            <a:off x="357158" y="1071546"/>
            <a:ext cx="8229600" cy="731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Program: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LED Blinking </a:t>
            </a:r>
            <a:endParaRPr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2" name="Google Shape;36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348" y="2143116"/>
            <a:ext cx="7088237" cy="3357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2"/>
          <p:cNvSpPr txBox="1"/>
          <p:nvPr>
            <p:ph idx="11" type="ftr"/>
          </p:nvPr>
        </p:nvSpPr>
        <p:spPr>
          <a:xfrm>
            <a:off x="-3810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www.ableducation.com</a:t>
            </a:r>
            <a:endParaRPr/>
          </a:p>
        </p:txBody>
      </p:sp>
      <p:cxnSp>
        <p:nvCxnSpPr>
          <p:cNvPr id="368" name="Google Shape;368;p32"/>
          <p:cNvCxnSpPr/>
          <p:nvPr/>
        </p:nvCxnSpPr>
        <p:spPr>
          <a:xfrm>
            <a:off x="0" y="6323013"/>
            <a:ext cx="9144000" cy="158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9" name="Google Shape;369;p32"/>
          <p:cNvSpPr txBox="1"/>
          <p:nvPr/>
        </p:nvSpPr>
        <p:spPr>
          <a:xfrm>
            <a:off x="6781800" y="64008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www.ablkart.com</a:t>
            </a:r>
            <a:endParaRPr/>
          </a:p>
        </p:txBody>
      </p:sp>
      <p:pic>
        <p:nvPicPr>
          <p:cNvPr id="370" name="Google Shape;37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052736"/>
            <a:ext cx="4999038" cy="224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00" y="3581400"/>
            <a:ext cx="5191125" cy="26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3"/>
          <p:cNvSpPr txBox="1"/>
          <p:nvPr>
            <p:ph idx="11" type="ftr"/>
          </p:nvPr>
        </p:nvSpPr>
        <p:spPr>
          <a:xfrm>
            <a:off x="-3810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www.ableducation.com</a:t>
            </a:r>
            <a:endParaRPr/>
          </a:p>
        </p:txBody>
      </p:sp>
      <p:cxnSp>
        <p:nvCxnSpPr>
          <p:cNvPr id="377" name="Google Shape;377;p33"/>
          <p:cNvCxnSpPr/>
          <p:nvPr/>
        </p:nvCxnSpPr>
        <p:spPr>
          <a:xfrm>
            <a:off x="0" y="6323013"/>
            <a:ext cx="9144000" cy="158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8" name="Google Shape;378;p33"/>
          <p:cNvSpPr txBox="1"/>
          <p:nvPr/>
        </p:nvSpPr>
        <p:spPr>
          <a:xfrm>
            <a:off x="6781800" y="64008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www.ablkart.com</a:t>
            </a:r>
            <a:endParaRPr/>
          </a:p>
        </p:txBody>
      </p:sp>
      <p:sp>
        <p:nvSpPr>
          <p:cNvPr id="379" name="Google Shape;379;p33"/>
          <p:cNvSpPr txBox="1"/>
          <p:nvPr/>
        </p:nvSpPr>
        <p:spPr>
          <a:xfrm>
            <a:off x="285720" y="1071546"/>
            <a:ext cx="4191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 &amp; Upload</a:t>
            </a:r>
            <a:endParaRPr/>
          </a:p>
        </p:txBody>
      </p:sp>
      <p:sp>
        <p:nvSpPr>
          <p:cNvPr id="380" name="Google Shape;380;p33"/>
          <p:cNvSpPr txBox="1"/>
          <p:nvPr/>
        </p:nvSpPr>
        <p:spPr>
          <a:xfrm>
            <a:off x="609600" y="1752600"/>
            <a:ext cx="2819400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compile your sketch, click the checkmark.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sure your Arduino is plugged into an available USB port.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the arrow to upload the program to Arduino. If everything is attached correctly. The LED should blink.</a:t>
            </a:r>
            <a:endParaRPr/>
          </a:p>
        </p:txBody>
      </p:sp>
      <p:pic>
        <p:nvPicPr>
          <p:cNvPr id="381" name="Google Shape;38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0600" y="1219200"/>
            <a:ext cx="3505200" cy="4191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2" name="Google Shape;382;p33"/>
          <p:cNvCxnSpPr/>
          <p:nvPr/>
        </p:nvCxnSpPr>
        <p:spPr>
          <a:xfrm flipH="1" rot="10800000">
            <a:off x="2987824" y="2132856"/>
            <a:ext cx="2088232" cy="144016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83" name="Google Shape;383;p33"/>
          <p:cNvCxnSpPr/>
          <p:nvPr/>
        </p:nvCxnSpPr>
        <p:spPr>
          <a:xfrm flipH="1" rot="10800000">
            <a:off x="3275856" y="2132856"/>
            <a:ext cx="2160240" cy="2448272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4"/>
          <p:cNvSpPr txBox="1"/>
          <p:nvPr>
            <p:ph idx="11" type="ftr"/>
          </p:nvPr>
        </p:nvSpPr>
        <p:spPr>
          <a:xfrm>
            <a:off x="-3810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www.ableducation.com</a:t>
            </a:r>
            <a:endParaRPr/>
          </a:p>
        </p:txBody>
      </p:sp>
      <p:cxnSp>
        <p:nvCxnSpPr>
          <p:cNvPr id="389" name="Google Shape;389;p34"/>
          <p:cNvCxnSpPr/>
          <p:nvPr/>
        </p:nvCxnSpPr>
        <p:spPr>
          <a:xfrm>
            <a:off x="0" y="6323013"/>
            <a:ext cx="9144000" cy="158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0" name="Google Shape;390;p34"/>
          <p:cNvSpPr txBox="1"/>
          <p:nvPr/>
        </p:nvSpPr>
        <p:spPr>
          <a:xfrm>
            <a:off x="6781800" y="64008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www.ablkart.com</a:t>
            </a:r>
            <a:endParaRPr/>
          </a:p>
        </p:txBody>
      </p:sp>
      <p:sp>
        <p:nvSpPr>
          <p:cNvPr id="391" name="Google Shape;391;p34"/>
          <p:cNvSpPr txBox="1"/>
          <p:nvPr>
            <p:ph type="ctrTitle"/>
          </p:nvPr>
        </p:nvSpPr>
        <p:spPr>
          <a:xfrm>
            <a:off x="571472" y="857232"/>
            <a:ext cx="7467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sz="4000"/>
              <a:t>Select board to upload program</a:t>
            </a:r>
            <a:endParaRPr b="1" sz="4000"/>
          </a:p>
        </p:txBody>
      </p:sp>
      <p:pic>
        <p:nvPicPr>
          <p:cNvPr descr="select board.JPG" id="392" name="Google Shape;39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348" y="1857364"/>
            <a:ext cx="7915300" cy="4337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/>
          <p:nvPr>
            <p:ph idx="11" type="ftr"/>
          </p:nvPr>
        </p:nvSpPr>
        <p:spPr>
          <a:xfrm>
            <a:off x="-3810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www.ableducation.com</a:t>
            </a:r>
            <a:endParaRPr/>
          </a:p>
        </p:txBody>
      </p:sp>
      <p:cxnSp>
        <p:nvCxnSpPr>
          <p:cNvPr id="127" name="Google Shape;127;p4"/>
          <p:cNvCxnSpPr/>
          <p:nvPr/>
        </p:nvCxnSpPr>
        <p:spPr>
          <a:xfrm>
            <a:off x="0" y="6323013"/>
            <a:ext cx="9144000" cy="158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4"/>
          <p:cNvSpPr txBox="1"/>
          <p:nvPr/>
        </p:nvSpPr>
        <p:spPr>
          <a:xfrm>
            <a:off x="6781800" y="64008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www.ablkart.com</a:t>
            </a:r>
            <a:endParaRPr/>
          </a:p>
        </p:txBody>
      </p:sp>
      <p:sp>
        <p:nvSpPr>
          <p:cNvPr id="129" name="Google Shape;129;p4"/>
          <p:cNvSpPr txBox="1"/>
          <p:nvPr/>
        </p:nvSpPr>
        <p:spPr>
          <a:xfrm>
            <a:off x="357158" y="1142984"/>
            <a:ext cx="8375848" cy="4882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24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etup() is the preparation , loop() is an execution.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setup function should follow the declaration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any variable at the  beginning of the program.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It is the first function to run  in the program , is run only once, and is used to set pinMode or initialize  serial communication.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loop function follow next and includes the code to be executed continuously reading inputs , triggering outputs etc.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/>
          <p:nvPr>
            <p:ph idx="11" type="ftr"/>
          </p:nvPr>
        </p:nvSpPr>
        <p:spPr>
          <a:xfrm>
            <a:off x="-3810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www.ableducation.com</a:t>
            </a:r>
            <a:endParaRPr/>
          </a:p>
        </p:txBody>
      </p:sp>
      <p:cxnSp>
        <p:nvCxnSpPr>
          <p:cNvPr id="135" name="Google Shape;135;p5"/>
          <p:cNvCxnSpPr/>
          <p:nvPr/>
        </p:nvCxnSpPr>
        <p:spPr>
          <a:xfrm>
            <a:off x="0" y="6323013"/>
            <a:ext cx="9144000" cy="158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" name="Google Shape;136;p5"/>
          <p:cNvSpPr txBox="1"/>
          <p:nvPr/>
        </p:nvSpPr>
        <p:spPr>
          <a:xfrm>
            <a:off x="6781800" y="64008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www.ablkart.com</a:t>
            </a:r>
            <a:endParaRPr/>
          </a:p>
        </p:txBody>
      </p:sp>
      <p:sp>
        <p:nvSpPr>
          <p:cNvPr id="137" name="Google Shape;137;p5"/>
          <p:cNvSpPr txBox="1"/>
          <p:nvPr/>
        </p:nvSpPr>
        <p:spPr>
          <a:xfrm>
            <a:off x="285720" y="1214422"/>
            <a:ext cx="8534752" cy="4785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Setup()</a:t>
            </a:r>
            <a:endParaRPr/>
          </a:p>
          <a:p>
            <a:pPr indent="-15240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setup() function is called once when your program starts.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used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initialize pin modes,  or begin serial monitor.</a:t>
            </a:r>
            <a:endParaRPr/>
          </a:p>
          <a:p>
            <a:pPr indent="-15240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must be included in a program even if there are no statements to run.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void setup()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pinMode(pin, OUTPUT);        //  sets the ‘pin ’ as  output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/>
          <p:nvPr>
            <p:ph idx="11" type="ftr"/>
          </p:nvPr>
        </p:nvSpPr>
        <p:spPr>
          <a:xfrm>
            <a:off x="-3810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www.ableducation.com</a:t>
            </a:r>
            <a:endParaRPr/>
          </a:p>
        </p:txBody>
      </p:sp>
      <p:cxnSp>
        <p:nvCxnSpPr>
          <p:cNvPr id="143" name="Google Shape;143;p6"/>
          <p:cNvCxnSpPr/>
          <p:nvPr/>
        </p:nvCxnSpPr>
        <p:spPr>
          <a:xfrm>
            <a:off x="0" y="6323013"/>
            <a:ext cx="9144000" cy="158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4" name="Google Shape;144;p6"/>
          <p:cNvSpPr txBox="1"/>
          <p:nvPr/>
        </p:nvSpPr>
        <p:spPr>
          <a:xfrm>
            <a:off x="6781800" y="64008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www.ablkart.com</a:t>
            </a:r>
            <a:endParaRPr/>
          </a:p>
        </p:txBody>
      </p:sp>
      <p:sp>
        <p:nvSpPr>
          <p:cNvPr id="145" name="Google Shape;145;p6"/>
          <p:cNvSpPr txBox="1"/>
          <p:nvPr/>
        </p:nvSpPr>
        <p:spPr>
          <a:xfrm>
            <a:off x="285720" y="1142984"/>
            <a:ext cx="8572560" cy="4983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Loop()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calling the setup() function, the loop() function does precisely what its name suggests, and loops consecutively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allowing to change, respond, and control the arduino  board.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loop()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digitalWrite(pin, HIGH);      </a:t>
            </a:r>
            <a:r>
              <a:rPr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turns ‘pin ’ on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delay(1000);                           </a:t>
            </a:r>
            <a:r>
              <a:rPr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pauses  for  one second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digitalWrite(pin, LOW);       </a:t>
            </a:r>
            <a:r>
              <a:rPr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turns  ‘pin’  off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delay(1000);                         </a:t>
            </a:r>
            <a:r>
              <a:rPr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 pauses for one second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"/>
          <p:cNvSpPr txBox="1"/>
          <p:nvPr>
            <p:ph idx="11" type="ftr"/>
          </p:nvPr>
        </p:nvSpPr>
        <p:spPr>
          <a:xfrm>
            <a:off x="-3810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www.ableducation.com</a:t>
            </a:r>
            <a:endParaRPr/>
          </a:p>
        </p:txBody>
      </p:sp>
      <p:cxnSp>
        <p:nvCxnSpPr>
          <p:cNvPr id="151" name="Google Shape;151;p7"/>
          <p:cNvCxnSpPr/>
          <p:nvPr/>
        </p:nvCxnSpPr>
        <p:spPr>
          <a:xfrm>
            <a:off x="0" y="6323013"/>
            <a:ext cx="9144000" cy="158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2" name="Google Shape;152;p7"/>
          <p:cNvSpPr txBox="1"/>
          <p:nvPr/>
        </p:nvSpPr>
        <p:spPr>
          <a:xfrm>
            <a:off x="6781800" y="64008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www.ablkart.com</a:t>
            </a:r>
            <a:endParaRPr/>
          </a:p>
        </p:txBody>
      </p:sp>
      <p:sp>
        <p:nvSpPr>
          <p:cNvPr id="153" name="Google Shape;153;p7"/>
          <p:cNvSpPr txBox="1"/>
          <p:nvPr/>
        </p:nvSpPr>
        <p:spPr>
          <a:xfrm>
            <a:off x="428596" y="1214422"/>
            <a:ext cx="8229600" cy="731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Programming Syntax</a:t>
            </a:r>
            <a:endParaRPr/>
          </a:p>
        </p:txBody>
      </p:sp>
      <p:sp>
        <p:nvSpPr>
          <p:cNvPr id="154" name="Google Shape;154;p7"/>
          <p:cNvSpPr txBox="1"/>
          <p:nvPr/>
        </p:nvSpPr>
        <p:spPr>
          <a:xfrm>
            <a:off x="500034" y="200024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 to other programming, the formatting requirement is the same.</a:t>
            </a:r>
            <a:endParaRPr/>
          </a:p>
        </p:txBody>
      </p:sp>
      <p:sp>
        <p:nvSpPr>
          <p:cNvPr id="155" name="Google Shape;155;p7"/>
          <p:cNvSpPr txBox="1"/>
          <p:nvPr/>
        </p:nvSpPr>
        <p:spPr>
          <a:xfrm>
            <a:off x="571472" y="2928934"/>
            <a:ext cx="7358114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Single line comment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  */ 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Multiline comment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 }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used to define a block of code that starts and ends.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used to define the end of a line of programs(codes).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"/>
          <p:cNvSpPr txBox="1"/>
          <p:nvPr>
            <p:ph idx="11" type="ftr"/>
          </p:nvPr>
        </p:nvSpPr>
        <p:spPr>
          <a:xfrm>
            <a:off x="-3810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www.ableducation.com</a:t>
            </a:r>
            <a:endParaRPr/>
          </a:p>
        </p:txBody>
      </p:sp>
      <p:cxnSp>
        <p:nvCxnSpPr>
          <p:cNvPr id="161" name="Google Shape;161;p8"/>
          <p:cNvCxnSpPr/>
          <p:nvPr/>
        </p:nvCxnSpPr>
        <p:spPr>
          <a:xfrm>
            <a:off x="0" y="6323013"/>
            <a:ext cx="9144000" cy="158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2" name="Google Shape;162;p8"/>
          <p:cNvSpPr txBox="1"/>
          <p:nvPr/>
        </p:nvSpPr>
        <p:spPr>
          <a:xfrm>
            <a:off x="6781800" y="64008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www.ablkart.com</a:t>
            </a:r>
            <a:endParaRPr/>
          </a:p>
        </p:txBody>
      </p:sp>
      <p:sp>
        <p:nvSpPr>
          <p:cNvPr id="163" name="Google Shape;163;p8"/>
          <p:cNvSpPr txBox="1"/>
          <p:nvPr/>
        </p:nvSpPr>
        <p:spPr>
          <a:xfrm>
            <a:off x="285720" y="1142984"/>
            <a:ext cx="8229600" cy="579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/>
          </a:p>
        </p:txBody>
      </p:sp>
      <p:sp>
        <p:nvSpPr>
          <p:cNvPr id="164" name="Google Shape;164;p8"/>
          <p:cNvSpPr txBox="1"/>
          <p:nvPr/>
        </p:nvSpPr>
        <p:spPr>
          <a:xfrm>
            <a:off x="357158" y="1714488"/>
            <a:ext cx="8429684" cy="3929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24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variable is a way of naming and storing a numerical value for later use by the program. </a:t>
            </a:r>
            <a:endParaRPr/>
          </a:p>
          <a:p>
            <a:pPr indent="-15240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variable needs to be declared and optionally assigned to the value to be stored. </a:t>
            </a:r>
            <a:endParaRPr/>
          </a:p>
          <a:p>
            <a:pPr indent="-152400" lvl="0" marL="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variable can be named any word that is not already one of the keywords in the arduino language.</a:t>
            </a:r>
            <a:endParaRPr/>
          </a:p>
          <a:p>
            <a:pPr indent="-15240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Declaring a variable means defining its value type, as int, long,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 etc.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"/>
          <p:cNvSpPr txBox="1"/>
          <p:nvPr>
            <p:ph idx="11" type="ftr"/>
          </p:nvPr>
        </p:nvSpPr>
        <p:spPr>
          <a:xfrm>
            <a:off x="-3810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www.ableducation.com</a:t>
            </a:r>
            <a:endParaRPr/>
          </a:p>
        </p:txBody>
      </p:sp>
      <p:cxnSp>
        <p:nvCxnSpPr>
          <p:cNvPr id="170" name="Google Shape;170;p9"/>
          <p:cNvCxnSpPr/>
          <p:nvPr/>
        </p:nvCxnSpPr>
        <p:spPr>
          <a:xfrm>
            <a:off x="0" y="6323013"/>
            <a:ext cx="9144000" cy="158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1" name="Google Shape;171;p9"/>
          <p:cNvSpPr txBox="1"/>
          <p:nvPr/>
        </p:nvSpPr>
        <p:spPr>
          <a:xfrm>
            <a:off x="6781800" y="64008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www.ablkart.com</a:t>
            </a:r>
            <a:endParaRPr/>
          </a:p>
        </p:txBody>
      </p:sp>
      <p:sp>
        <p:nvSpPr>
          <p:cNvPr id="172" name="Google Shape;172;p9"/>
          <p:cNvSpPr txBox="1"/>
          <p:nvPr/>
        </p:nvSpPr>
        <p:spPr>
          <a:xfrm>
            <a:off x="285720" y="1071546"/>
            <a:ext cx="8229600" cy="579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/>
          </a:p>
        </p:txBody>
      </p:sp>
      <p:sp>
        <p:nvSpPr>
          <p:cNvPr id="173" name="Google Shape;173;p9"/>
          <p:cNvSpPr txBox="1"/>
          <p:nvPr/>
        </p:nvSpPr>
        <p:spPr>
          <a:xfrm>
            <a:off x="214282" y="1643050"/>
            <a:ext cx="857256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24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 program declares a variable called input  Variable and then assigns it the value obtained on analog  input pin2.</a:t>
            </a:r>
            <a:endParaRPr/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 inputVariable  = 0;               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//declare a variable and assign value 0 </a:t>
            </a:r>
            <a:endParaRPr/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inputVariable = analogRead(2);  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//set variable to value of analog pin2</a:t>
            </a:r>
            <a:endParaRPr/>
          </a:p>
          <a:p>
            <a:pPr indent="-152400" lvl="0" marL="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‘inputVariable’ is the variable itself. The first line declares that it will contain an int(short for integer). The second line sets the variable to the value at analog pin2.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BL_Education_Template_Left_Log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2020-01-10T18:48:12Z</dcterms:created>
  <dc:creator>anil</dc:creator>
</cp:coreProperties>
</file>