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orbel"/>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g4GGI8OjH62Qna4NLbaK2L/wmq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410c8bb650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410c8bb650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410c8bb650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410c8bb650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410c8bb650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410c8bb650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410c8bb650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410c8bb650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410c8bb650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410c8bb650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410c8bb650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10c8bb650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410c8bb650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410c8bb650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410c8bb650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410c8bb650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410c8bb650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410c8bb650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10c8bb650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410c8bb650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410c8bb650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410c8bb650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410c8bb650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410c8bb650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410c8bb650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410c8bb650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410c8bb650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410c8bb650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410c8bb650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410c8bb650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410c8bb650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410c8bb650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410c8bb650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410c8bb650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410c8bb650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410c8bb650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410c8bb650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410c8bb650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410c8bb650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410c8bb650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410c8bb650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410c8bb650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410c8bb650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410c8bb650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410c8bb650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410c8bb650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410c8bb650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410c8bb650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410c8bb650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410c8bb650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410c8bb650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410c8bb650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410c8bb650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410c8bb650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410c8bb650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410c8bb650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410c8bb650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410c8bb650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410c8bb650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410c8bb650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410c8bb650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410c8bb650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410c8bb650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410c8bb650_0_57"/>
          <p:cNvSpPr/>
          <p:nvPr>
            <p:ph idx="2" type="pic"/>
          </p:nvPr>
        </p:nvSpPr>
        <p:spPr>
          <a:xfrm>
            <a:off x="3887391" y="987425"/>
            <a:ext cx="4629300" cy="4873500"/>
          </a:xfrm>
          <a:prstGeom prst="rect">
            <a:avLst/>
          </a:prstGeom>
          <a:noFill/>
          <a:ln>
            <a:noFill/>
          </a:ln>
        </p:spPr>
      </p:sp>
      <p:sp>
        <p:nvSpPr>
          <p:cNvPr id="65" name="Google Shape;65;g2410c8bb650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410c8bb650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410c8bb650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410c8bb650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410c8bb650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410c8bb650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410c8bb650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410c8bb650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410c8bb650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410c8bb650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youtu.be/IdkIHfCM2p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533400" y="11430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Automatic  door lock system using Flex sensor</a:t>
            </a:r>
            <a:endParaRPr/>
          </a:p>
        </p:txBody>
      </p:sp>
      <p:sp>
        <p:nvSpPr>
          <p:cNvPr descr="Image result for flex sensor" id="98" name="Google Shape;98;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9" name="Google Shape;99;p1"/>
          <p:cNvPicPr preferRelativeResize="0"/>
          <p:nvPr/>
        </p:nvPicPr>
        <p:blipFill rotWithShape="1">
          <a:blip r:embed="rId3">
            <a:alphaModFix/>
          </a:blip>
          <a:srcRect b="0" l="0" r="0" t="0"/>
          <a:stretch/>
        </p:blipFill>
        <p:spPr>
          <a:xfrm>
            <a:off x="1066800" y="2743200"/>
            <a:ext cx="7096125" cy="3171825"/>
          </a:xfrm>
          <a:prstGeom prst="rect">
            <a:avLst/>
          </a:prstGeom>
          <a:noFill/>
          <a:ln>
            <a:noFill/>
          </a:ln>
        </p:spPr>
      </p:pic>
      <p:sp>
        <p:nvSpPr>
          <p:cNvPr id="100" name="Google Shape;100;p1"/>
          <p:cNvSpPr/>
          <p:nvPr/>
        </p:nvSpPr>
        <p:spPr>
          <a:xfrm>
            <a:off x="-3048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1200" u="none">
                <a:solidFill>
                  <a:srgbClr val="888888"/>
                </a:solidFill>
                <a:latin typeface="Calibri"/>
                <a:ea typeface="Calibri"/>
                <a:cs typeface="Calibri"/>
                <a:sym typeface="Calibri"/>
              </a:rPr>
              <a:t>www.ableducation.com</a:t>
            </a:r>
            <a:endParaRPr/>
          </a:p>
        </p:txBody>
      </p:sp>
      <p:cxnSp>
        <p:nvCxnSpPr>
          <p:cNvPr id="101" name="Google Shape;101;p1"/>
          <p:cNvCxnSpPr/>
          <p:nvPr/>
        </p:nvCxnSpPr>
        <p:spPr>
          <a:xfrm>
            <a:off x="0" y="6324600"/>
            <a:ext cx="9144000" cy="1587"/>
          </a:xfrm>
          <a:prstGeom prst="straightConnector1">
            <a:avLst/>
          </a:prstGeom>
          <a:noFill/>
          <a:ln cap="flat" cmpd="sng" w="9525">
            <a:solidFill>
              <a:srgbClr val="4A7DBA"/>
            </a:solidFill>
            <a:prstDash val="solid"/>
            <a:round/>
            <a:headEnd len="sm" w="sm" type="none"/>
            <a:tailEnd len="sm" w="sm" type="none"/>
          </a:ln>
        </p:spPr>
      </p:cxnSp>
      <p:sp>
        <p:nvSpPr>
          <p:cNvPr id="102" name="Google Shape;102;p1"/>
          <p:cNvSpPr txBox="1"/>
          <p:nvPr/>
        </p:nvSpPr>
        <p:spPr>
          <a:xfrm>
            <a:off x="65532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1200" u="none">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ctrTitle"/>
          </p:nvPr>
        </p:nvSpPr>
        <p:spPr>
          <a:xfrm>
            <a:off x="533400" y="1066801"/>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Flex sensor</a:t>
            </a:r>
            <a:endParaRPr/>
          </a:p>
        </p:txBody>
      </p:sp>
      <p:sp>
        <p:nvSpPr>
          <p:cNvPr id="108" name="Google Shape;108;p2"/>
          <p:cNvSpPr txBox="1"/>
          <p:nvPr>
            <p:ph idx="1" type="subTitle"/>
          </p:nvPr>
        </p:nvSpPr>
        <p:spPr>
          <a:xfrm>
            <a:off x="533400" y="1905000"/>
            <a:ext cx="6172200" cy="39624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solidFill>
                  <a:schemeClr val="dk1"/>
                </a:solidFill>
              </a:rPr>
              <a:t>A </a:t>
            </a:r>
            <a:r>
              <a:rPr b="1" lang="en-US" sz="2400">
                <a:solidFill>
                  <a:schemeClr val="dk1"/>
                </a:solidFill>
              </a:rPr>
              <a:t>Flex sensor</a:t>
            </a:r>
            <a:r>
              <a:rPr lang="en-US" sz="2400">
                <a:solidFill>
                  <a:schemeClr val="dk1"/>
                </a:solidFill>
              </a:rPr>
              <a:t> or </a:t>
            </a:r>
            <a:r>
              <a:rPr b="1" lang="en-US" sz="2400">
                <a:solidFill>
                  <a:schemeClr val="dk1"/>
                </a:solidFill>
              </a:rPr>
              <a:t>Bend sensor</a:t>
            </a:r>
            <a:r>
              <a:rPr lang="en-US" sz="2400">
                <a:solidFill>
                  <a:schemeClr val="dk1"/>
                </a:solidFill>
              </a:rPr>
              <a:t> is a sensor that measures the amount of deflection or bending . Usually, the sensor is stuck to the surface, and resistance of sensor element is varied by bending the surface. Since the resistance is directly proportional to the amount of bend it is used as goniometer, and often called flexible potentiometer.</a:t>
            </a:r>
            <a:endParaRPr/>
          </a:p>
        </p:txBody>
      </p:sp>
      <p:pic>
        <p:nvPicPr>
          <p:cNvPr descr="Image result for flex sensor" id="109" name="Google Shape;109;p2"/>
          <p:cNvPicPr preferRelativeResize="0"/>
          <p:nvPr/>
        </p:nvPicPr>
        <p:blipFill rotWithShape="1">
          <a:blip r:embed="rId3">
            <a:alphaModFix/>
          </a:blip>
          <a:srcRect b="0" l="0" r="0" t="0"/>
          <a:stretch/>
        </p:blipFill>
        <p:spPr>
          <a:xfrm>
            <a:off x="6858000" y="2095500"/>
            <a:ext cx="2286000" cy="4762500"/>
          </a:xfrm>
          <a:prstGeom prst="rect">
            <a:avLst/>
          </a:prstGeom>
          <a:noFill/>
          <a:ln>
            <a:noFill/>
          </a:ln>
        </p:spPr>
      </p:pic>
      <p:pic>
        <p:nvPicPr>
          <p:cNvPr descr="Image result for flex sensor" id="110" name="Google Shape;110;p2"/>
          <p:cNvPicPr preferRelativeResize="0"/>
          <p:nvPr/>
        </p:nvPicPr>
        <p:blipFill rotWithShape="1">
          <a:blip r:embed="rId4">
            <a:alphaModFix/>
          </a:blip>
          <a:srcRect b="0" l="0" r="0" t="0"/>
          <a:stretch/>
        </p:blipFill>
        <p:spPr>
          <a:xfrm>
            <a:off x="3657600" y="4953000"/>
            <a:ext cx="3886200" cy="1343026"/>
          </a:xfrm>
          <a:prstGeom prst="rect">
            <a:avLst/>
          </a:prstGeom>
          <a:noFill/>
          <a:ln>
            <a:noFill/>
          </a:ln>
        </p:spPr>
      </p:pic>
      <p:sp>
        <p:nvSpPr>
          <p:cNvPr id="111" name="Google Shape;111;p2"/>
          <p:cNvSpPr/>
          <p:nvPr/>
        </p:nvSpPr>
        <p:spPr>
          <a:xfrm>
            <a:off x="-3048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www.ableducation.com</a:t>
            </a:r>
            <a:endParaRPr/>
          </a:p>
        </p:txBody>
      </p:sp>
      <p:cxnSp>
        <p:nvCxnSpPr>
          <p:cNvPr id="112" name="Google Shape;112;p2"/>
          <p:cNvCxnSpPr/>
          <p:nvPr/>
        </p:nvCxnSpPr>
        <p:spPr>
          <a:xfrm>
            <a:off x="0" y="6324600"/>
            <a:ext cx="9144000" cy="1587"/>
          </a:xfrm>
          <a:prstGeom prst="straightConnector1">
            <a:avLst/>
          </a:prstGeom>
          <a:noFill/>
          <a:ln cap="flat" cmpd="sng" w="9525">
            <a:solidFill>
              <a:srgbClr val="4A7DBA"/>
            </a:solidFill>
            <a:prstDash val="solid"/>
            <a:round/>
            <a:headEnd len="sm" w="sm" type="none"/>
            <a:tailEnd len="sm" w="sm" type="none"/>
          </a:ln>
        </p:spPr>
      </p:cxnSp>
      <p:sp>
        <p:nvSpPr>
          <p:cNvPr id="113" name="Google Shape;113;p2"/>
          <p:cNvSpPr txBox="1"/>
          <p:nvPr/>
        </p:nvSpPr>
        <p:spPr>
          <a:xfrm>
            <a:off x="65532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ctrTitle"/>
          </p:nvPr>
        </p:nvSpPr>
        <p:spPr>
          <a:xfrm>
            <a:off x="685800" y="762000"/>
            <a:ext cx="7772400" cy="14700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Servo Motor </a:t>
            </a:r>
            <a:endParaRPr/>
          </a:p>
        </p:txBody>
      </p:sp>
      <p:sp>
        <p:nvSpPr>
          <p:cNvPr id="119" name="Google Shape;119;p3"/>
          <p:cNvSpPr txBox="1"/>
          <p:nvPr>
            <p:ph idx="1" type="subTitle"/>
          </p:nvPr>
        </p:nvSpPr>
        <p:spPr>
          <a:xfrm>
            <a:off x="685800" y="1981200"/>
            <a:ext cx="4953000" cy="41910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2600"/>
              <a:buNone/>
            </a:pPr>
            <a:r>
              <a:rPr lang="en-US" sz="2600">
                <a:solidFill>
                  <a:schemeClr val="dk1"/>
                </a:solidFill>
              </a:rPr>
              <a:t>A </a:t>
            </a:r>
            <a:r>
              <a:rPr b="1" lang="en-US" sz="2600">
                <a:solidFill>
                  <a:schemeClr val="dk1"/>
                </a:solidFill>
              </a:rPr>
              <a:t>Servo motor</a:t>
            </a:r>
            <a:r>
              <a:rPr lang="en-US" sz="2600">
                <a:solidFill>
                  <a:schemeClr val="dk1"/>
                </a:solidFill>
              </a:rPr>
              <a:t> is an electrical device which can push or rotate an object with great precision. If you want to rotate and object at some specific angles or distance, then you use </a:t>
            </a:r>
            <a:r>
              <a:rPr b="1" lang="en-US" sz="2600">
                <a:solidFill>
                  <a:schemeClr val="dk1"/>
                </a:solidFill>
              </a:rPr>
              <a:t>servo motor</a:t>
            </a:r>
            <a:r>
              <a:rPr lang="en-US" sz="2600">
                <a:solidFill>
                  <a:schemeClr val="dk1"/>
                </a:solidFill>
              </a:rPr>
              <a:t>. It is just made up of simple  </a:t>
            </a:r>
            <a:r>
              <a:rPr b="1" lang="en-US" sz="2600">
                <a:solidFill>
                  <a:schemeClr val="dk1"/>
                </a:solidFill>
              </a:rPr>
              <a:t>motor</a:t>
            </a:r>
            <a:r>
              <a:rPr lang="en-US" sz="2600">
                <a:solidFill>
                  <a:schemeClr val="dk1"/>
                </a:solidFill>
              </a:rPr>
              <a:t> which run through </a:t>
            </a:r>
            <a:r>
              <a:rPr b="1" lang="en-US" sz="2600">
                <a:solidFill>
                  <a:schemeClr val="dk1"/>
                </a:solidFill>
              </a:rPr>
              <a:t>servo</a:t>
            </a:r>
            <a:r>
              <a:rPr lang="en-US" sz="2600">
                <a:solidFill>
                  <a:schemeClr val="dk1"/>
                </a:solidFill>
              </a:rPr>
              <a:t> mechanism. </a:t>
            </a:r>
            <a:endParaRPr/>
          </a:p>
          <a:p>
            <a:pPr indent="0" lvl="0" marL="0" rtl="0" algn="l">
              <a:spcBef>
                <a:spcPts val="481"/>
              </a:spcBef>
              <a:spcAft>
                <a:spcPts val="0"/>
              </a:spcAft>
              <a:buClr>
                <a:schemeClr val="dk1"/>
              </a:buClr>
              <a:buSzPts val="2600"/>
              <a:buNone/>
            </a:pPr>
            <a:r>
              <a:rPr lang="en-US" sz="2600">
                <a:solidFill>
                  <a:schemeClr val="dk1"/>
                </a:solidFill>
              </a:rPr>
              <a:t>It consists of three parts:</a:t>
            </a:r>
            <a:endParaRPr/>
          </a:p>
          <a:p>
            <a:pPr indent="-469582" lvl="0" marL="457200" rtl="0" algn="l">
              <a:spcBef>
                <a:spcPts val="481"/>
              </a:spcBef>
              <a:spcAft>
                <a:spcPts val="0"/>
              </a:spcAft>
              <a:buClr>
                <a:schemeClr val="dk1"/>
              </a:buClr>
              <a:buSzPts val="2600"/>
              <a:buFont typeface="Calibri"/>
              <a:buAutoNum type="arabicPeriod"/>
            </a:pPr>
            <a:r>
              <a:rPr lang="en-US" sz="2600">
                <a:solidFill>
                  <a:schemeClr val="dk1"/>
                </a:solidFill>
              </a:rPr>
              <a:t>Controlled device</a:t>
            </a:r>
            <a:endParaRPr/>
          </a:p>
          <a:p>
            <a:pPr indent="-469582" lvl="0" marL="457200" rtl="0" algn="l">
              <a:spcBef>
                <a:spcPts val="481"/>
              </a:spcBef>
              <a:spcAft>
                <a:spcPts val="0"/>
              </a:spcAft>
              <a:buClr>
                <a:schemeClr val="dk1"/>
              </a:buClr>
              <a:buSzPts val="2600"/>
              <a:buFont typeface="Calibri"/>
              <a:buAutoNum type="arabicPeriod"/>
            </a:pPr>
            <a:r>
              <a:rPr lang="en-US" sz="2600">
                <a:solidFill>
                  <a:schemeClr val="dk1"/>
                </a:solidFill>
              </a:rPr>
              <a:t>Output sensor</a:t>
            </a:r>
            <a:endParaRPr/>
          </a:p>
          <a:p>
            <a:pPr indent="-469582" lvl="0" marL="457200" rtl="0" algn="l">
              <a:spcBef>
                <a:spcPts val="481"/>
              </a:spcBef>
              <a:spcAft>
                <a:spcPts val="0"/>
              </a:spcAft>
              <a:buClr>
                <a:schemeClr val="dk1"/>
              </a:buClr>
              <a:buSzPts val="2600"/>
              <a:buFont typeface="Calibri"/>
              <a:buAutoNum type="arabicPeriod"/>
            </a:pPr>
            <a:r>
              <a:rPr lang="en-US" sz="2600">
                <a:solidFill>
                  <a:schemeClr val="dk1"/>
                </a:solidFill>
              </a:rPr>
              <a:t>Feedback system</a:t>
            </a:r>
            <a:endParaRPr/>
          </a:p>
          <a:p>
            <a:pPr indent="0" lvl="0" marL="0" rtl="0" algn="l">
              <a:spcBef>
                <a:spcPts val="370"/>
              </a:spcBef>
              <a:spcAft>
                <a:spcPts val="0"/>
              </a:spcAft>
              <a:buClr>
                <a:srgbClr val="888888"/>
              </a:buClr>
              <a:buSzPts val="2000"/>
              <a:buNone/>
            </a:pPr>
            <a:r>
              <a:t/>
            </a:r>
            <a:endParaRPr sz="2000">
              <a:solidFill>
                <a:schemeClr val="dk1"/>
              </a:solidFill>
            </a:endParaRPr>
          </a:p>
        </p:txBody>
      </p:sp>
      <p:sp>
        <p:nvSpPr>
          <p:cNvPr descr="Image result for servo motor" id="120" name="Google Shape;120;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servo motor" id="121" name="Google Shape;121;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servo motor" id="122" name="Google Shape;122;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servo motor" id="123" name="Google Shape;123;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servo motor" id="124" name="Google Shape;124;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mage result for servo motor" id="125" name="Google Shape;125;p3"/>
          <p:cNvPicPr preferRelativeResize="0"/>
          <p:nvPr/>
        </p:nvPicPr>
        <p:blipFill rotWithShape="1">
          <a:blip r:embed="rId3">
            <a:alphaModFix/>
          </a:blip>
          <a:srcRect b="0" l="0" r="0" t="0"/>
          <a:stretch/>
        </p:blipFill>
        <p:spPr>
          <a:xfrm>
            <a:off x="5781675" y="1752600"/>
            <a:ext cx="3362325" cy="2151888"/>
          </a:xfrm>
          <a:prstGeom prst="rect">
            <a:avLst/>
          </a:prstGeom>
          <a:noFill/>
          <a:ln>
            <a:noFill/>
          </a:ln>
        </p:spPr>
      </p:pic>
      <p:sp>
        <p:nvSpPr>
          <p:cNvPr id="126" name="Google Shape;126;p3"/>
          <p:cNvSpPr/>
          <p:nvPr/>
        </p:nvSpPr>
        <p:spPr>
          <a:xfrm>
            <a:off x="-3048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www.ableducation.com</a:t>
            </a:r>
            <a:endParaRPr/>
          </a:p>
        </p:txBody>
      </p:sp>
      <p:cxnSp>
        <p:nvCxnSpPr>
          <p:cNvPr id="127" name="Google Shape;127;p3"/>
          <p:cNvCxnSpPr/>
          <p:nvPr/>
        </p:nvCxnSpPr>
        <p:spPr>
          <a:xfrm>
            <a:off x="0" y="6324600"/>
            <a:ext cx="9144000" cy="1587"/>
          </a:xfrm>
          <a:prstGeom prst="straightConnector1">
            <a:avLst/>
          </a:prstGeom>
          <a:noFill/>
          <a:ln cap="flat" cmpd="sng" w="9525">
            <a:solidFill>
              <a:srgbClr val="4A7DBA"/>
            </a:solidFill>
            <a:prstDash val="solid"/>
            <a:round/>
            <a:headEnd len="sm" w="sm" type="none"/>
            <a:tailEnd len="sm" w="sm" type="none"/>
          </a:ln>
        </p:spPr>
      </p:cxnSp>
      <p:sp>
        <p:nvSpPr>
          <p:cNvPr id="128" name="Google Shape;128;p3"/>
          <p:cNvSpPr txBox="1"/>
          <p:nvPr/>
        </p:nvSpPr>
        <p:spPr>
          <a:xfrm>
            <a:off x="65532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ctrTitle"/>
          </p:nvPr>
        </p:nvSpPr>
        <p:spPr>
          <a:xfrm>
            <a:off x="609600" y="1066800"/>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Working of project</a:t>
            </a:r>
            <a:endParaRPr/>
          </a:p>
        </p:txBody>
      </p:sp>
      <p:sp>
        <p:nvSpPr>
          <p:cNvPr id="134" name="Google Shape;134;p4"/>
          <p:cNvSpPr txBox="1"/>
          <p:nvPr>
            <p:ph idx="1" type="subTitle"/>
          </p:nvPr>
        </p:nvSpPr>
        <p:spPr>
          <a:xfrm>
            <a:off x="609600" y="1828800"/>
            <a:ext cx="7924800" cy="4572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solidFill>
                  <a:schemeClr val="dk1"/>
                </a:solidFill>
              </a:rPr>
              <a:t>In this project we have interfaced Flex sensor with Servo motor and Arduino Mega. Objective behind this project is to make automatic door lock attached with Servo motor which is automatically controlled by flex sensor. Flex sensor is bled at different angles according to which gate will open.</a:t>
            </a:r>
            <a:endParaRPr/>
          </a:p>
        </p:txBody>
      </p:sp>
      <p:pic>
        <p:nvPicPr>
          <p:cNvPr descr="f85dbd21-2e42-4946-8e1b-3360a7066dc3.jfif" id="135" name="Google Shape;135;p4"/>
          <p:cNvPicPr preferRelativeResize="0"/>
          <p:nvPr/>
        </p:nvPicPr>
        <p:blipFill rotWithShape="1">
          <a:blip r:embed="rId3">
            <a:alphaModFix/>
          </a:blip>
          <a:srcRect b="0" l="0" r="0" t="0"/>
          <a:stretch/>
        </p:blipFill>
        <p:spPr>
          <a:xfrm>
            <a:off x="1" y="1"/>
            <a:ext cx="2819399" cy="872252"/>
          </a:xfrm>
          <a:prstGeom prst="rect">
            <a:avLst/>
          </a:prstGeom>
          <a:noFill/>
          <a:ln>
            <a:noFill/>
          </a:ln>
        </p:spPr>
      </p:pic>
      <p:pic>
        <p:nvPicPr>
          <p:cNvPr descr="Flex Sensor Working" id="136" name="Google Shape;136;p4"/>
          <p:cNvPicPr preferRelativeResize="0"/>
          <p:nvPr/>
        </p:nvPicPr>
        <p:blipFill rotWithShape="1">
          <a:blip r:embed="rId4">
            <a:alphaModFix/>
          </a:blip>
          <a:srcRect b="0" l="0" r="0" t="0"/>
          <a:stretch/>
        </p:blipFill>
        <p:spPr>
          <a:xfrm>
            <a:off x="2667000" y="3962400"/>
            <a:ext cx="5362575" cy="1981201"/>
          </a:xfrm>
          <a:prstGeom prst="rect">
            <a:avLst/>
          </a:prstGeom>
          <a:noFill/>
          <a:ln>
            <a:noFill/>
          </a:ln>
        </p:spPr>
      </p:pic>
      <p:sp>
        <p:nvSpPr>
          <p:cNvPr id="137" name="Google Shape;137;p4"/>
          <p:cNvSpPr/>
          <p:nvPr/>
        </p:nvSpPr>
        <p:spPr>
          <a:xfrm>
            <a:off x="-3048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www.ableducation.com</a:t>
            </a:r>
            <a:endParaRPr/>
          </a:p>
        </p:txBody>
      </p:sp>
      <p:cxnSp>
        <p:nvCxnSpPr>
          <p:cNvPr id="138" name="Google Shape;138;p4"/>
          <p:cNvCxnSpPr/>
          <p:nvPr/>
        </p:nvCxnSpPr>
        <p:spPr>
          <a:xfrm>
            <a:off x="0" y="6324600"/>
            <a:ext cx="9144000" cy="1587"/>
          </a:xfrm>
          <a:prstGeom prst="straightConnector1">
            <a:avLst/>
          </a:prstGeom>
          <a:noFill/>
          <a:ln cap="flat" cmpd="sng" w="9525">
            <a:solidFill>
              <a:srgbClr val="4A7DBA"/>
            </a:solidFill>
            <a:prstDash val="solid"/>
            <a:round/>
            <a:headEnd len="sm" w="sm" type="none"/>
            <a:tailEnd len="sm" w="sm" type="none"/>
          </a:ln>
        </p:spPr>
      </p:cxnSp>
      <p:sp>
        <p:nvSpPr>
          <p:cNvPr id="139" name="Google Shape;139;p4"/>
          <p:cNvSpPr txBox="1"/>
          <p:nvPr/>
        </p:nvSpPr>
        <p:spPr>
          <a:xfrm>
            <a:off x="65532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ctrTitle"/>
          </p:nvPr>
        </p:nvSpPr>
        <p:spPr>
          <a:xfrm>
            <a:off x="685800" y="1219200"/>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US"/>
              <a:t>Components Required</a:t>
            </a:r>
            <a:endParaRPr/>
          </a:p>
        </p:txBody>
      </p:sp>
      <p:sp>
        <p:nvSpPr>
          <p:cNvPr id="145" name="Google Shape;145;p5"/>
          <p:cNvSpPr txBox="1"/>
          <p:nvPr>
            <p:ph idx="1" type="subTitle"/>
          </p:nvPr>
        </p:nvSpPr>
        <p:spPr>
          <a:xfrm>
            <a:off x="533400" y="2057400"/>
            <a:ext cx="7924800" cy="44196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2400"/>
              <a:buFont typeface="Arial"/>
              <a:buChar char="•"/>
            </a:pPr>
            <a:r>
              <a:rPr lang="en-US" sz="2400">
                <a:solidFill>
                  <a:schemeClr val="dk1"/>
                </a:solidFill>
              </a:rPr>
              <a:t>Arduino Mega</a:t>
            </a:r>
            <a:endParaRPr/>
          </a:p>
          <a:p>
            <a:pPr indent="-514350" lvl="0" marL="514350" rtl="0" algn="l">
              <a:spcBef>
                <a:spcPts val="480"/>
              </a:spcBef>
              <a:spcAft>
                <a:spcPts val="0"/>
              </a:spcAft>
              <a:buClr>
                <a:schemeClr val="dk1"/>
              </a:buClr>
              <a:buSzPts val="2400"/>
              <a:buFont typeface="Arial"/>
              <a:buChar char="•"/>
            </a:pPr>
            <a:r>
              <a:rPr lang="en-US" sz="2400">
                <a:solidFill>
                  <a:schemeClr val="dk1"/>
                </a:solidFill>
              </a:rPr>
              <a:t>Flex Sensor</a:t>
            </a:r>
            <a:endParaRPr/>
          </a:p>
          <a:p>
            <a:pPr indent="-514350" lvl="0" marL="514350" rtl="0" algn="l">
              <a:spcBef>
                <a:spcPts val="480"/>
              </a:spcBef>
              <a:spcAft>
                <a:spcPts val="0"/>
              </a:spcAft>
              <a:buClr>
                <a:schemeClr val="dk1"/>
              </a:buClr>
              <a:buSzPts val="2400"/>
              <a:buFont typeface="Arial"/>
              <a:buChar char="•"/>
            </a:pPr>
            <a:r>
              <a:rPr lang="en-US" sz="2400">
                <a:solidFill>
                  <a:schemeClr val="dk1"/>
                </a:solidFill>
              </a:rPr>
              <a:t>Servo Motor</a:t>
            </a:r>
            <a:endParaRPr/>
          </a:p>
          <a:p>
            <a:pPr indent="-514350" lvl="0" marL="514350" rtl="0" algn="l">
              <a:spcBef>
                <a:spcPts val="480"/>
              </a:spcBef>
              <a:spcAft>
                <a:spcPts val="0"/>
              </a:spcAft>
              <a:buClr>
                <a:schemeClr val="dk1"/>
              </a:buClr>
              <a:buSzPts val="2400"/>
              <a:buFont typeface="Arial"/>
              <a:buChar char="•"/>
            </a:pPr>
            <a:r>
              <a:rPr lang="en-US" sz="2400">
                <a:solidFill>
                  <a:schemeClr val="dk1"/>
                </a:solidFill>
              </a:rPr>
              <a:t>LED</a:t>
            </a:r>
            <a:endParaRPr/>
          </a:p>
          <a:p>
            <a:pPr indent="-514350" lvl="0" marL="514350" rtl="0" algn="l">
              <a:spcBef>
                <a:spcPts val="480"/>
              </a:spcBef>
              <a:spcAft>
                <a:spcPts val="0"/>
              </a:spcAft>
              <a:buClr>
                <a:schemeClr val="dk1"/>
              </a:buClr>
              <a:buSzPts val="2400"/>
              <a:buFont typeface="Arial"/>
              <a:buChar char="•"/>
            </a:pPr>
            <a:r>
              <a:rPr lang="en-US" sz="2400">
                <a:solidFill>
                  <a:schemeClr val="dk1"/>
                </a:solidFill>
              </a:rPr>
              <a:t>BreadBoard</a:t>
            </a:r>
            <a:endParaRPr sz="2400">
              <a:solidFill>
                <a:schemeClr val="dk1"/>
              </a:solidFill>
            </a:endParaRPr>
          </a:p>
          <a:p>
            <a:pPr indent="-514350" lvl="0" marL="514350" rtl="0" algn="l">
              <a:spcBef>
                <a:spcPts val="480"/>
              </a:spcBef>
              <a:spcAft>
                <a:spcPts val="0"/>
              </a:spcAft>
              <a:buClr>
                <a:schemeClr val="dk1"/>
              </a:buClr>
              <a:buSzPts val="2400"/>
              <a:buFont typeface="Arial"/>
              <a:buChar char="•"/>
            </a:pPr>
            <a:r>
              <a:rPr lang="en-US" sz="2400">
                <a:solidFill>
                  <a:schemeClr val="dk1"/>
                </a:solidFill>
              </a:rPr>
              <a:t>Resistor 10kohms</a:t>
            </a:r>
            <a:endParaRPr/>
          </a:p>
          <a:p>
            <a:pPr indent="-514350" lvl="0" marL="514350" rtl="0" algn="l">
              <a:spcBef>
                <a:spcPts val="480"/>
              </a:spcBef>
              <a:spcAft>
                <a:spcPts val="0"/>
              </a:spcAft>
              <a:buClr>
                <a:schemeClr val="dk1"/>
              </a:buClr>
              <a:buSzPts val="2400"/>
              <a:buFont typeface="Arial"/>
              <a:buChar char="•"/>
            </a:pPr>
            <a:r>
              <a:rPr lang="en-US" sz="2400">
                <a:solidFill>
                  <a:schemeClr val="dk1"/>
                </a:solidFill>
              </a:rPr>
              <a:t>Jumper wires </a:t>
            </a:r>
            <a:endParaRPr/>
          </a:p>
        </p:txBody>
      </p:sp>
      <p:sp>
        <p:nvSpPr>
          <p:cNvPr id="146" name="Google Shape;146;p5"/>
          <p:cNvSpPr/>
          <p:nvPr/>
        </p:nvSpPr>
        <p:spPr>
          <a:xfrm>
            <a:off x="-3048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www.ableducation.com</a:t>
            </a:r>
            <a:endParaRPr/>
          </a:p>
        </p:txBody>
      </p:sp>
      <p:cxnSp>
        <p:nvCxnSpPr>
          <p:cNvPr id="147" name="Google Shape;147;p5"/>
          <p:cNvCxnSpPr/>
          <p:nvPr/>
        </p:nvCxnSpPr>
        <p:spPr>
          <a:xfrm>
            <a:off x="0" y="6324600"/>
            <a:ext cx="9144000" cy="1587"/>
          </a:xfrm>
          <a:prstGeom prst="straightConnector1">
            <a:avLst/>
          </a:prstGeom>
          <a:noFill/>
          <a:ln cap="flat" cmpd="sng" w="9525">
            <a:solidFill>
              <a:srgbClr val="4A7DBA"/>
            </a:solidFill>
            <a:prstDash val="solid"/>
            <a:round/>
            <a:headEnd len="sm" w="sm" type="none"/>
            <a:tailEnd len="sm" w="sm" type="none"/>
          </a:ln>
        </p:spPr>
      </p:cxnSp>
      <p:sp>
        <p:nvSpPr>
          <p:cNvPr id="148" name="Google Shape;148;p5"/>
          <p:cNvSpPr txBox="1"/>
          <p:nvPr/>
        </p:nvSpPr>
        <p:spPr>
          <a:xfrm>
            <a:off x="65532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914400" y="114300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Connection Diagram</a:t>
            </a:r>
            <a:endParaRPr/>
          </a:p>
        </p:txBody>
      </p:sp>
      <p:pic>
        <p:nvPicPr>
          <p:cNvPr id="154" name="Google Shape;154;p6"/>
          <p:cNvPicPr preferRelativeResize="0"/>
          <p:nvPr/>
        </p:nvPicPr>
        <p:blipFill rotWithShape="1">
          <a:blip r:embed="rId3">
            <a:alphaModFix/>
          </a:blip>
          <a:srcRect b="0" l="0" r="0" t="0"/>
          <a:stretch/>
        </p:blipFill>
        <p:spPr>
          <a:xfrm>
            <a:off x="762000" y="1828800"/>
            <a:ext cx="7696200" cy="4267200"/>
          </a:xfrm>
          <a:prstGeom prst="rect">
            <a:avLst/>
          </a:prstGeom>
          <a:noFill/>
          <a:ln>
            <a:noFill/>
          </a:ln>
        </p:spPr>
      </p:pic>
      <p:sp>
        <p:nvSpPr>
          <p:cNvPr id="155" name="Google Shape;155;p6"/>
          <p:cNvSpPr/>
          <p:nvPr/>
        </p:nvSpPr>
        <p:spPr>
          <a:xfrm>
            <a:off x="-3048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www.ableducation.com</a:t>
            </a:r>
            <a:endParaRPr/>
          </a:p>
        </p:txBody>
      </p:sp>
      <p:cxnSp>
        <p:nvCxnSpPr>
          <p:cNvPr id="156" name="Google Shape;156;p6"/>
          <p:cNvCxnSpPr/>
          <p:nvPr/>
        </p:nvCxnSpPr>
        <p:spPr>
          <a:xfrm>
            <a:off x="0" y="6324600"/>
            <a:ext cx="9144000" cy="1587"/>
          </a:xfrm>
          <a:prstGeom prst="straightConnector1">
            <a:avLst/>
          </a:prstGeom>
          <a:noFill/>
          <a:ln cap="flat" cmpd="sng" w="9525">
            <a:solidFill>
              <a:srgbClr val="4A7DBA"/>
            </a:solidFill>
            <a:prstDash val="solid"/>
            <a:round/>
            <a:headEnd len="sm" w="sm" type="none"/>
            <a:tailEnd len="sm" w="sm" type="none"/>
          </a:ln>
        </p:spPr>
      </p:cxnSp>
      <p:sp>
        <p:nvSpPr>
          <p:cNvPr id="157" name="Google Shape;157;p6"/>
          <p:cNvSpPr txBox="1"/>
          <p:nvPr/>
        </p:nvSpPr>
        <p:spPr>
          <a:xfrm>
            <a:off x="65532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ctrTitle"/>
          </p:nvPr>
        </p:nvSpPr>
        <p:spPr>
          <a:xfrm>
            <a:off x="685800" y="1066800"/>
            <a:ext cx="77724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Connections</a:t>
            </a:r>
            <a:endParaRPr/>
          </a:p>
        </p:txBody>
      </p:sp>
      <p:sp>
        <p:nvSpPr>
          <p:cNvPr id="163" name="Google Shape;163;p7"/>
          <p:cNvSpPr txBox="1"/>
          <p:nvPr>
            <p:ph idx="1" type="subTitle"/>
          </p:nvPr>
        </p:nvSpPr>
        <p:spPr>
          <a:xfrm>
            <a:off x="838200" y="1752600"/>
            <a:ext cx="7696200" cy="4038600"/>
          </a:xfrm>
          <a:prstGeom prst="rect">
            <a:avLst/>
          </a:prstGeom>
          <a:noFill/>
          <a:ln>
            <a:noFill/>
          </a:ln>
        </p:spPr>
        <p:txBody>
          <a:bodyPr anchorCtr="0" anchor="t" bIns="45700" lIns="91425" spcFirstLastPara="1" rIns="91425" wrap="square" tIns="45700">
            <a:noAutofit/>
          </a:bodyPr>
          <a:lstStyle/>
          <a:p>
            <a:pPr indent="-514350" lvl="0" marL="514350" rtl="0" algn="just">
              <a:spcBef>
                <a:spcPts val="0"/>
              </a:spcBef>
              <a:spcAft>
                <a:spcPts val="0"/>
              </a:spcAft>
              <a:buClr>
                <a:schemeClr val="dk1"/>
              </a:buClr>
              <a:buSzPts val="2400"/>
              <a:buFont typeface="Calibri"/>
              <a:buAutoNum type="arabicPeriod"/>
            </a:pPr>
            <a:r>
              <a:rPr lang="en-US" sz="2400">
                <a:solidFill>
                  <a:schemeClr val="dk1"/>
                </a:solidFill>
              </a:rPr>
              <a:t>Connect first pin of flex sensor with A0 of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first pin again with resistor of 10k  and then connect resistor with ground pin of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another pin of flex sensor with Vcc (+5V ) of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Now connect positive of LED with 22 pin of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negative of LED with ground of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Red wire of servo with Vcc(+5V) of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Black wire of servo with GND of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orange wire of servo with 7 pin  Arduino. </a:t>
            </a:r>
            <a:endParaRPr sz="2400">
              <a:solidFill>
                <a:schemeClr val="dk1"/>
              </a:solidFill>
            </a:endParaRPr>
          </a:p>
        </p:txBody>
      </p:sp>
      <p:sp>
        <p:nvSpPr>
          <p:cNvPr id="164" name="Google Shape;164;p7"/>
          <p:cNvSpPr/>
          <p:nvPr/>
        </p:nvSpPr>
        <p:spPr>
          <a:xfrm>
            <a:off x="-3048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www.ableducation.com</a:t>
            </a:r>
            <a:endParaRPr/>
          </a:p>
        </p:txBody>
      </p:sp>
      <p:cxnSp>
        <p:nvCxnSpPr>
          <p:cNvPr id="165" name="Google Shape;165;p7"/>
          <p:cNvCxnSpPr/>
          <p:nvPr/>
        </p:nvCxnSpPr>
        <p:spPr>
          <a:xfrm>
            <a:off x="0" y="6324600"/>
            <a:ext cx="9144000" cy="1587"/>
          </a:xfrm>
          <a:prstGeom prst="straightConnector1">
            <a:avLst/>
          </a:prstGeom>
          <a:noFill/>
          <a:ln cap="flat" cmpd="sng" w="9525">
            <a:solidFill>
              <a:srgbClr val="4A7DBA"/>
            </a:solidFill>
            <a:prstDash val="solid"/>
            <a:round/>
            <a:headEnd len="sm" w="sm" type="none"/>
            <a:tailEnd len="sm" w="sm" type="none"/>
          </a:ln>
        </p:spPr>
      </p:cxnSp>
      <p:sp>
        <p:nvSpPr>
          <p:cNvPr id="166" name="Google Shape;166;p7"/>
          <p:cNvSpPr txBox="1"/>
          <p:nvPr/>
        </p:nvSpPr>
        <p:spPr>
          <a:xfrm>
            <a:off x="65532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idx="1" type="subTitle"/>
          </p:nvPr>
        </p:nvSpPr>
        <p:spPr>
          <a:xfrm>
            <a:off x="723900" y="2651125"/>
            <a:ext cx="7696200" cy="4038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US" sz="2400">
                <a:solidFill>
                  <a:schemeClr val="dk1"/>
                </a:solidFill>
              </a:rPr>
              <a:t>Project Link :  </a:t>
            </a:r>
            <a:r>
              <a:rPr lang="en-US" sz="2400" u="sng">
                <a:solidFill>
                  <a:schemeClr val="dk1"/>
                </a:solidFill>
                <a:hlinkClick r:id="rId3">
                  <a:extLst>
                    <a:ext uri="{A12FA001-AC4F-418D-AE19-62706E023703}">
                      <ahyp:hlinkClr val="tx"/>
                    </a:ext>
                  </a:extLst>
                </a:hlinkClick>
              </a:rPr>
              <a:t>https://youtu.be/IdkIHfCM2pw</a:t>
            </a:r>
            <a:endParaRPr sz="2400">
              <a:solidFill>
                <a:schemeClr val="dk1"/>
              </a:solidFill>
            </a:endParaRPr>
          </a:p>
        </p:txBody>
      </p:sp>
      <p:sp>
        <p:nvSpPr>
          <p:cNvPr id="172" name="Google Shape;172;p8"/>
          <p:cNvSpPr/>
          <p:nvPr/>
        </p:nvSpPr>
        <p:spPr>
          <a:xfrm>
            <a:off x="-3048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www.ableducation.com</a:t>
            </a:r>
            <a:endParaRPr/>
          </a:p>
        </p:txBody>
      </p:sp>
      <p:cxnSp>
        <p:nvCxnSpPr>
          <p:cNvPr id="173" name="Google Shape;173;p8"/>
          <p:cNvCxnSpPr/>
          <p:nvPr/>
        </p:nvCxnSpPr>
        <p:spPr>
          <a:xfrm>
            <a:off x="0" y="6324600"/>
            <a:ext cx="9144000" cy="1587"/>
          </a:xfrm>
          <a:prstGeom prst="straightConnector1">
            <a:avLst/>
          </a:prstGeom>
          <a:noFill/>
          <a:ln cap="flat" cmpd="sng" w="9525">
            <a:solidFill>
              <a:srgbClr val="4A7DBA"/>
            </a:solidFill>
            <a:prstDash val="solid"/>
            <a:round/>
            <a:headEnd len="sm" w="sm" type="none"/>
            <a:tailEnd len="sm" w="sm" type="none"/>
          </a:ln>
        </p:spPr>
      </p:cxnSp>
      <p:sp>
        <p:nvSpPr>
          <p:cNvPr id="174" name="Google Shape;174;p8"/>
          <p:cNvSpPr txBox="1"/>
          <p:nvPr/>
        </p:nvSpPr>
        <p:spPr>
          <a:xfrm>
            <a:off x="65532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2020-01-08T09:29:33Z</dcterms:created>
  <dc:creator>rahul</dc:creator>
</cp:coreProperties>
</file>