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orbel"/>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iFy0HOf7dJ5Xt380P9AjDYnylN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bold.fntdata"/><Relationship Id="rId14" Type="http://schemas.openxmlformats.org/officeDocument/2006/relationships/font" Target="fonts/Corbel-regular.fntdata"/><Relationship Id="rId17" Type="http://schemas.openxmlformats.org/officeDocument/2006/relationships/font" Target="fonts/Corbel-boldItalic.fntdata"/><Relationship Id="rId16"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g2410c77baf8_0_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 name="Google Shape;14;g2410c77baf8_0_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5" name="Google Shape;15;g2410c77baf8_0_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g2410c77baf8_0_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g2410c77baf8_0_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g2410c77baf8_0_64"/>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g2410c77baf8_0_64"/>
          <p:cNvSpPr txBox="1"/>
          <p:nvPr>
            <p:ph idx="1" type="body"/>
          </p:nvPr>
        </p:nvSpPr>
        <p:spPr>
          <a:xfrm rot="5400000">
            <a:off x="2396400" y="558498"/>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g2410c77baf8_0_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g2410c77baf8_0_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g2410c77baf8_0_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g2410c77baf8_0_70"/>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g2410c77baf8_0_70"/>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g2410c77baf8_0_7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g2410c77baf8_0_7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g2410c77baf8_0_7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1" name="Shape 81"/>
        <p:cNvGrpSpPr/>
        <p:nvPr/>
      </p:nvGrpSpPr>
      <p:grpSpPr>
        <a:xfrm>
          <a:off x="0" y="0"/>
          <a:ext cx="0" cy="0"/>
          <a:chOff x="0" y="0"/>
          <a:chExt cx="0" cy="0"/>
        </a:xfrm>
      </p:grpSpPr>
      <p:sp>
        <p:nvSpPr>
          <p:cNvPr id="82" name="Google Shape;82;g2410c77baf8_0_76"/>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orbel"/>
              <a:buNone/>
              <a:defRPr b="1" sz="6000">
                <a:latin typeface="Corbel"/>
                <a:ea typeface="Corbel"/>
                <a:cs typeface="Corbel"/>
                <a:sym typeface="Corbe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g2410c77baf8_0_7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g2410c77baf8_0_7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g2410c77baf8_0_7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g2410c77baf8_0_7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87" name="Shape 87"/>
        <p:cNvGrpSpPr/>
        <p:nvPr/>
      </p:nvGrpSpPr>
      <p:grpSpPr>
        <a:xfrm>
          <a:off x="0" y="0"/>
          <a:ext cx="0" cy="0"/>
          <a:chOff x="0" y="0"/>
          <a:chExt cx="0" cy="0"/>
        </a:xfrm>
      </p:grpSpPr>
      <p:sp>
        <p:nvSpPr>
          <p:cNvPr id="88" name="Google Shape;88;g2410c77baf8_0_8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 name="Google Shape;89;g2410c77baf8_0_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90" name="Google Shape;90;g2410c77baf8_0_8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2410c77baf8_0_8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g2410c77baf8_0_8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g2410c77baf8_0_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g2410c77baf8_0_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g2410c77baf8_0_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g2410c77baf8_0_17"/>
          <p:cNvSpPr txBox="1"/>
          <p:nvPr>
            <p:ph type="title"/>
          </p:nvPr>
        </p:nvSpPr>
        <p:spPr>
          <a:xfrm>
            <a:off x="623888"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orbel"/>
              <a:buNone/>
              <a:defRPr b="1"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 name="Google Shape;24;g2410c77baf8_0_17"/>
          <p:cNvSpPr txBox="1"/>
          <p:nvPr>
            <p:ph idx="1" type="body"/>
          </p:nvPr>
        </p:nvSpPr>
        <p:spPr>
          <a:xfrm>
            <a:off x="623888" y="4589463"/>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5" name="Google Shape;25;g2410c77baf8_0_1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g2410c77baf8_0_1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g2410c77baf8_0_1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g2410c77baf8_0_23"/>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g2410c77baf8_0_23"/>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g2410c77baf8_0_2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g2410c77baf8_0_2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g2410c77baf8_0_2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g2410c77baf8_0_29"/>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g2410c77baf8_0_29"/>
          <p:cNvSpPr txBox="1"/>
          <p:nvPr>
            <p:ph idx="1" type="body"/>
          </p:nvPr>
        </p:nvSpPr>
        <p:spPr>
          <a:xfrm>
            <a:off x="6286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g2410c77baf8_0_29"/>
          <p:cNvSpPr txBox="1"/>
          <p:nvPr>
            <p:ph idx="2" type="body"/>
          </p:nvPr>
        </p:nvSpPr>
        <p:spPr>
          <a:xfrm>
            <a:off x="4629150" y="2160000"/>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g2410c77baf8_0_2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g2410c77baf8_0_2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 name="Google Shape;40;g2410c77baf8_0_2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g2410c77baf8_0_36"/>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g2410c77baf8_0_36"/>
          <p:cNvSpPr txBox="1"/>
          <p:nvPr>
            <p:ph idx="1" type="body"/>
          </p:nvPr>
        </p:nvSpPr>
        <p:spPr>
          <a:xfrm>
            <a:off x="629841" y="2021671"/>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4" name="Google Shape;44;g2410c77baf8_0_36"/>
          <p:cNvSpPr txBox="1"/>
          <p:nvPr>
            <p:ph idx="2" type="body"/>
          </p:nvPr>
        </p:nvSpPr>
        <p:spPr>
          <a:xfrm>
            <a:off x="629841" y="2921671"/>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5" name="Google Shape;45;g2410c77baf8_0_36"/>
          <p:cNvSpPr txBox="1"/>
          <p:nvPr>
            <p:ph idx="3" type="body"/>
          </p:nvPr>
        </p:nvSpPr>
        <p:spPr>
          <a:xfrm>
            <a:off x="4629150" y="2021671"/>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6" name="Google Shape;46;g2410c77baf8_0_36"/>
          <p:cNvSpPr txBox="1"/>
          <p:nvPr>
            <p:ph idx="4" type="body"/>
          </p:nvPr>
        </p:nvSpPr>
        <p:spPr>
          <a:xfrm>
            <a:off x="4629150" y="2921671"/>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g2410c77baf8_0_3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g2410c77baf8_0_3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g2410c77baf8_0_3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g2410c77baf8_0_45"/>
          <p:cNvSpPr txBox="1"/>
          <p:nvPr>
            <p:ph type="title"/>
          </p:nvPr>
        </p:nvSpPr>
        <p:spPr>
          <a:xfrm>
            <a:off x="628650" y="900000"/>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4400"/>
              <a:buFont typeface="Corbel"/>
              <a:buNone/>
              <a:defRPr b="1"/>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g2410c77baf8_0_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g2410c77baf8_0_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4" name="Google Shape;54;g2410c77baf8_0_4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g2410c77baf8_0_50"/>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410c77baf8_0_50"/>
          <p:cNvSpPr txBox="1"/>
          <p:nvPr>
            <p:ph idx="1" type="body"/>
          </p:nvPr>
        </p:nvSpPr>
        <p:spPr>
          <a:xfrm>
            <a:off x="3887391" y="987425"/>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8" name="Google Shape;58;g2410c77baf8_0_50"/>
          <p:cNvSpPr txBox="1"/>
          <p:nvPr>
            <p:ph idx="2"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9" name="Google Shape;59;g2410c77baf8_0_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2410c77baf8_0_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2410c77baf8_0_5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g2410c77baf8_0_57"/>
          <p:cNvSpPr txBox="1"/>
          <p:nvPr>
            <p:ph type="title"/>
          </p:nvPr>
        </p:nvSpPr>
        <p:spPr>
          <a:xfrm>
            <a:off x="629841" y="9000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orbel"/>
              <a:buNone/>
              <a:defRPr b="1"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g2410c77baf8_0_57"/>
          <p:cNvSpPr/>
          <p:nvPr>
            <p:ph idx="2" type="pic"/>
          </p:nvPr>
        </p:nvSpPr>
        <p:spPr>
          <a:xfrm>
            <a:off x="3887391" y="987425"/>
            <a:ext cx="4629300" cy="4873500"/>
          </a:xfrm>
          <a:prstGeom prst="rect">
            <a:avLst/>
          </a:prstGeom>
          <a:noFill/>
          <a:ln>
            <a:noFill/>
          </a:ln>
        </p:spPr>
      </p:sp>
      <p:sp>
        <p:nvSpPr>
          <p:cNvPr id="65" name="Google Shape;65;g2410c77baf8_0_57"/>
          <p:cNvSpPr txBox="1"/>
          <p:nvPr>
            <p:ph idx="1" type="body"/>
          </p:nvPr>
        </p:nvSpPr>
        <p:spPr>
          <a:xfrm>
            <a:off x="629841" y="25200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6" name="Google Shape;66;g2410c77baf8_0_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g2410c77baf8_0_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g2410c77baf8_0_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410c77baf8_0_0"/>
          <p:cNvSpPr txBox="1"/>
          <p:nvPr>
            <p:ph type="title"/>
          </p:nvPr>
        </p:nvSpPr>
        <p:spPr>
          <a:xfrm>
            <a:off x="629100" y="900000"/>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orbel"/>
              <a:buNone/>
              <a:defRPr b="1"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410c77baf8_0_0"/>
          <p:cNvSpPr txBox="1"/>
          <p:nvPr>
            <p:ph idx="1" type="body"/>
          </p:nvPr>
        </p:nvSpPr>
        <p:spPr>
          <a:xfrm>
            <a:off x="628650" y="2326248"/>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rbel"/>
                <a:ea typeface="Corbel"/>
                <a:cs typeface="Corbel"/>
                <a:sym typeface="Corbe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9pPr>
          </a:lstStyle>
          <a:p/>
        </p:txBody>
      </p:sp>
      <p:sp>
        <p:nvSpPr>
          <p:cNvPr id="8" name="Google Shape;8;g2410c77baf8_0_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9" name="Google Shape;9;g2410c77baf8_0_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0" name="Google Shape;10;g2410c77baf8_0_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1pPr>
            <a:lvl2pPr indent="0" lvl="1"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2pPr>
            <a:lvl3pPr indent="0" lvl="2"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3pPr>
            <a:lvl4pPr indent="0" lvl="3"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4pPr>
            <a:lvl5pPr indent="0" lvl="4"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5pPr>
            <a:lvl6pPr indent="0" lvl="5"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6pPr>
            <a:lvl7pPr indent="0" lvl="6"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7pPr>
            <a:lvl8pPr indent="0" lvl="7"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8pPr>
            <a:lvl9pPr indent="0" lvl="8" marL="0" marR="0" rtl="0" algn="r">
              <a:lnSpc>
                <a:spcPct val="100000"/>
              </a:lnSpc>
              <a:spcBef>
                <a:spcPts val="0"/>
              </a:spcBef>
              <a:spcAft>
                <a:spcPts val="0"/>
              </a:spcAft>
              <a:buClr>
                <a:srgbClr val="888888"/>
              </a:buClr>
              <a:buSzPts val="1200"/>
              <a:buFont typeface="Corbel"/>
              <a:buNone/>
              <a:defRPr b="0" i="0" sz="1200" u="none" cap="none" strike="noStrike">
                <a:solidFill>
                  <a:srgbClr val="888888"/>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g2410c77baf8_0_0"/>
          <p:cNvPicPr preferRelativeResize="0"/>
          <p:nvPr/>
        </p:nvPicPr>
        <p:blipFill rotWithShape="1">
          <a:blip r:embed="rId2">
            <a:alphaModFix/>
          </a:blip>
          <a:srcRect b="0" l="0" r="0" t="0"/>
          <a:stretch/>
        </p:blipFill>
        <p:spPr>
          <a:xfrm>
            <a:off x="0" y="0"/>
            <a:ext cx="3219815" cy="137871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youtu.be/tBHTN_bPIr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685800" y="1066801"/>
            <a:ext cx="77724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Interfacing of Raindrop Sensor</a:t>
            </a:r>
            <a:endParaRPr b="1" sz="4000"/>
          </a:p>
        </p:txBody>
      </p:sp>
      <p:pic>
        <p:nvPicPr>
          <p:cNvPr descr="Image result for raindrop sensor" id="98" name="Google Shape;98;p1"/>
          <p:cNvPicPr preferRelativeResize="0"/>
          <p:nvPr/>
        </p:nvPicPr>
        <p:blipFill rotWithShape="1">
          <a:blip r:embed="rId3">
            <a:alphaModFix/>
          </a:blip>
          <a:srcRect b="0" l="0" r="0" t="0"/>
          <a:stretch/>
        </p:blipFill>
        <p:spPr>
          <a:xfrm>
            <a:off x="2895600" y="2438400"/>
            <a:ext cx="3733800" cy="3733800"/>
          </a:xfrm>
          <a:prstGeom prst="rect">
            <a:avLst/>
          </a:prstGeom>
          <a:noFill/>
          <a:ln>
            <a:noFill/>
          </a:ln>
        </p:spPr>
      </p:pic>
      <p:sp>
        <p:nvSpPr>
          <p:cNvPr id="99" name="Google Shape;99;p1"/>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00" name="Google Shape;100;p1"/>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01" name="Google Shape;101;p1"/>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www.ablkart.com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ctrTitle"/>
          </p:nvPr>
        </p:nvSpPr>
        <p:spPr>
          <a:xfrm>
            <a:off x="533400" y="990600"/>
            <a:ext cx="8153400" cy="8381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Raindrop sensor</a:t>
            </a:r>
            <a:endParaRPr/>
          </a:p>
        </p:txBody>
      </p:sp>
      <p:sp>
        <p:nvSpPr>
          <p:cNvPr id="107" name="Google Shape;107;p2"/>
          <p:cNvSpPr txBox="1"/>
          <p:nvPr>
            <p:ph idx="1" type="subTitle"/>
          </p:nvPr>
        </p:nvSpPr>
        <p:spPr>
          <a:xfrm>
            <a:off x="609600" y="1828800"/>
            <a:ext cx="5257800" cy="4114800"/>
          </a:xfrm>
          <a:prstGeom prst="rect">
            <a:avLst/>
          </a:prstGeom>
          <a:noFill/>
          <a:ln>
            <a:noFill/>
          </a:ln>
        </p:spPr>
        <p:txBody>
          <a:bodyPr anchorCtr="0" anchor="t" bIns="45700" lIns="91425" spcFirstLastPara="1" rIns="91425" wrap="square" tIns="45700">
            <a:noAutofit/>
          </a:bodyPr>
          <a:lstStyle/>
          <a:p>
            <a:pPr indent="-152400" lvl="0" marL="0" rtl="0" algn="just">
              <a:spcBef>
                <a:spcPts val="0"/>
              </a:spcBef>
              <a:spcAft>
                <a:spcPts val="0"/>
              </a:spcAft>
              <a:buClr>
                <a:schemeClr val="dk1"/>
              </a:buClr>
              <a:buSzPts val="2400"/>
              <a:buFont typeface="Arial"/>
              <a:buChar char="•"/>
            </a:pPr>
            <a:r>
              <a:rPr b="1" lang="en-US" sz="2400">
                <a:solidFill>
                  <a:schemeClr val="dk1"/>
                </a:solidFill>
              </a:rPr>
              <a:t> The Raindrop sensor module</a:t>
            </a:r>
            <a:r>
              <a:rPr lang="en-US" sz="2400">
                <a:solidFill>
                  <a:schemeClr val="dk1"/>
                </a:solidFill>
              </a:rPr>
              <a:t> is used for rain detection. It is also for measuring rainfall intensity.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The module includes a rain board and a control board that are separate for more convenience. It has a power indicator LED and an adjustable sensitivity though a potentiometer. </a:t>
            </a:r>
            <a:endParaRPr/>
          </a:p>
          <a:p>
            <a:pPr indent="0" lvl="0" marL="0" rtl="0" algn="just">
              <a:spcBef>
                <a:spcPts val="480"/>
              </a:spcBef>
              <a:spcAft>
                <a:spcPts val="0"/>
              </a:spcAft>
              <a:buClr>
                <a:schemeClr val="dk1"/>
              </a:buClr>
              <a:buSzPts val="2400"/>
              <a:buNone/>
            </a:pPr>
            <a:r>
              <a:rPr lang="en-US" sz="2400">
                <a:solidFill>
                  <a:schemeClr val="dk1"/>
                </a:solidFill>
              </a:rPr>
              <a:t> </a:t>
            </a:r>
            <a:endParaRPr/>
          </a:p>
        </p:txBody>
      </p:sp>
      <p:sp>
        <p:nvSpPr>
          <p:cNvPr descr="Image result for raindrop sensor" id="108" name="Google Shape;108;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Image result for raindrop sensor" id="109" name="Google Shape;109;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mage result for raindrop sensor" id="110" name="Google Shape;110;p2"/>
          <p:cNvPicPr preferRelativeResize="0"/>
          <p:nvPr/>
        </p:nvPicPr>
        <p:blipFill rotWithShape="1">
          <a:blip r:embed="rId3">
            <a:alphaModFix/>
          </a:blip>
          <a:srcRect b="0" l="0" r="0" t="0"/>
          <a:stretch/>
        </p:blipFill>
        <p:spPr>
          <a:xfrm>
            <a:off x="6019800" y="1828800"/>
            <a:ext cx="3124200" cy="3124200"/>
          </a:xfrm>
          <a:prstGeom prst="rect">
            <a:avLst/>
          </a:prstGeom>
          <a:noFill/>
          <a:ln>
            <a:noFill/>
          </a:ln>
        </p:spPr>
      </p:pic>
      <p:sp>
        <p:nvSpPr>
          <p:cNvPr id="111" name="Google Shape;111;p2"/>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12" name="Google Shape;112;p2"/>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13" name="Google Shape;113;p2"/>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ctrTitle"/>
          </p:nvPr>
        </p:nvSpPr>
        <p:spPr>
          <a:xfrm>
            <a:off x="304800" y="1143001"/>
            <a:ext cx="7772400" cy="9143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Concept of Raindrop Sensor</a:t>
            </a:r>
            <a:endParaRPr b="1" sz="4000"/>
          </a:p>
        </p:txBody>
      </p:sp>
      <p:sp>
        <p:nvSpPr>
          <p:cNvPr id="119" name="Google Shape;119;p3"/>
          <p:cNvSpPr txBox="1"/>
          <p:nvPr>
            <p:ph idx="1" type="subTitle"/>
          </p:nvPr>
        </p:nvSpPr>
        <p:spPr>
          <a:xfrm>
            <a:off x="533400" y="2209800"/>
            <a:ext cx="7620000" cy="3733800"/>
          </a:xfrm>
          <a:prstGeom prst="rect">
            <a:avLst/>
          </a:prstGeom>
          <a:noFill/>
          <a:ln>
            <a:noFill/>
          </a:ln>
        </p:spPr>
        <p:txBody>
          <a:bodyPr anchorCtr="0" anchor="t" bIns="45700" lIns="91425" spcFirstLastPara="1" rIns="91425" wrap="square" tIns="45700">
            <a:normAutofit lnSpcReduction="20000"/>
          </a:bodyPr>
          <a:lstStyle/>
          <a:p>
            <a:pPr indent="-165100" lvl="0" marL="0" rtl="0" algn="just">
              <a:spcBef>
                <a:spcPts val="0"/>
              </a:spcBef>
              <a:spcAft>
                <a:spcPts val="0"/>
              </a:spcAft>
              <a:buClr>
                <a:schemeClr val="dk1"/>
              </a:buClr>
              <a:buSzPts val="2600"/>
              <a:buFont typeface="Arial"/>
              <a:buChar char="•"/>
            </a:pPr>
            <a:r>
              <a:rPr lang="en-US" sz="2600">
                <a:solidFill>
                  <a:schemeClr val="dk1"/>
                </a:solidFill>
              </a:rPr>
              <a:t> The module is based on the LM393 op amp. It includes a printed circuit board(control board) that “collects” the rain drops. As rain drops are collected on the circuit board, they create paths of parallel resistance that are measured via the op amp.</a:t>
            </a:r>
            <a:endParaRPr/>
          </a:p>
          <a:p>
            <a:pPr indent="0" lvl="0" marL="0" rtl="0" algn="just">
              <a:spcBef>
                <a:spcPts val="481"/>
              </a:spcBef>
              <a:spcAft>
                <a:spcPts val="0"/>
              </a:spcAft>
              <a:buClr>
                <a:srgbClr val="888888"/>
              </a:buClr>
              <a:buSzPts val="2600"/>
              <a:buFont typeface="Arial"/>
              <a:buNone/>
            </a:pPr>
            <a:r>
              <a:t/>
            </a:r>
            <a:endParaRPr sz="2600">
              <a:solidFill>
                <a:schemeClr val="dk1"/>
              </a:solidFill>
            </a:endParaRPr>
          </a:p>
          <a:p>
            <a:pPr indent="-165100" lvl="0" marL="0" rtl="0" algn="just">
              <a:spcBef>
                <a:spcPts val="481"/>
              </a:spcBef>
              <a:spcAft>
                <a:spcPts val="0"/>
              </a:spcAft>
              <a:buClr>
                <a:schemeClr val="dk1"/>
              </a:buClr>
              <a:buSzPts val="2600"/>
              <a:buFont typeface="Arial"/>
              <a:buChar char="•"/>
            </a:pPr>
            <a:r>
              <a:rPr lang="en-US" sz="2600">
                <a:solidFill>
                  <a:schemeClr val="dk1"/>
                </a:solidFill>
              </a:rPr>
              <a:t> The lower the resistance (or the more water), the lower the voltage output. Conversely, the less water, the greater the output voltage on the analog pin. A completely dry board for example will cause the module to output five volts.</a:t>
            </a:r>
            <a:endParaRPr/>
          </a:p>
          <a:p>
            <a:pPr indent="0" lvl="0" marL="0" rtl="0" algn="ctr">
              <a:spcBef>
                <a:spcPts val="592"/>
              </a:spcBef>
              <a:spcAft>
                <a:spcPts val="0"/>
              </a:spcAft>
              <a:buClr>
                <a:srgbClr val="888888"/>
              </a:buClr>
              <a:buSzPts val="3200"/>
              <a:buNone/>
            </a:pPr>
            <a:r>
              <a:t/>
            </a:r>
            <a:endParaRPr/>
          </a:p>
        </p:txBody>
      </p:sp>
      <p:sp>
        <p:nvSpPr>
          <p:cNvPr id="120" name="Google Shape;120;p3"/>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21" name="Google Shape;121;p3"/>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22" name="Google Shape;122;p3"/>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ctrTitle"/>
          </p:nvPr>
        </p:nvSpPr>
        <p:spPr>
          <a:xfrm>
            <a:off x="457200" y="1143000"/>
            <a:ext cx="7772400" cy="83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Working of Raindrop Sensor</a:t>
            </a:r>
            <a:endParaRPr b="1" sz="4000"/>
          </a:p>
        </p:txBody>
      </p:sp>
      <p:sp>
        <p:nvSpPr>
          <p:cNvPr id="128" name="Google Shape;128;p4"/>
          <p:cNvSpPr txBox="1"/>
          <p:nvPr>
            <p:ph idx="1" type="subTitle"/>
          </p:nvPr>
        </p:nvSpPr>
        <p:spPr>
          <a:xfrm>
            <a:off x="533400" y="1981200"/>
            <a:ext cx="8077200" cy="4343400"/>
          </a:xfrm>
          <a:prstGeom prst="rect">
            <a:avLst/>
          </a:prstGeom>
          <a:noFill/>
          <a:ln>
            <a:noFill/>
          </a:ln>
        </p:spPr>
        <p:txBody>
          <a:bodyPr anchorCtr="0" anchor="t" bIns="45700" lIns="91425" spcFirstLastPara="1" rIns="91425" wrap="square" tIns="45700">
            <a:normAutofit/>
          </a:bodyPr>
          <a:lstStyle/>
          <a:p>
            <a:pPr indent="-152400" lvl="0" marL="0" rtl="0" algn="just">
              <a:spcBef>
                <a:spcPts val="0"/>
              </a:spcBef>
              <a:spcAft>
                <a:spcPts val="0"/>
              </a:spcAft>
              <a:buClr>
                <a:schemeClr val="dk1"/>
              </a:buClr>
              <a:buSzPts val="2400"/>
              <a:buFont typeface="Arial"/>
              <a:buChar char="•"/>
            </a:pPr>
            <a:r>
              <a:rPr lang="en-US" sz="2400">
                <a:solidFill>
                  <a:schemeClr val="dk1"/>
                </a:solidFill>
              </a:rPr>
              <a:t> In this project basically raindrop sensor senses  </a:t>
            </a:r>
            <a:r>
              <a:rPr b="1" lang="en-US" sz="2400">
                <a:solidFill>
                  <a:schemeClr val="dk1"/>
                </a:solidFill>
              </a:rPr>
              <a:t>rain</a:t>
            </a:r>
            <a:r>
              <a:rPr lang="en-US" sz="2400">
                <a:solidFill>
                  <a:schemeClr val="dk1"/>
                </a:solidFill>
              </a:rPr>
              <a:t> when comes, LED  will blink.</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A </a:t>
            </a:r>
            <a:r>
              <a:rPr b="1" lang="en-US" sz="2400">
                <a:solidFill>
                  <a:schemeClr val="dk1"/>
                </a:solidFill>
              </a:rPr>
              <a:t>Rain sensor</a:t>
            </a:r>
            <a:r>
              <a:rPr lang="en-US" sz="2400">
                <a:solidFill>
                  <a:schemeClr val="dk1"/>
                </a:solidFill>
              </a:rPr>
              <a:t> or </a:t>
            </a:r>
            <a:r>
              <a:rPr b="1" lang="en-US" sz="2400">
                <a:solidFill>
                  <a:schemeClr val="dk1"/>
                </a:solidFill>
              </a:rPr>
              <a:t>Rain</a:t>
            </a:r>
            <a:r>
              <a:rPr lang="en-US" sz="2400">
                <a:solidFill>
                  <a:schemeClr val="dk1"/>
                </a:solidFill>
              </a:rPr>
              <a:t> switch is a switching device activated by rainfall. </a:t>
            </a:r>
            <a:endParaRPr/>
          </a:p>
          <a:p>
            <a:pPr indent="-152400" lvl="0" marL="0" rtl="0" algn="just">
              <a:spcBef>
                <a:spcPts val="480"/>
              </a:spcBef>
              <a:spcAft>
                <a:spcPts val="0"/>
              </a:spcAft>
              <a:buClr>
                <a:schemeClr val="dk1"/>
              </a:buClr>
              <a:buSzPts val="2400"/>
              <a:buFont typeface="Arial"/>
              <a:buChar char="•"/>
            </a:pPr>
            <a:r>
              <a:rPr lang="en-US" sz="2400">
                <a:solidFill>
                  <a:schemeClr val="dk1"/>
                </a:solidFill>
              </a:rPr>
              <a:t> As rain drops are collected on the circuit board, they create paths of parallel resistance that are measured via the opamp.</a:t>
            </a:r>
            <a:endParaRPr/>
          </a:p>
        </p:txBody>
      </p:sp>
      <p:sp>
        <p:nvSpPr>
          <p:cNvPr id="129" name="Google Shape;129;p4"/>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0" name="Google Shape;130;p4"/>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31" name="Google Shape;131;p4"/>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ctrTitle"/>
          </p:nvPr>
        </p:nvSpPr>
        <p:spPr>
          <a:xfrm>
            <a:off x="457200" y="990601"/>
            <a:ext cx="7772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Components required</a:t>
            </a:r>
            <a:endParaRPr/>
          </a:p>
        </p:txBody>
      </p:sp>
      <p:sp>
        <p:nvSpPr>
          <p:cNvPr id="137" name="Google Shape;137;p5"/>
          <p:cNvSpPr txBox="1"/>
          <p:nvPr>
            <p:ph idx="1" type="subTitle"/>
          </p:nvPr>
        </p:nvSpPr>
        <p:spPr>
          <a:xfrm>
            <a:off x="533400" y="2057400"/>
            <a:ext cx="7848600" cy="4191000"/>
          </a:xfrm>
          <a:prstGeom prst="rect">
            <a:avLst/>
          </a:prstGeom>
          <a:noFill/>
          <a:ln>
            <a:noFill/>
          </a:ln>
        </p:spPr>
        <p:txBody>
          <a:bodyPr anchorCtr="0" anchor="t" bIns="45700" lIns="91425" spcFirstLastPara="1" rIns="91425" wrap="square" tIns="45700">
            <a:normAutofit/>
          </a:bodyPr>
          <a:lstStyle/>
          <a:p>
            <a:pPr indent="-152400" lvl="0" marL="0" rtl="0" algn="l">
              <a:spcBef>
                <a:spcPts val="0"/>
              </a:spcBef>
              <a:spcAft>
                <a:spcPts val="0"/>
              </a:spcAft>
              <a:buClr>
                <a:schemeClr val="dk1"/>
              </a:buClr>
              <a:buSzPts val="2400"/>
              <a:buFont typeface="Arial"/>
              <a:buChar char="•"/>
            </a:pPr>
            <a:r>
              <a:rPr lang="en-US" sz="2400">
                <a:solidFill>
                  <a:schemeClr val="dk1"/>
                </a:solidFill>
              </a:rPr>
              <a:t> Arduino Mega</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Raindrop sensor</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LED</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Breadboard</a:t>
            </a:r>
            <a:endParaRPr/>
          </a:p>
          <a:p>
            <a:pPr indent="-152400" lvl="0" marL="0" rtl="0" algn="l">
              <a:spcBef>
                <a:spcPts val="480"/>
              </a:spcBef>
              <a:spcAft>
                <a:spcPts val="0"/>
              </a:spcAft>
              <a:buClr>
                <a:schemeClr val="dk1"/>
              </a:buClr>
              <a:buSzPts val="2400"/>
              <a:buFont typeface="Arial"/>
              <a:buChar char="•"/>
            </a:pPr>
            <a:r>
              <a:rPr lang="en-US" sz="2400">
                <a:solidFill>
                  <a:schemeClr val="dk1"/>
                </a:solidFill>
              </a:rPr>
              <a:t> Jumper wires</a:t>
            </a:r>
            <a:endParaRPr/>
          </a:p>
        </p:txBody>
      </p:sp>
      <p:sp>
        <p:nvSpPr>
          <p:cNvPr id="138" name="Google Shape;138;p5"/>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39" name="Google Shape;139;p5"/>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0" name="Google Shape;140;p5"/>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ctrTitle"/>
          </p:nvPr>
        </p:nvSpPr>
        <p:spPr>
          <a:xfrm>
            <a:off x="685800" y="914400"/>
            <a:ext cx="7772400" cy="914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b="1" lang="en-US" sz="4000"/>
              <a:t>Connection Diagram</a:t>
            </a:r>
            <a:endParaRPr/>
          </a:p>
        </p:txBody>
      </p:sp>
      <p:sp>
        <p:nvSpPr>
          <p:cNvPr id="146" name="Google Shape;146;p6"/>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47" name="Google Shape;147;p6"/>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48" name="Google Shape;148;p6"/>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pic>
        <p:nvPicPr>
          <p:cNvPr id="149" name="Google Shape;149;p6"/>
          <p:cNvPicPr preferRelativeResize="0"/>
          <p:nvPr/>
        </p:nvPicPr>
        <p:blipFill rotWithShape="1">
          <a:blip r:embed="rId3">
            <a:alphaModFix/>
          </a:blip>
          <a:srcRect b="0" l="0" r="0" t="0"/>
          <a:stretch/>
        </p:blipFill>
        <p:spPr>
          <a:xfrm>
            <a:off x="1447800" y="1905000"/>
            <a:ext cx="6315075" cy="434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ctrTitle"/>
          </p:nvPr>
        </p:nvSpPr>
        <p:spPr>
          <a:xfrm>
            <a:off x="533400" y="1066801"/>
            <a:ext cx="7772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a:t> Connections</a:t>
            </a:r>
            <a:endParaRPr/>
          </a:p>
        </p:txBody>
      </p:sp>
      <p:sp>
        <p:nvSpPr>
          <p:cNvPr id="155" name="Google Shape;155;p7"/>
          <p:cNvSpPr txBox="1"/>
          <p:nvPr>
            <p:ph idx="1" type="subTitle"/>
          </p:nvPr>
        </p:nvSpPr>
        <p:spPr>
          <a:xfrm>
            <a:off x="533400" y="2057400"/>
            <a:ext cx="8077200" cy="43434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2400"/>
              <a:buFont typeface="Calibri"/>
              <a:buAutoNum type="arabicPeriod"/>
            </a:pPr>
            <a:r>
              <a:rPr lang="en-US" sz="2400">
                <a:solidFill>
                  <a:schemeClr val="dk1"/>
                </a:solidFill>
              </a:rPr>
              <a:t>Connect A0 pin of raindrop sensor with A0 pin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Vcc of sensor with +5V of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GND of sensor with GND Arduino.</a:t>
            </a:r>
            <a:endParaRPr/>
          </a:p>
          <a:p>
            <a:pPr indent="-514350" lvl="0" marL="514350" rtl="0" algn="just">
              <a:spcBef>
                <a:spcPts val="480"/>
              </a:spcBef>
              <a:spcAft>
                <a:spcPts val="0"/>
              </a:spcAft>
              <a:buClr>
                <a:schemeClr val="dk1"/>
              </a:buClr>
              <a:buSzPts val="2400"/>
              <a:buFont typeface="Calibri"/>
              <a:buAutoNum type="arabicPeriod"/>
            </a:pPr>
            <a:r>
              <a:rPr lang="en-US" sz="2400">
                <a:solidFill>
                  <a:schemeClr val="dk1"/>
                </a:solidFill>
              </a:rPr>
              <a:t>Connect LED’s positive with 22 pin of Arduino and negative pin with GND pin of Arduino.</a:t>
            </a:r>
            <a:endParaRPr/>
          </a:p>
        </p:txBody>
      </p:sp>
      <p:sp>
        <p:nvSpPr>
          <p:cNvPr id="156" name="Google Shape;156;p7"/>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57" name="Google Shape;157;p7"/>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58" name="Google Shape;158;p7"/>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idx="1" type="subTitle"/>
          </p:nvPr>
        </p:nvSpPr>
        <p:spPr>
          <a:xfrm>
            <a:off x="457200" y="2743200"/>
            <a:ext cx="8077200" cy="4343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b="1" lang="en-US" sz="2400">
                <a:solidFill>
                  <a:schemeClr val="dk1"/>
                </a:solidFill>
              </a:rPr>
              <a:t>Project Link  : </a:t>
            </a:r>
            <a:r>
              <a:rPr lang="en-US" sz="2400" u="sng">
                <a:solidFill>
                  <a:schemeClr val="dk1"/>
                </a:solidFill>
                <a:hlinkClick r:id="rId3">
                  <a:extLst>
                    <a:ext uri="{A12FA001-AC4F-418D-AE19-62706E023703}">
                      <ahyp:hlinkClr val="tx"/>
                    </a:ext>
                  </a:extLst>
                </a:hlinkClick>
              </a:rPr>
              <a:t>https://youtu.be/tBHTN_bPIrM</a:t>
            </a:r>
            <a:endParaRPr sz="2400">
              <a:solidFill>
                <a:schemeClr val="dk1"/>
              </a:solidFill>
            </a:endParaRPr>
          </a:p>
        </p:txBody>
      </p:sp>
      <p:sp>
        <p:nvSpPr>
          <p:cNvPr id="164" name="Google Shape;164;p8"/>
          <p:cNvSpPr txBox="1"/>
          <p:nvPr>
            <p:ph idx="11" type="ftr"/>
          </p:nvPr>
        </p:nvSpPr>
        <p:spPr>
          <a:xfrm>
            <a:off x="-3810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www.ableducation.com</a:t>
            </a:r>
            <a:endParaRPr/>
          </a:p>
        </p:txBody>
      </p:sp>
      <p:cxnSp>
        <p:nvCxnSpPr>
          <p:cNvPr id="165" name="Google Shape;165;p8"/>
          <p:cNvCxnSpPr/>
          <p:nvPr/>
        </p:nvCxnSpPr>
        <p:spPr>
          <a:xfrm>
            <a:off x="0" y="6323013"/>
            <a:ext cx="9144000" cy="1587"/>
          </a:xfrm>
          <a:prstGeom prst="straightConnector1">
            <a:avLst/>
          </a:prstGeom>
          <a:noFill/>
          <a:ln cap="flat" cmpd="sng" w="9525">
            <a:solidFill>
              <a:srgbClr val="4A7DBA"/>
            </a:solidFill>
            <a:prstDash val="solid"/>
            <a:round/>
            <a:headEnd len="sm" w="sm" type="none"/>
            <a:tailEnd len="sm" w="sm" type="none"/>
          </a:ln>
        </p:spPr>
      </p:cxnSp>
      <p:sp>
        <p:nvSpPr>
          <p:cNvPr id="166" name="Google Shape;166;p8"/>
          <p:cNvSpPr txBox="1"/>
          <p:nvPr/>
        </p:nvSpPr>
        <p:spPr>
          <a:xfrm>
            <a:off x="6781800" y="640080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www.ablkart.com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BL_Education_Template_Left_Log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2020-01-08T11:06:21Z</dcterms:created>
  <dc:creator>rahul</dc:creator>
</cp:coreProperties>
</file>